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62" r:id="rId2"/>
    <p:sldId id="256" r:id="rId3"/>
    <p:sldId id="280" r:id="rId4"/>
    <p:sldId id="281" r:id="rId5"/>
    <p:sldId id="282" r:id="rId6"/>
    <p:sldId id="292" r:id="rId7"/>
    <p:sldId id="291" r:id="rId8"/>
    <p:sldId id="290" r:id="rId9"/>
    <p:sldId id="289" r:id="rId10"/>
    <p:sldId id="288" r:id="rId11"/>
    <p:sldId id="287" r:id="rId12"/>
    <p:sldId id="286" r:id="rId13"/>
    <p:sldId id="283" r:id="rId14"/>
    <p:sldId id="284" r:id="rId15"/>
    <p:sldId id="293" r:id="rId16"/>
    <p:sldId id="279" r:id="rId17"/>
  </p:sldIdLst>
  <p:sldSz cx="9144000" cy="6858000" type="screen4x3"/>
  <p:notesSz cx="6669088" cy="987266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2469E-6457-4307-B004-00040E8D7487}" type="datetimeFigureOut">
              <a:rPr lang="uk-UA" smtClean="0"/>
              <a:t>10.12.2021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2FB95-813E-4AC8-ADE2-47C03AE2836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2400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8484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274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79708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619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389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3003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7060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067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399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577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967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159A4-CA6F-4083-8619-9D42DF29A628}" type="datetimeFigureOut">
              <a:rPr lang="uk-UA" smtClean="0"/>
              <a:pPr/>
              <a:t>10.12.2021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CFA5C-1A3B-48BE-BA5B-D7D04349A0E8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8759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3168352"/>
          </a:xfrm>
        </p:spPr>
        <p:txBody>
          <a:bodyPr>
            <a:noAutofit/>
          </a:bodyPr>
          <a:lstStyle/>
          <a:p>
            <a:r>
              <a:rPr lang="uk-UA" sz="3600" b="1" dirty="0" smtClean="0">
                <a:solidFill>
                  <a:schemeClr val="tx2"/>
                </a:solidFill>
              </a:rPr>
              <a:t>Про </a:t>
            </a:r>
            <a:r>
              <a:rPr lang="uk-UA" sz="3600" b="1" dirty="0" smtClean="0">
                <a:solidFill>
                  <a:schemeClr val="tx2"/>
                </a:solidFill>
              </a:rPr>
              <a:t>стан виконання заходів робочого плану з імплементації </a:t>
            </a:r>
            <a:r>
              <a:rPr lang="uk-UA" sz="3600" b="1" dirty="0" err="1" smtClean="0">
                <a:solidFill>
                  <a:schemeClr val="tx2"/>
                </a:solidFill>
              </a:rPr>
              <a:t>дорожних</a:t>
            </a:r>
            <a:r>
              <a:rPr lang="uk-UA" sz="3600" b="1" dirty="0" smtClean="0">
                <a:solidFill>
                  <a:schemeClr val="tx2"/>
                </a:solidFill>
              </a:rPr>
              <a:t> карт з елімінації передачі від матері до дитини ВІЛ та сифілісу</a:t>
            </a:r>
            <a:endParaRPr lang="uk-UA" sz="3600" b="1" dirty="0">
              <a:solidFill>
                <a:schemeClr val="tx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728192"/>
          </a:xfrm>
        </p:spPr>
        <p:txBody>
          <a:bodyPr>
            <a:normAutofit fontScale="55000" lnSpcReduction="20000"/>
          </a:bodyPr>
          <a:lstStyle/>
          <a:p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</a:rPr>
              <a:t>Петро </a:t>
            </a:r>
            <a:r>
              <a:rPr lang="uk-UA" sz="4000" b="1" dirty="0" err="1" smtClean="0">
                <a:solidFill>
                  <a:schemeClr val="tx2">
                    <a:lumMod val="75000"/>
                  </a:schemeClr>
                </a:solidFill>
              </a:rPr>
              <a:t>Левченко</a:t>
            </a:r>
            <a:r>
              <a:rPr lang="uk-UA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4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uk-UA" sz="4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uk-UA" sz="4000" noProof="1" smtClean="0">
                <a:solidFill>
                  <a:schemeClr val="tx2">
                    <a:lumMod val="75000"/>
                  </a:schemeClr>
                </a:solidFill>
              </a:rPr>
              <a:t>Медичний директор ЧЦГЗ</a:t>
            </a:r>
            <a:endParaRPr lang="uk-UA" sz="4000" noProof="1">
              <a:solidFill>
                <a:schemeClr val="tx2">
                  <a:lumMod val="75000"/>
                </a:schemeClr>
              </a:solidFill>
            </a:endParaRPr>
          </a:p>
          <a:p>
            <a:endParaRPr lang="uk-UA" sz="4000" noProof="1">
              <a:solidFill>
                <a:schemeClr val="tx2">
                  <a:lumMod val="75000"/>
                </a:schemeClr>
              </a:solidFill>
            </a:endParaRPr>
          </a:p>
          <a:p>
            <a:r>
              <a:rPr lang="uk-UA" sz="4000" noProof="1" smtClean="0">
                <a:solidFill>
                  <a:schemeClr val="tx2">
                    <a:lumMod val="75000"/>
                  </a:schemeClr>
                </a:solidFill>
              </a:rPr>
              <a:t>Черкаси</a:t>
            </a:r>
          </a:p>
          <a:p>
            <a:r>
              <a:rPr lang="uk-UA" sz="4000" noProof="1" smtClean="0">
                <a:solidFill>
                  <a:schemeClr val="tx2">
                    <a:lumMod val="75000"/>
                  </a:schemeClr>
                </a:solidFill>
              </a:rPr>
              <a:t> 2021 р.</a:t>
            </a:r>
            <a:endParaRPr lang="en-US" sz="4000" noProof="1">
              <a:solidFill>
                <a:schemeClr val="tx2">
                  <a:lumMod val="75000"/>
                </a:schemeClr>
              </a:solidFill>
            </a:endParaRPr>
          </a:p>
          <a:p>
            <a:pPr lvl="0"/>
            <a:endParaRPr lang="uk-UA" dirty="0"/>
          </a:p>
        </p:txBody>
      </p:sp>
      <p:pic>
        <p:nvPicPr>
          <p:cNvPr id="6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420" y="0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379356"/>
              </p:ext>
            </p:extLst>
          </p:nvPr>
        </p:nvGraphicFramePr>
        <p:xfrm>
          <a:off x="1466849" y="2095341"/>
          <a:ext cx="6210301" cy="3535680"/>
        </p:xfrm>
        <a:graphic>
          <a:graphicData uri="http://schemas.openxmlformats.org/drawingml/2006/table">
            <a:tbl>
              <a:tblPr firstRow="1" firstCol="1" bandRow="1"/>
              <a:tblGrid>
                <a:gridCol w="584871"/>
                <a:gridCol w="1964183"/>
                <a:gridCol w="1456382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ВІЛ-позитивні вагітні, які не отримали допологові та пологові послуги у 303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вагітних, які не спостерігалися по вагітності у лікаря акушера-гінеколога;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11,86%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7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вагітних, які народили поза межами 303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69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630376"/>
              </p:ext>
            </p:extLst>
          </p:nvPr>
        </p:nvGraphicFramePr>
        <p:xfrm>
          <a:off x="1466849" y="2202021"/>
          <a:ext cx="6210301" cy="3322320"/>
        </p:xfrm>
        <a:graphic>
          <a:graphicData uri="http://schemas.openxmlformats.org/drawingml/2006/table">
            <a:tbl>
              <a:tblPr firstRow="1" firstCol="1" bandRow="1"/>
              <a:tblGrid>
                <a:gridCol w="584871"/>
                <a:gridCol w="1964183"/>
                <a:gridCol w="1456382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Охоплення антиретровірусною профілактикою (АРВП) дітей, народжених ВІЛ- позитивними жінками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дітей, народжених ВІЛ- позитивними жінками, яким проведена АРВП (повний курс)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96,49%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отримали АРВП у перший день після народження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283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373098"/>
              </p:ext>
            </p:extLst>
          </p:nvPr>
        </p:nvGraphicFramePr>
        <p:xfrm>
          <a:off x="1466849" y="1881981"/>
          <a:ext cx="6210301" cy="3322320"/>
        </p:xfrm>
        <a:graphic>
          <a:graphicData uri="http://schemas.openxmlformats.org/drawingml/2006/table">
            <a:tbl>
              <a:tblPr firstRow="1" firstCol="1" bandRow="1"/>
              <a:tblGrid>
                <a:gridCol w="584871"/>
                <a:gridCol w="1964183"/>
                <a:gridCol w="1456382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Рання діагностика ВІЛ- інфекції немовлят обстежені на ВІЛ шляхом виявлення провірусної ДНК ВІЛ / РНК методом ПЛР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дітей, народжених ВІЛ- позитивними жінками, які обстежені ПЛР протягом звітного року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97,2%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93,4%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86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обстежені у віці 2-3 доби (СКК)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42,1%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94,3%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69,4% 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Затримка поставки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3964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154110"/>
              </p:ext>
            </p:extLst>
          </p:nvPr>
        </p:nvGraphicFramePr>
        <p:xfrm>
          <a:off x="1043608" y="1628799"/>
          <a:ext cx="7128792" cy="3960439"/>
        </p:xfrm>
        <a:graphic>
          <a:graphicData uri="http://schemas.openxmlformats.org/drawingml/2006/table">
            <a:tbl>
              <a:tblPr firstRow="1" firstCol="1" bandRow="1"/>
              <a:tblGrid>
                <a:gridCol w="504056"/>
                <a:gridCol w="1800200"/>
                <a:gridCol w="2293577"/>
                <a:gridCol w="772497"/>
                <a:gridCol w="879231"/>
                <a:gridCol w="879231"/>
              </a:tblGrid>
              <a:tr h="198289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7156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942023"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Медико-профілактичні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послуги для ВІЛ- позитивних жінок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 ВІЛ-позитивних жінок, які отримали послуги з допоміжних репродуктивних технологій;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9519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жінок, які пройшли скринінг на рак шийки матки 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04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жінок, які отримали безоплатно засоби контрацепції (профілактики ризику наступної вагітності у перші 2 роки після пологів) 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7586" marR="475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14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77717"/>
              </p:ext>
            </p:extLst>
          </p:nvPr>
        </p:nvGraphicFramePr>
        <p:xfrm>
          <a:off x="1466849" y="2506821"/>
          <a:ext cx="6210301" cy="2712720"/>
        </p:xfrm>
        <a:graphic>
          <a:graphicData uri="http://schemas.openxmlformats.org/drawingml/2006/table">
            <a:tbl>
              <a:tblPr firstRow="1" firstCol="1" bandRow="1"/>
              <a:tblGrid>
                <a:gridCol w="770115"/>
                <a:gridCol w="1250408"/>
                <a:gridCol w="1666623"/>
                <a:gridCol w="770115"/>
                <a:gridCol w="876520"/>
                <a:gridCol w="876520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6357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Передача ВІЛ від матері до дитини за результатами ранньої діагностики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дітей, народжених ВІЛ- позитивними жінками, з підтвердженим ВІЛ-позитивним статусом через 6 міс. і 12 міс. після народження;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1,75%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8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420" y="0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вмісту 2"/>
          <p:cNvSpPr txBox="1">
            <a:spLocks/>
          </p:cNvSpPr>
          <p:nvPr/>
        </p:nvSpPr>
        <p:spPr>
          <a:xfrm>
            <a:off x="251520" y="1600200"/>
            <a:ext cx="871296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59"/>
            <a:ext cx="8229600" cy="42484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endParaRPr lang="uk-UA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582341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dirty="0" smtClean="0"/>
              <a:t>	Таким </a:t>
            </a:r>
            <a:r>
              <a:rPr lang="uk-UA" sz="2400" dirty="0"/>
              <a:t>чином обов’язковою складовою досягнення цілі </a:t>
            </a:r>
            <a:r>
              <a:rPr lang="uk-UA" sz="2400" dirty="0" err="1"/>
              <a:t>валідації</a:t>
            </a:r>
            <a:r>
              <a:rPr lang="uk-UA" sz="2400" dirty="0"/>
              <a:t> елімінації ВІЛ та сифілісу є скоординована діяльність центральних та місцевих органів влади, суб'єктів господарювання, які здійснюють господарську діяльність з медичної практики, а також міжнародних та громадських організацій.</a:t>
            </a:r>
          </a:p>
          <a:p>
            <a:pPr algn="just"/>
            <a:r>
              <a:rPr lang="uk-UA" sz="2400" dirty="0" smtClean="0"/>
              <a:t>	Зазначена </a:t>
            </a:r>
            <a:r>
              <a:rPr lang="uk-UA" sz="2400" dirty="0"/>
              <a:t>координація буде сприяти виконанню диференційованих заходів та </a:t>
            </a:r>
            <a:r>
              <a:rPr lang="uk-UA" sz="2400" dirty="0" err="1"/>
              <a:t>фокусних-</a:t>
            </a:r>
            <a:r>
              <a:rPr lang="uk-UA" sz="2400" dirty="0"/>
              <a:t> інтервенцій, відповідно до регіональних показників передачі ВІЛ та сифілісу від матері до дитини.</a:t>
            </a:r>
          </a:p>
        </p:txBody>
      </p:sp>
    </p:spTree>
    <p:extLst>
      <p:ext uri="{BB962C8B-B14F-4D97-AF65-F5344CB8AC3E}">
        <p14:creationId xmlns:p14="http://schemas.microsoft.com/office/powerpoint/2010/main" val="21560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"/>
            <a:ext cx="2267744" cy="62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6480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</a:rPr>
              <a:t>Дякую за увагу!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cs typeface="Arial" charset="0"/>
            </a:endParaRPr>
          </a:p>
          <a:p>
            <a:pPr marL="0" indent="0">
              <a:buNone/>
            </a:pPr>
            <a:endParaRPr lang="uk-UA" sz="4000" dirty="0" smtClean="0">
              <a:solidFill>
                <a:srgbClr val="0808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6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420" y="0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вмісту 2"/>
          <p:cNvSpPr txBox="1">
            <a:spLocks/>
          </p:cNvSpPr>
          <p:nvPr/>
        </p:nvSpPr>
        <p:spPr>
          <a:xfrm>
            <a:off x="251520" y="1600200"/>
            <a:ext cx="871296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59"/>
            <a:ext cx="8229600" cy="4248473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sz="3100" dirty="0" smtClean="0"/>
              <a:t>За </a:t>
            </a:r>
            <a:r>
              <a:rPr lang="uk-UA" sz="3100" dirty="0"/>
              <a:t>ініціативою Всесвітньої організації охорони здоров’я у країнах Європейського регіону здійснюються заходи спрямовані на </a:t>
            </a:r>
            <a:r>
              <a:rPr lang="uk-UA" sz="3100" dirty="0" err="1"/>
              <a:t>валідацію</a:t>
            </a:r>
            <a:r>
              <a:rPr lang="uk-UA" sz="3100" dirty="0"/>
              <a:t> елімінації передачі ВІЛ та сифілісу від матері до дитини. </a:t>
            </a:r>
            <a:r>
              <a:rPr lang="uk-UA" sz="3100" dirty="0" err="1"/>
              <a:t>Валідація</a:t>
            </a:r>
            <a:r>
              <a:rPr lang="uk-UA" sz="3100" dirty="0"/>
              <a:t> елімінації ВІЛ та сифілісу є складовою Цілей Сталого Розвитку, а саме цілі  «Забезпечення здорового способу життя та сприяння благополуччю для всіх в будь-якому віці</a:t>
            </a:r>
            <a:r>
              <a:rPr lang="uk-UA" sz="3100" dirty="0" smtClean="0"/>
              <a:t>». </a:t>
            </a:r>
          </a:p>
          <a:p>
            <a:pPr marL="0" indent="0" algn="just">
              <a:buNone/>
            </a:pPr>
            <a:r>
              <a:rPr lang="uk-UA" sz="3100" dirty="0"/>
              <a:t>	</a:t>
            </a:r>
            <a:r>
              <a:rPr lang="uk-UA" sz="3100" dirty="0" smtClean="0"/>
              <a:t>Відповідно </a:t>
            </a:r>
            <a:r>
              <a:rPr lang="uk-UA" sz="3100" dirty="0"/>
              <a:t>до міжнародних рекомендацій, досягнення </a:t>
            </a:r>
            <a:r>
              <a:rPr lang="uk-UA" sz="3100" dirty="0" err="1"/>
              <a:t>валідації</a:t>
            </a:r>
            <a:r>
              <a:rPr lang="uk-UA" sz="3100" dirty="0"/>
              <a:t> елімінації ВІЛ та сифілісу базується на забезпеченні універсального доступу до профілактичних, діагностичних та лікувальних заходів щодо запобігання передачі від матері до дитини ВІЛ і сифілісу для вагітних жінок та тих, які планують вагітність.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6641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420" y="0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вмісту 2"/>
          <p:cNvSpPr txBox="1">
            <a:spLocks/>
          </p:cNvSpPr>
          <p:nvPr/>
        </p:nvSpPr>
        <p:spPr>
          <a:xfrm>
            <a:off x="251520" y="1600200"/>
            <a:ext cx="871296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268759"/>
            <a:ext cx="8229600" cy="424847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  <a:r>
              <a:rPr lang="uk-UA" sz="2400" dirty="0" smtClean="0"/>
              <a:t>Зважаючи </a:t>
            </a:r>
            <a:r>
              <a:rPr lang="uk-UA" sz="2400" dirty="0"/>
              <a:t>на вищезазначене в Черкаській області було утворено Регіональний комітет, затверджено положення про нього та склад (наказ УОЗ Черкаської обласної державної адміністрації від 12.12.2019 №1293 «Про робочу групу з питань </a:t>
            </a:r>
            <a:r>
              <a:rPr lang="uk-UA" sz="2400" dirty="0" err="1"/>
              <a:t>валідації</a:t>
            </a:r>
            <a:r>
              <a:rPr lang="uk-UA" sz="2400" dirty="0"/>
              <a:t> елімінації передачі від матері до дитини ВІЛ-інфекції та сифілісу</a:t>
            </a:r>
            <a:r>
              <a:rPr lang="uk-UA" sz="2400" dirty="0" smtClean="0"/>
              <a:t>»). </a:t>
            </a:r>
          </a:p>
          <a:p>
            <a:pPr marL="0" indent="0" algn="just">
              <a:buNone/>
            </a:pPr>
            <a:r>
              <a:rPr lang="uk-UA" sz="2400" dirty="0"/>
              <a:t>	</a:t>
            </a:r>
            <a:r>
              <a:rPr lang="uk-UA" sz="2400" dirty="0" smtClean="0"/>
              <a:t>Були </a:t>
            </a:r>
            <a:r>
              <a:rPr lang="uk-UA" sz="2400" dirty="0"/>
              <a:t>схвалені відповідні дорожні карти та затверджено робочі плани з виконання дорожніх карт з елімінації випадків передачі ВІЛ від матері до дитини. </a:t>
            </a:r>
          </a:p>
          <a:p>
            <a:pPr marL="0" indent="0" algn="just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0643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304" y="5733256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Місце для вмісту 2"/>
          <p:cNvSpPr txBox="1">
            <a:spLocks/>
          </p:cNvSpPr>
          <p:nvPr/>
        </p:nvSpPr>
        <p:spPr>
          <a:xfrm>
            <a:off x="251520" y="1600200"/>
            <a:ext cx="8712968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929053"/>
              </p:ext>
            </p:extLst>
          </p:nvPr>
        </p:nvGraphicFramePr>
        <p:xfrm>
          <a:off x="1466849" y="2095341"/>
          <a:ext cx="6210301" cy="3535680"/>
        </p:xfrm>
        <a:graphic>
          <a:graphicData uri="http://schemas.openxmlformats.org/drawingml/2006/table">
            <a:tbl>
              <a:tblPr firstRow="1" firstCol="1" bandRow="1"/>
              <a:tblGrid>
                <a:gridCol w="512863"/>
                <a:gridCol w="2036191"/>
                <a:gridCol w="1456382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Охоплення тестуванням на ВІЛ вагітних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вагітних, які охоплені обстеженням на ВІЛ однократно 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3,6%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0,9%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Обчислюється по закінченню звітного року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двократно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75,47%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96,02%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трикратно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20,83%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41,78%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мають позитивні результати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0,28%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0,15%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8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66849" y="2720181"/>
          <a:ext cx="6210301" cy="2286000"/>
        </p:xfrm>
        <a:graphic>
          <a:graphicData uri="http://schemas.openxmlformats.org/drawingml/2006/table">
            <a:tbl>
              <a:tblPr firstRow="1" firstCol="1" bandRow="1"/>
              <a:tblGrid>
                <a:gridCol w="770115"/>
                <a:gridCol w="1250408"/>
                <a:gridCol w="1666623"/>
                <a:gridCol w="770115"/>
                <a:gridCol w="876520"/>
                <a:gridCol w="876520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Охоплення тестуванням на ВІЛ статевих партнерів вагітних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вагітних, статеві партнери яких пройшли тестування на ВІЛ та знають про свій ВІЛ-статус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26,02%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20,61%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74,55%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724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890947"/>
              </p:ext>
            </p:extLst>
          </p:nvPr>
        </p:nvGraphicFramePr>
        <p:xfrm>
          <a:off x="1475656" y="1772816"/>
          <a:ext cx="6323077" cy="3837140"/>
        </p:xfrm>
        <a:graphic>
          <a:graphicData uri="http://schemas.openxmlformats.org/drawingml/2006/table">
            <a:tbl>
              <a:tblPr firstRow="1" firstCol="1" bandRow="1"/>
              <a:tblGrid>
                <a:gridCol w="447331"/>
                <a:gridCol w="1297661"/>
                <a:gridCol w="2333181"/>
                <a:gridCol w="685188"/>
                <a:gridCol w="779858"/>
                <a:gridCol w="779858"/>
              </a:tblGrid>
              <a:tr h="209813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49332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39309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 дискордантних пар та преконтактна профілактика антиретровірусними препаратами (ПреП)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 ВІЛ-негативних вагітних, статевий партнер яких має ВІЛ- позитивний статус, отримують </a:t>
                      </a:r>
                      <a:r>
                        <a:rPr lang="uk-UA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ПреП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69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кількість ВІЛ-позитивних вагітних, партнер яких має ВІЛ-негативний статус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440" marR="674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238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89585"/>
              </p:ext>
            </p:extLst>
          </p:nvPr>
        </p:nvGraphicFramePr>
        <p:xfrm>
          <a:off x="1259634" y="1600200"/>
          <a:ext cx="6696743" cy="3845024"/>
        </p:xfrm>
        <a:graphic>
          <a:graphicData uri="http://schemas.openxmlformats.org/drawingml/2006/table">
            <a:tbl>
              <a:tblPr firstRow="1" firstCol="1" bandRow="1"/>
              <a:tblGrid>
                <a:gridCol w="504054"/>
                <a:gridCol w="1512168"/>
                <a:gridCol w="2302953"/>
                <a:gridCol w="725678"/>
                <a:gridCol w="825945"/>
                <a:gridCol w="825945"/>
              </a:tblGrid>
              <a:tr h="200517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1613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27219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Охоплення ВІЛ- позитивних вагітних APT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вагітних, які отримують APT з метою зниження ризику передачі ВІЛ від матері до дитини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94,9%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92,4%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9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Відмови від лікування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618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отримують до 12-ти тижнів включно (включаючи вагітних з ВІЛ- позитивним статусом до вагітності на APT).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54,2%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81,3%</a:t>
                      </a:r>
                      <a:endParaRPr lang="uk-UA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85,7%</a:t>
                      </a:r>
                      <a:endParaRPr lang="uk-UA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4452" marR="6445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44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712874"/>
              </p:ext>
            </p:extLst>
          </p:nvPr>
        </p:nvGraphicFramePr>
        <p:xfrm>
          <a:off x="1475656" y="2132856"/>
          <a:ext cx="6210301" cy="2682240"/>
        </p:xfrm>
        <a:graphic>
          <a:graphicData uri="http://schemas.openxmlformats.org/drawingml/2006/table">
            <a:tbl>
              <a:tblPr firstRow="1" firstCol="1" bandRow="1"/>
              <a:tblGrid>
                <a:gridCol w="504056"/>
                <a:gridCol w="2044998"/>
                <a:gridCol w="1456382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Залучення вагітних до програм ЗПТ (замісної підтримувальної терапії)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ВІЛ-позитивних вагітних, які є споживачами ін'єкційних наркотиків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отримують ЗПТ 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95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ЦГЗ\превью\Черкаський ЦГЗ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798" y="5805264"/>
            <a:ext cx="3116580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400" b="1" dirty="0"/>
              <a:t>Основні індикатори </a:t>
            </a:r>
            <a:r>
              <a:rPr lang="uk-UA" sz="2400" b="1" dirty="0" err="1"/>
              <a:t>МіО</a:t>
            </a:r>
            <a:r>
              <a:rPr lang="uk-UA" sz="2400" b="1" dirty="0"/>
              <a:t> виконання заходів з </a:t>
            </a:r>
            <a:r>
              <a:rPr lang="uk-UA" sz="2400" b="1" dirty="0" err="1"/>
              <a:t>валідації</a:t>
            </a:r>
            <a:r>
              <a:rPr lang="uk-UA" sz="2400" b="1" dirty="0"/>
              <a:t> елімінації передачі ВІЛ від матері до дитини </a:t>
            </a:r>
            <a:r>
              <a:rPr lang="uk-UA" sz="2400" b="1" dirty="0" smtClean="0"/>
              <a:t/>
            </a:r>
            <a:br>
              <a:rPr lang="uk-UA" sz="2400" b="1" dirty="0" smtClean="0"/>
            </a:br>
            <a:r>
              <a:rPr lang="uk-UA" sz="2400" b="1" dirty="0" smtClean="0"/>
              <a:t>в </a:t>
            </a:r>
            <a:r>
              <a:rPr lang="uk-UA" sz="2400" b="1" dirty="0"/>
              <a:t>Черкаській області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/>
              <a:t>	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873776"/>
              </p:ext>
            </p:extLst>
          </p:nvPr>
        </p:nvGraphicFramePr>
        <p:xfrm>
          <a:off x="1466849" y="1668621"/>
          <a:ext cx="6210301" cy="3322320"/>
        </p:xfrm>
        <a:graphic>
          <a:graphicData uri="http://schemas.openxmlformats.org/drawingml/2006/table">
            <a:tbl>
              <a:tblPr firstRow="1" firstCol="1" bandRow="1"/>
              <a:tblGrid>
                <a:gridCol w="440855"/>
                <a:gridCol w="1656184"/>
                <a:gridCol w="1908397"/>
                <a:gridCol w="672967"/>
                <a:gridCol w="765949"/>
                <a:gridCol w="765949"/>
              </a:tblGrid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Обчислення індикатору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Період звітності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 01.12.2021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Визначення вірусного навантаження ВІЛ перед пологами у ВІЛ- позитивних вагітних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відсоток вагітних, яким проведено дослідження щодо визначення вірусного навантаження ВІЛ у плазмі крові перед пологами (протягом 34-36 тижнів вагітності) 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88,6%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 них - мали менше 50 копій /мл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72,88%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88%</a:t>
                      </a:r>
                      <a:endParaRPr lang="uk-UA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82,9%</a:t>
                      </a:r>
                      <a:endParaRPr lang="uk-UA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6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829</Words>
  <Application>Microsoft Office PowerPoint</Application>
  <PresentationFormat>Экран (4:3)</PresentationFormat>
  <Paragraphs>242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Про стан виконання заходів робочого плану з імплементації дорожних карт з елімінації передачі від матері до дитини ВІЛ та сифілісу</vt:lpstr>
      <vt:lpstr>Презентация PowerPoint</vt:lpstr>
      <vt:lpstr>Презентация PowerPoint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Основні індикатори МіО виконання заходів з валідації елімінації передачі ВІЛ від матері до дитини  в Черкаській області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Grinchenko</cp:lastModifiedBy>
  <cp:revision>52</cp:revision>
  <cp:lastPrinted>2021-09-06T11:17:20Z</cp:lastPrinted>
  <dcterms:created xsi:type="dcterms:W3CDTF">2020-09-21T13:12:33Z</dcterms:created>
  <dcterms:modified xsi:type="dcterms:W3CDTF">2021-12-10T13:38:40Z</dcterms:modified>
</cp:coreProperties>
</file>