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8" r:id="rId3"/>
    <p:sldId id="259" r:id="rId4"/>
    <p:sldId id="285" r:id="rId5"/>
    <p:sldId id="260" r:id="rId6"/>
    <p:sldId id="261" r:id="rId7"/>
    <p:sldId id="284" r:id="rId8"/>
    <p:sldId id="265" r:id="rId9"/>
    <p:sldId id="271" r:id="rId10"/>
    <p:sldId id="276" r:id="rId11"/>
    <p:sldId id="279" r:id="rId12"/>
    <p:sldId id="287" r:id="rId13"/>
    <p:sldId id="269" r:id="rId14"/>
    <p:sldId id="292" r:id="rId15"/>
    <p:sldId id="291" r:id="rId16"/>
    <p:sldId id="289" r:id="rId17"/>
    <p:sldId id="270" r:id="rId18"/>
    <p:sldId id="268" r:id="rId19"/>
    <p:sldId id="290" r:id="rId20"/>
    <p:sldId id="281" r:id="rId21"/>
  </p:sldIdLst>
  <p:sldSz cx="6858000" cy="9906000" type="A4"/>
  <p:notesSz cx="6888163" cy="100203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TJiNzfouCmPPXC3Ayjzw6DtxQ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FF7"/>
    <a:srgbClr val="BBD6EE"/>
    <a:srgbClr val="FED852"/>
    <a:srgbClr val="06437F"/>
    <a:srgbClr val="FC9334"/>
    <a:srgbClr val="8A34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F5270B-E5FB-4DA4-A0B4-348DEC85A2EA}">
  <a:tblStyle styleId="{E9F5270B-E5FB-4DA4-A0B4-348DEC85A2E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9634302-ADFA-49C9-A7F3-E665BC6DF46D}" styleName="Table_1">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8EBF5"/>
          </a:solidFill>
        </a:fill>
      </a:tcStyle>
    </a:lastRow>
    <a:seCell>
      <a:tcTxStyle/>
      <a:tcStyle>
        <a:tcBdr/>
      </a:tcStyle>
    </a:seCell>
    <a:swCell>
      <a:tcTxStyle/>
      <a:tcStyle>
        <a:tcBdr/>
      </a:tcStyle>
    </a:swCell>
    <a:firstRow>
      <a:tcTxStyle b="on" i="off"/>
      <a:tcStyle>
        <a:tcBdr/>
        <a:fill>
          <a:solidFill>
            <a:srgbClr val="E8EBF5"/>
          </a:solidFill>
        </a:fill>
      </a:tcStyle>
    </a:firstRow>
    <a:neCell>
      <a:tcTxStyle/>
      <a:tcStyle>
        <a:tcBdr/>
      </a:tcStyle>
    </a:neCell>
    <a:nwCell>
      <a:tcTxStyle/>
      <a:tcStyle>
        <a:tcBdr/>
      </a:tcStyle>
    </a:nwCell>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4660"/>
  </p:normalViewPr>
  <p:slideViewPr>
    <p:cSldViewPr snapToGrid="0">
      <p:cViewPr varScale="1">
        <p:scale>
          <a:sx n="54" d="100"/>
          <a:sy n="54" d="100"/>
        </p:scale>
        <p:origin x="2933" y="8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43125" y="750888"/>
            <a:ext cx="26019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801" y="4759630"/>
            <a:ext cx="5510499" cy="4509125"/>
          </a:xfrm>
          <a:prstGeom prst="rect">
            <a:avLst/>
          </a:prstGeom>
          <a:noFill/>
          <a:ln>
            <a:noFill/>
          </a:ln>
        </p:spPr>
        <p:txBody>
          <a:bodyPr spcFirstLastPara="1" wrap="square" lIns="92867" tIns="92867" rIns="92867" bIns="92867"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677643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298" name="Google Shape;298;p21: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322" name="Google Shape;322;p24: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298" name="Google Shape;298;p21: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000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227" name="Google Shape;227;p14: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227" name="Google Shape;227;p14: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3038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227" name="Google Shape;227;p14: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0803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227" name="Google Shape;227;p14: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4596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5: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240" name="Google Shape;240;p15: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219" name="Google Shape;219;p13: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219" name="Google Shape;219;p13: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20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dirty="0"/>
          </a:p>
        </p:txBody>
      </p:sp>
      <p:sp>
        <p:nvSpPr>
          <p:cNvPr id="98" name="Google Shape;98;p3: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6: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342" name="Google Shape;342;p26: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115" name="Google Shape;115;p4: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115" name="Google Shape;115;p4: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1598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dirty="0"/>
          </a:p>
        </p:txBody>
      </p:sp>
      <p:sp>
        <p:nvSpPr>
          <p:cNvPr id="124" name="Google Shape;124;p5: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134" name="Google Shape;134;p6: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147" name="Google Shape;147;p7: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9178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189" name="Google Shape;189;p10: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255" name="Google Shape;255;p16: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30"/>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0"/>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3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40"/>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0"/>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4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3"/>
        <p:cNvGrpSpPr/>
        <p:nvPr/>
      </p:nvGrpSpPr>
      <p:grpSpPr>
        <a:xfrm>
          <a:off x="0" y="0"/>
          <a:ext cx="0" cy="0"/>
          <a:chOff x="0" y="0"/>
          <a:chExt cx="0" cy="0"/>
        </a:xfrm>
      </p:grpSpPr>
      <p:sp>
        <p:nvSpPr>
          <p:cNvPr id="24" name="Google Shape;24;p32"/>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2"/>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6" name="Google Shape;26;p3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33"/>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3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34"/>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4"/>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9" name="Google Shape;39;p34"/>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34"/>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1" name="Google Shape;41;p34"/>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3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35"/>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3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37"/>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7"/>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37"/>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3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38"/>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8"/>
          <p:cNvSpPr>
            <a:spLocks noGrp="1"/>
          </p:cNvSpPr>
          <p:nvPr>
            <p:ph type="pic" idx="2"/>
          </p:nvPr>
        </p:nvSpPr>
        <p:spPr>
          <a:xfrm>
            <a:off x="2915543" y="1426283"/>
            <a:ext cx="3471863" cy="7039681"/>
          </a:xfrm>
          <a:prstGeom prst="rect">
            <a:avLst/>
          </a:prstGeom>
          <a:noFill/>
          <a:ln>
            <a:noFill/>
          </a:ln>
        </p:spPr>
      </p:sp>
      <p:sp>
        <p:nvSpPr>
          <p:cNvPr id="64" name="Google Shape;64;p38"/>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3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3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9"/>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3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9"/>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2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aid.edopomoga.gov.ua/check" TargetMode="External"/><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unhcr.org/ua/" TargetMode="External"/><Relationship Id="rId4" Type="http://schemas.openxmlformats.org/officeDocument/2006/relationships/hyperlink" Target="https://www.unicef.org/ukrain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caritas-spes.org/ua/page/who-we-are/about-us" TargetMode="External"/><Relationship Id="rId3" Type="http://schemas.openxmlformats.org/officeDocument/2006/relationships/image" Target="../media/image7.png"/><Relationship Id="rId7" Type="http://schemas.openxmlformats.org/officeDocument/2006/relationships/hyperlink" Target="https://www.facebook.com/ua.nrc.no/"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register.unicef.org/" TargetMode="External"/><Relationship Id="rId5" Type="http://schemas.openxmlformats.org/officeDocument/2006/relationships/hyperlink" Target="https://www.unicef.org/ukraine/spilno-cash-transfers" TargetMode="External"/><Relationship Id="rId4" Type="http://schemas.openxmlformats.org/officeDocument/2006/relationships/image" Target="../media/image32.png"/><Relationship Id="rId9" Type="http://schemas.openxmlformats.org/officeDocument/2006/relationships/hyperlink" Target="https://caritas.ua/abou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spivdiia.org.ua/"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hyperlink" Target="https://diia.gov.ua/" TargetMode="External"/><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hyperlink" Target="https://go.diia.app/"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prykhystok.gov.ua"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dopomagai.org/ru/besplatnoye-zhilye-dlya-pereselentsev" TargetMode="External"/><Relationship Id="rId3" Type="http://schemas.openxmlformats.org/officeDocument/2006/relationships/image" Target="../media/image10.jpeg"/><Relationship Id="rId7" Type="http://schemas.openxmlformats.org/officeDocument/2006/relationships/hyperlink" Target="https://prykhystok.gov.ua/find"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s://diia.gov.ua/services/dopomoga-po-bezrobitty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txBox="1"/>
          <p:nvPr/>
        </p:nvSpPr>
        <p:spPr>
          <a:xfrm>
            <a:off x="911055" y="2744204"/>
            <a:ext cx="4920786" cy="35086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lang="en-US" sz="4000" b="1" i="0" u="none" strike="noStrike" cap="none" dirty="0">
              <a:solidFill>
                <a:srgbClr val="002060"/>
              </a:solidFill>
              <a:latin typeface="Arial"/>
              <a:ea typeface="Arial"/>
              <a:cs typeface="Arial"/>
              <a:sym typeface="Arial"/>
            </a:endParaRPr>
          </a:p>
          <a:p>
            <a:pPr marL="0" marR="0" lvl="0" indent="0" algn="ctr" rtl="0">
              <a:spcBef>
                <a:spcPts val="0"/>
              </a:spcBef>
              <a:spcAft>
                <a:spcPts val="0"/>
              </a:spcAft>
              <a:buNone/>
            </a:pPr>
            <a:r>
              <a:rPr lang="ru-RU" sz="4000" b="1" i="0" u="none" strike="noStrike" cap="none" dirty="0">
                <a:solidFill>
                  <a:srgbClr val="002060"/>
                </a:solidFill>
                <a:latin typeface="Arial"/>
                <a:ea typeface="Arial"/>
                <a:cs typeface="Arial"/>
                <a:sym typeface="Arial"/>
              </a:rPr>
              <a:t>ДОРОЖНЯ КАРТА</a:t>
            </a:r>
            <a:endParaRPr sz="4000" b="1" i="0" u="none" strike="noStrike" cap="none" dirty="0">
              <a:solidFill>
                <a:srgbClr val="002060"/>
              </a:solidFill>
              <a:latin typeface="Arial"/>
              <a:ea typeface="Arial"/>
              <a:cs typeface="Arial"/>
              <a:sym typeface="Arial"/>
            </a:endParaRPr>
          </a:p>
          <a:p>
            <a:pPr marL="0" marR="0" lvl="0" indent="0" algn="ctr" rtl="0">
              <a:spcBef>
                <a:spcPts val="0"/>
              </a:spcBef>
              <a:spcAft>
                <a:spcPts val="0"/>
              </a:spcAft>
              <a:buNone/>
            </a:pPr>
            <a:r>
              <a:rPr lang="ru-RU" sz="2800" b="1" i="0" u="none" strike="noStrike" cap="none" dirty="0">
                <a:solidFill>
                  <a:srgbClr val="002060"/>
                </a:solidFill>
                <a:latin typeface="Arial"/>
                <a:ea typeface="Arial"/>
                <a:cs typeface="Arial"/>
                <a:sym typeface="Arial"/>
              </a:rPr>
              <a:t>ДЛЯ</a:t>
            </a:r>
            <a:endParaRPr sz="2800" b="1" i="0" u="none" strike="noStrike" cap="none" dirty="0">
              <a:solidFill>
                <a:srgbClr val="002060"/>
              </a:solidFill>
              <a:latin typeface="Arial"/>
              <a:ea typeface="Arial"/>
              <a:cs typeface="Arial"/>
              <a:sym typeface="Arial"/>
            </a:endParaRPr>
          </a:p>
          <a:p>
            <a:pPr marL="0" marR="0" lvl="0" indent="0" algn="ctr" rtl="0">
              <a:spcBef>
                <a:spcPts val="0"/>
              </a:spcBef>
              <a:spcAft>
                <a:spcPts val="0"/>
              </a:spcAft>
              <a:buNone/>
            </a:pPr>
            <a:r>
              <a:rPr lang="ru-RU" sz="2800" b="1" i="0" u="none" strike="noStrike" cap="none" dirty="0">
                <a:solidFill>
                  <a:srgbClr val="002060"/>
                </a:solidFill>
                <a:latin typeface="Arial"/>
                <a:ea typeface="Arial"/>
                <a:cs typeface="Arial"/>
                <a:sym typeface="Arial"/>
              </a:rPr>
              <a:t> ВНУТРІШНЬО </a:t>
            </a:r>
            <a:endParaRPr sz="2800" dirty="0"/>
          </a:p>
          <a:p>
            <a:pPr marL="0" marR="0" lvl="0" indent="0" algn="ctr" rtl="0">
              <a:spcBef>
                <a:spcPts val="0"/>
              </a:spcBef>
              <a:spcAft>
                <a:spcPts val="0"/>
              </a:spcAft>
              <a:buNone/>
            </a:pPr>
            <a:r>
              <a:rPr lang="ru-RU" sz="2800" b="1" i="0" u="none" strike="noStrike" cap="none" dirty="0">
                <a:solidFill>
                  <a:srgbClr val="002060"/>
                </a:solidFill>
                <a:latin typeface="Arial"/>
                <a:ea typeface="Arial"/>
                <a:cs typeface="Arial"/>
                <a:sym typeface="Arial"/>
              </a:rPr>
              <a:t>ПЕРЕМІЩЕНИХ </a:t>
            </a:r>
            <a:endParaRPr sz="2800" dirty="0"/>
          </a:p>
          <a:p>
            <a:pPr marL="0" marR="0" lvl="0" indent="0" algn="ctr" rtl="0">
              <a:spcBef>
                <a:spcPts val="0"/>
              </a:spcBef>
              <a:spcAft>
                <a:spcPts val="0"/>
              </a:spcAft>
              <a:buNone/>
            </a:pPr>
            <a:r>
              <a:rPr lang="ru-RU" sz="2800" b="1" i="0" u="none" strike="noStrike" cap="none" dirty="0">
                <a:solidFill>
                  <a:srgbClr val="002060"/>
                </a:solidFill>
                <a:latin typeface="Arial"/>
                <a:ea typeface="Arial"/>
                <a:cs typeface="Arial"/>
                <a:sym typeface="Arial"/>
              </a:rPr>
              <a:t>ОСІБ </a:t>
            </a:r>
            <a:endParaRPr sz="2800" b="1" i="0" u="none" strike="noStrike" cap="none" dirty="0">
              <a:solidFill>
                <a:srgbClr val="002060"/>
              </a:solidFill>
              <a:latin typeface="Arial"/>
              <a:ea typeface="Arial"/>
              <a:cs typeface="Arial"/>
              <a:sym typeface="Arial"/>
            </a:endParaRPr>
          </a:p>
          <a:p>
            <a:pPr marL="0" marR="0" lvl="0" indent="0" algn="ctr" rtl="0">
              <a:spcBef>
                <a:spcPts val="0"/>
              </a:spcBef>
              <a:spcAft>
                <a:spcPts val="0"/>
              </a:spcAft>
              <a:buNone/>
            </a:pPr>
            <a:endParaRPr sz="3000" b="1" i="0" u="none" strike="noStrike" cap="none" dirty="0">
              <a:solidFill>
                <a:srgbClr val="002060"/>
              </a:solidFill>
              <a:latin typeface="Arial"/>
              <a:ea typeface="Arial"/>
              <a:cs typeface="Arial"/>
              <a:sym typeface="Arial"/>
            </a:endParaRPr>
          </a:p>
        </p:txBody>
      </p:sp>
      <p:sp>
        <p:nvSpPr>
          <p:cNvPr id="4" name="AutoShape 2" descr="Герб Черкаської області — Вікіпеді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5" name="AutoShape 5" descr="Флаг Черкасской области — Википедия"/>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6" name="AutoShape 7" descr="Флаг Черкасской области — Википедия"/>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036" name="Picture 1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277257" y="519896"/>
            <a:ext cx="4306776" cy="22243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6" name="Picture 2">
            <a:extLst>
              <a:ext uri="{FF2B5EF4-FFF2-40B4-BE49-F238E27FC236}">
                <a16:creationId xmlns:a16="http://schemas.microsoft.com/office/drawing/2014/main" id="{19B91A89-F3F0-DB6F-B265-EB70BCF40A79}"/>
              </a:ext>
            </a:extLst>
          </p:cNvPr>
          <p:cNvPicPr>
            <a:picLocks noChangeAspect="1" noChangeArrowheads="1"/>
          </p:cNvPicPr>
          <p:nvPr/>
        </p:nvPicPr>
        <p:blipFill>
          <a:blip r:embed="rId5">
            <a:clrChange>
              <a:clrFrom>
                <a:srgbClr val="75C5F0"/>
              </a:clrFrom>
              <a:clrTo>
                <a:srgbClr val="75C5F0">
                  <a:alpha val="0"/>
                </a:srgbClr>
              </a:clrTo>
            </a:clrChange>
            <a:lum bright="20000" contrast="20000"/>
            <a:grayscl/>
            <a:extLst>
              <a:ext uri="{28A0092B-C50C-407E-A947-70E740481C1C}">
                <a14:useLocalDpi xmlns:a14="http://schemas.microsoft.com/office/drawing/2010/main" val="0"/>
              </a:ext>
            </a:extLst>
          </a:blip>
          <a:srcRect l="1706" t="3436" b="1517"/>
          <a:stretch>
            <a:fillRect/>
          </a:stretch>
        </p:blipFill>
        <p:spPr bwMode="auto">
          <a:xfrm>
            <a:off x="1407319" y="6400759"/>
            <a:ext cx="3585595" cy="2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a:extLst>
              <a:ext uri="{FF2B5EF4-FFF2-40B4-BE49-F238E27FC236}">
                <a16:creationId xmlns:a16="http://schemas.microsoft.com/office/drawing/2014/main" id="{73A748E8-98C5-7877-3E07-305152A2DCC3}"/>
              </a:ext>
            </a:extLst>
          </p:cNvPr>
          <p:cNvPicPr>
            <a:picLocks noChangeAspect="1" noChangeArrowheads="1"/>
          </p:cNvPicPr>
          <p:nvPr/>
        </p:nvPicPr>
        <p:blipFill>
          <a:blip r:embed="rId6">
            <a:clrChange>
              <a:clrFrom>
                <a:srgbClr val="FFFFFF"/>
              </a:clrFrom>
              <a:clrTo>
                <a:srgbClr val="FFFFFF">
                  <a:alpha val="0"/>
                </a:srgbClr>
              </a:clrTo>
            </a:clrChange>
            <a:lum contrast="-60000"/>
            <a:extLst>
              <a:ext uri="{28A0092B-C50C-407E-A947-70E740481C1C}">
                <a14:useLocalDpi xmlns:a14="http://schemas.microsoft.com/office/drawing/2010/main" val="0"/>
              </a:ext>
            </a:extLst>
          </a:blip>
          <a:srcRect l="59573" b="47662"/>
          <a:stretch>
            <a:fillRect/>
          </a:stretch>
        </p:blipFill>
        <p:spPr bwMode="auto">
          <a:xfrm>
            <a:off x="2337594" y="7056647"/>
            <a:ext cx="1712912"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0F0047C2-C56E-7EA9-F6CD-F6415D725313}"/>
              </a:ext>
            </a:extLst>
          </p:cNvPr>
          <p:cNvPicPr>
            <a:picLocks noChangeAspect="1" noChangeArrowheads="1"/>
          </p:cNvPicPr>
          <p:nvPr/>
        </p:nvPicPr>
        <p:blipFill>
          <a:blip r:embed="rId7">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r="81831" b="68564"/>
          <a:stretch>
            <a:fillRect/>
          </a:stretch>
        </p:blipFill>
        <p:spPr bwMode="auto">
          <a:xfrm>
            <a:off x="5273675" y="6358721"/>
            <a:ext cx="677182" cy="12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E6A5891D-EFB3-A06E-B346-F6A3FEE93EE3}"/>
              </a:ext>
            </a:extLst>
          </p:cNvPr>
          <p:cNvPicPr>
            <a:picLocks noChangeAspect="1" noChangeArrowheads="1"/>
          </p:cNvPicPr>
          <p:nvPr/>
        </p:nvPicPr>
        <p:blipFill>
          <a:blip r:embed="rId7">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48097" r="33939" b="68451"/>
          <a:stretch>
            <a:fillRect/>
          </a:stretch>
        </p:blipFill>
        <p:spPr bwMode="auto">
          <a:xfrm>
            <a:off x="5138738" y="7460343"/>
            <a:ext cx="913167" cy="168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498FD2B5-9B04-A1F5-ED8A-D4F0C2BD5550}"/>
              </a:ext>
            </a:extLst>
          </p:cNvPr>
          <p:cNvPicPr>
            <a:picLocks noChangeAspect="1" noChangeArrowheads="1"/>
          </p:cNvPicPr>
          <p:nvPr/>
        </p:nvPicPr>
        <p:blipFill>
          <a:blip r:embed="rId8">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t="32753" r="74384" b="38031"/>
          <a:stretch>
            <a:fillRect/>
          </a:stretch>
        </p:blipFill>
        <p:spPr bwMode="auto">
          <a:xfrm>
            <a:off x="400958" y="6358721"/>
            <a:ext cx="1334180" cy="141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85;p1">
            <a:extLst>
              <a:ext uri="{FF2B5EF4-FFF2-40B4-BE49-F238E27FC236}">
                <a16:creationId xmlns:a16="http://schemas.microsoft.com/office/drawing/2014/main" id="{859385E7-075E-D37B-CF6B-F946D7A17101}"/>
              </a:ext>
            </a:extLst>
          </p:cNvPr>
          <p:cNvSpPr txBox="1"/>
          <p:nvPr/>
        </p:nvSpPr>
        <p:spPr>
          <a:xfrm>
            <a:off x="911055" y="9357527"/>
            <a:ext cx="4920786"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400" b="1" dirty="0">
                <a:solidFill>
                  <a:srgbClr val="002060"/>
                </a:solidFill>
              </a:rPr>
              <a:t>2022</a:t>
            </a:r>
            <a:endParaRPr sz="2400" b="1" i="0" u="none" strike="noStrike" cap="none" dirty="0">
              <a:solidFill>
                <a:srgbClr val="002060"/>
              </a:solidFill>
              <a:latin typeface="Arial"/>
              <a:ea typeface="Arial"/>
              <a:cs typeface="Arial"/>
              <a:sym typeface="Arial"/>
            </a:endParaRPr>
          </a:p>
        </p:txBody>
      </p:sp>
      <p:sp>
        <p:nvSpPr>
          <p:cNvPr id="7" name="Прямоугольник 6">
            <a:extLst>
              <a:ext uri="{FF2B5EF4-FFF2-40B4-BE49-F238E27FC236}">
                <a16:creationId xmlns:a16="http://schemas.microsoft.com/office/drawing/2014/main" id="{EE355E55-E2F8-222F-2E1D-EFA9AC2A0151}"/>
              </a:ext>
            </a:extLst>
          </p:cNvPr>
          <p:cNvSpPr/>
          <p:nvPr/>
        </p:nvSpPr>
        <p:spPr>
          <a:xfrm>
            <a:off x="81280" y="86849"/>
            <a:ext cx="6702425" cy="9732302"/>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2" name="Google Shape;302;p21"/>
          <p:cNvSpPr/>
          <p:nvPr/>
        </p:nvSpPr>
        <p:spPr>
          <a:xfrm>
            <a:off x="2389922" y="788298"/>
            <a:ext cx="4281054"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a:solidFill>
                  <a:srgbClr val="002060"/>
                </a:solidFill>
              </a:rPr>
              <a:t>Як</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отримати</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медичну</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допомогу</a:t>
            </a:r>
            <a:r>
              <a:rPr lang="ru-RU" sz="2400" b="1" dirty="0">
                <a:solidFill>
                  <a:srgbClr val="002060"/>
                </a:solidFill>
              </a:rPr>
              <a:t>?</a:t>
            </a:r>
            <a:endParaRPr sz="2400" dirty="0">
              <a:solidFill>
                <a:schemeClr val="dk1"/>
              </a:solidFill>
              <a:latin typeface="Calibri"/>
              <a:ea typeface="Calibri"/>
              <a:cs typeface="Calibri"/>
              <a:sym typeface="Calibri"/>
            </a:endParaRPr>
          </a:p>
        </p:txBody>
      </p:sp>
      <p:sp>
        <p:nvSpPr>
          <p:cNvPr id="303" name="Google Shape;303;p21"/>
          <p:cNvSpPr/>
          <p:nvPr/>
        </p:nvSpPr>
        <p:spPr>
          <a:xfrm>
            <a:off x="469900" y="2228530"/>
            <a:ext cx="6388100" cy="20543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600"/>
              </a:spcAft>
              <a:buNone/>
            </a:pPr>
            <a:r>
              <a:rPr lang="ru-RU" sz="2000" b="1" dirty="0" err="1">
                <a:solidFill>
                  <a:srgbClr val="002060"/>
                </a:solidFill>
              </a:rPr>
              <a:t>В</a:t>
            </a:r>
            <a:r>
              <a:rPr lang="ru-RU" sz="1800" b="1" dirty="0" err="1">
                <a:solidFill>
                  <a:srgbClr val="002060"/>
                </a:solidFill>
              </a:rPr>
              <a:t>нутрішньо</a:t>
            </a:r>
            <a:r>
              <a:rPr lang="ru-RU" sz="1800" b="1" dirty="0">
                <a:solidFill>
                  <a:srgbClr val="002060"/>
                </a:solidFill>
              </a:rPr>
              <a:t> </a:t>
            </a:r>
            <a:r>
              <a:rPr lang="ru-RU" sz="1800" b="1" dirty="0" err="1">
                <a:solidFill>
                  <a:srgbClr val="002060"/>
                </a:solidFill>
              </a:rPr>
              <a:t>переміщені</a:t>
            </a:r>
            <a:r>
              <a:rPr lang="ru-RU" sz="1800" b="1" dirty="0">
                <a:solidFill>
                  <a:srgbClr val="002060"/>
                </a:solidFill>
              </a:rPr>
              <a:t> особи </a:t>
            </a:r>
            <a:r>
              <a:rPr lang="ru-RU" sz="1800" b="1" dirty="0" err="1">
                <a:solidFill>
                  <a:srgbClr val="002060"/>
                </a:solidFill>
              </a:rPr>
              <a:t>мають</a:t>
            </a:r>
            <a:r>
              <a:rPr lang="ru-RU" sz="1800" b="1" dirty="0">
                <a:solidFill>
                  <a:srgbClr val="002060"/>
                </a:solidFill>
              </a:rPr>
              <a:t> право:</a:t>
            </a:r>
            <a:endParaRPr sz="1800" b="1" dirty="0">
              <a:solidFill>
                <a:srgbClr val="002060"/>
              </a:solidFill>
            </a:endParaRPr>
          </a:p>
          <a:p>
            <a:pPr marL="114300" marR="0" lvl="0" algn="l" rtl="0">
              <a:lnSpc>
                <a:spcPts val="2100"/>
              </a:lnSpc>
              <a:spcBef>
                <a:spcPts val="0"/>
              </a:spcBef>
              <a:spcAft>
                <a:spcPts val="600"/>
              </a:spcAft>
              <a:buClr>
                <a:srgbClr val="002060"/>
              </a:buClr>
              <a:buSzPts val="1800"/>
            </a:pPr>
            <a:r>
              <a:rPr lang="ru-RU" sz="1600" dirty="0" err="1">
                <a:solidFill>
                  <a:srgbClr val="002060"/>
                </a:solidFill>
              </a:rPr>
              <a:t>отримати</a:t>
            </a:r>
            <a:r>
              <a:rPr lang="ru-RU" sz="1600" dirty="0">
                <a:solidFill>
                  <a:srgbClr val="002060"/>
                </a:solidFill>
              </a:rPr>
              <a:t> </a:t>
            </a:r>
            <a:r>
              <a:rPr lang="ru-RU" sz="1600" dirty="0" err="1">
                <a:solidFill>
                  <a:srgbClr val="002060"/>
                </a:solidFill>
              </a:rPr>
              <a:t>консультацію</a:t>
            </a:r>
            <a:r>
              <a:rPr lang="ru-RU" sz="1600" dirty="0">
                <a:solidFill>
                  <a:srgbClr val="002060"/>
                </a:solidFill>
              </a:rPr>
              <a:t> </a:t>
            </a:r>
            <a:r>
              <a:rPr lang="ru-RU" sz="1600" dirty="0" err="1">
                <a:solidFill>
                  <a:srgbClr val="002060"/>
                </a:solidFill>
              </a:rPr>
              <a:t>сімейного</a:t>
            </a:r>
            <a:r>
              <a:rPr lang="ru-RU" sz="1600" dirty="0">
                <a:solidFill>
                  <a:srgbClr val="002060"/>
                </a:solidFill>
              </a:rPr>
              <a:t> </a:t>
            </a:r>
            <a:r>
              <a:rPr lang="ru-RU" sz="1600" dirty="0" err="1">
                <a:solidFill>
                  <a:srgbClr val="002060"/>
                </a:solidFill>
              </a:rPr>
              <a:t>лікаря</a:t>
            </a:r>
            <a:r>
              <a:rPr lang="ru-RU" sz="1600" dirty="0">
                <a:solidFill>
                  <a:srgbClr val="002060"/>
                </a:solidFill>
              </a:rPr>
              <a:t>, </a:t>
            </a:r>
            <a:r>
              <a:rPr lang="ru-RU" sz="1600" dirty="0" err="1">
                <a:solidFill>
                  <a:srgbClr val="002060"/>
                </a:solidFill>
              </a:rPr>
              <a:t>первинну</a:t>
            </a:r>
            <a:r>
              <a:rPr lang="ru-RU" sz="1600" dirty="0">
                <a:solidFill>
                  <a:srgbClr val="002060"/>
                </a:solidFill>
              </a:rPr>
              <a:t> </a:t>
            </a:r>
            <a:r>
              <a:rPr lang="ru-RU" sz="1600" dirty="0" err="1">
                <a:solidFill>
                  <a:srgbClr val="002060"/>
                </a:solidFill>
              </a:rPr>
              <a:t>медичну</a:t>
            </a:r>
            <a:r>
              <a:rPr lang="ru-RU" sz="1600" dirty="0">
                <a:solidFill>
                  <a:srgbClr val="002060"/>
                </a:solidFill>
              </a:rPr>
              <a:t> </a:t>
            </a:r>
            <a:r>
              <a:rPr lang="ru-RU" sz="1600" dirty="0" err="1">
                <a:solidFill>
                  <a:srgbClr val="002060"/>
                </a:solidFill>
              </a:rPr>
              <a:t>допомогу</a:t>
            </a:r>
            <a:r>
              <a:rPr lang="ru-RU" sz="1600" dirty="0">
                <a:solidFill>
                  <a:srgbClr val="002060"/>
                </a:solidFill>
              </a:rPr>
              <a:t> та </a:t>
            </a:r>
            <a:r>
              <a:rPr lang="ru-RU" sz="1600" dirty="0" err="1">
                <a:solidFill>
                  <a:srgbClr val="002060"/>
                </a:solidFill>
              </a:rPr>
              <a:t>допомогу</a:t>
            </a:r>
            <a:r>
              <a:rPr lang="ru-RU" sz="1600" dirty="0">
                <a:solidFill>
                  <a:srgbClr val="002060"/>
                </a:solidFill>
              </a:rPr>
              <a:t> при </a:t>
            </a:r>
            <a:r>
              <a:rPr lang="ru-RU" sz="1600" dirty="0" err="1">
                <a:solidFill>
                  <a:srgbClr val="002060"/>
                </a:solidFill>
              </a:rPr>
              <a:t>невідкладних</a:t>
            </a:r>
            <a:r>
              <a:rPr lang="ru-RU" sz="1600" dirty="0">
                <a:solidFill>
                  <a:srgbClr val="002060"/>
                </a:solidFill>
              </a:rPr>
              <a:t> станах;</a:t>
            </a:r>
            <a:endParaRPr sz="1600" dirty="0">
              <a:solidFill>
                <a:srgbClr val="002060"/>
              </a:solidFill>
            </a:endParaRPr>
          </a:p>
          <a:p>
            <a:pPr marL="114300" marR="0" lvl="0" algn="l" rtl="0">
              <a:lnSpc>
                <a:spcPts val="2100"/>
              </a:lnSpc>
              <a:spcBef>
                <a:spcPts val="0"/>
              </a:spcBef>
              <a:spcAft>
                <a:spcPts val="600"/>
              </a:spcAft>
              <a:buClr>
                <a:srgbClr val="002060"/>
              </a:buClr>
              <a:buSzPts val="1800"/>
            </a:pPr>
            <a:r>
              <a:rPr lang="ru-RU" sz="1600" dirty="0" err="1">
                <a:solidFill>
                  <a:srgbClr val="002060"/>
                </a:solidFill>
              </a:rPr>
              <a:t>оформити</a:t>
            </a:r>
            <a:r>
              <a:rPr lang="ru-RU" sz="1600" dirty="0">
                <a:solidFill>
                  <a:srgbClr val="002060"/>
                </a:solidFill>
              </a:rPr>
              <a:t> рецепт за </a:t>
            </a:r>
            <a:r>
              <a:rPr lang="ru-RU" sz="1600" dirty="0" err="1">
                <a:solidFill>
                  <a:srgbClr val="002060"/>
                </a:solidFill>
              </a:rPr>
              <a:t>Урядовою</a:t>
            </a:r>
            <a:r>
              <a:rPr lang="ru-RU" sz="1600" dirty="0">
                <a:solidFill>
                  <a:srgbClr val="002060"/>
                </a:solidFill>
              </a:rPr>
              <a:t> </a:t>
            </a:r>
            <a:r>
              <a:rPr lang="ru-RU" sz="1600" dirty="0" err="1">
                <a:solidFill>
                  <a:srgbClr val="002060"/>
                </a:solidFill>
              </a:rPr>
              <a:t>програмою</a:t>
            </a:r>
            <a:r>
              <a:rPr lang="ru-RU" sz="1600" dirty="0">
                <a:solidFill>
                  <a:srgbClr val="002060"/>
                </a:solidFill>
              </a:rPr>
              <a:t> «</a:t>
            </a:r>
            <a:r>
              <a:rPr lang="ru-RU" sz="1600" dirty="0" err="1">
                <a:solidFill>
                  <a:srgbClr val="002060"/>
                </a:solidFill>
              </a:rPr>
              <a:t>Доступні</a:t>
            </a:r>
            <a:r>
              <a:rPr lang="ru-RU" sz="1600" dirty="0">
                <a:solidFill>
                  <a:srgbClr val="002060"/>
                </a:solidFill>
              </a:rPr>
              <a:t> </a:t>
            </a:r>
            <a:r>
              <a:rPr lang="ru-RU" sz="1600" dirty="0" err="1">
                <a:solidFill>
                  <a:srgbClr val="002060"/>
                </a:solidFill>
              </a:rPr>
              <a:t>ліки</a:t>
            </a:r>
            <a:r>
              <a:rPr lang="ru-RU" sz="1600" dirty="0">
                <a:solidFill>
                  <a:srgbClr val="002060"/>
                </a:solidFill>
              </a:rPr>
              <a:t>»;</a:t>
            </a:r>
            <a:endParaRPr sz="1600" dirty="0">
              <a:solidFill>
                <a:srgbClr val="002060"/>
              </a:solidFill>
            </a:endParaRPr>
          </a:p>
          <a:p>
            <a:pPr marL="114300" marR="0" lvl="0" algn="l" rtl="0">
              <a:lnSpc>
                <a:spcPts val="2100"/>
              </a:lnSpc>
              <a:spcBef>
                <a:spcPts val="0"/>
              </a:spcBef>
              <a:spcAft>
                <a:spcPts val="600"/>
              </a:spcAft>
              <a:buClr>
                <a:srgbClr val="002060"/>
              </a:buClr>
              <a:buSzPts val="1800"/>
            </a:pPr>
            <a:r>
              <a:rPr lang="ru-RU" sz="1600" dirty="0" err="1">
                <a:solidFill>
                  <a:srgbClr val="002060"/>
                </a:solidFill>
              </a:rPr>
              <a:t>зробити</a:t>
            </a:r>
            <a:r>
              <a:rPr lang="ru-RU" sz="1600" dirty="0">
                <a:solidFill>
                  <a:srgbClr val="002060"/>
                </a:solidFill>
              </a:rPr>
              <a:t> </a:t>
            </a:r>
            <a:r>
              <a:rPr lang="ru-RU" sz="1600" dirty="0" err="1">
                <a:solidFill>
                  <a:srgbClr val="002060"/>
                </a:solidFill>
              </a:rPr>
              <a:t>потрібне</a:t>
            </a:r>
            <a:r>
              <a:rPr lang="ru-RU" sz="1600" dirty="0">
                <a:solidFill>
                  <a:srgbClr val="002060"/>
                </a:solidFill>
              </a:rPr>
              <a:t> </a:t>
            </a:r>
            <a:r>
              <a:rPr lang="ru-RU" sz="1600" dirty="0" err="1">
                <a:solidFill>
                  <a:srgbClr val="002060"/>
                </a:solidFill>
              </a:rPr>
              <a:t>профілактичне</a:t>
            </a:r>
            <a:r>
              <a:rPr lang="ru-RU" sz="1600" dirty="0">
                <a:solidFill>
                  <a:srgbClr val="002060"/>
                </a:solidFill>
              </a:rPr>
              <a:t> </a:t>
            </a:r>
            <a:r>
              <a:rPr lang="ru-RU" sz="1600" dirty="0" err="1">
                <a:solidFill>
                  <a:srgbClr val="002060"/>
                </a:solidFill>
              </a:rPr>
              <a:t>щеплення</a:t>
            </a:r>
            <a:r>
              <a:rPr lang="ru-RU" sz="1600" dirty="0">
                <a:solidFill>
                  <a:srgbClr val="002060"/>
                </a:solidFill>
              </a:rPr>
              <a:t> та пройти </a:t>
            </a:r>
            <a:r>
              <a:rPr lang="ru-RU" sz="1600" dirty="0" err="1">
                <a:solidFill>
                  <a:srgbClr val="002060"/>
                </a:solidFill>
              </a:rPr>
              <a:t>вакцинацію</a:t>
            </a:r>
            <a:r>
              <a:rPr lang="ru-RU" sz="1600" dirty="0">
                <a:solidFill>
                  <a:srgbClr val="002060"/>
                </a:solidFill>
              </a:rPr>
              <a:t> </a:t>
            </a:r>
            <a:r>
              <a:rPr lang="ru-RU" sz="1600" dirty="0" err="1">
                <a:solidFill>
                  <a:srgbClr val="002060"/>
                </a:solidFill>
              </a:rPr>
              <a:t>від</a:t>
            </a:r>
            <a:r>
              <a:rPr lang="ru-RU" sz="1600" dirty="0">
                <a:solidFill>
                  <a:srgbClr val="002060"/>
                </a:solidFill>
              </a:rPr>
              <a:t> COVID-19. </a:t>
            </a:r>
            <a:endParaRPr sz="1600" dirty="0">
              <a:solidFill>
                <a:srgbClr val="002060"/>
              </a:solidFill>
            </a:endParaRPr>
          </a:p>
        </p:txBody>
      </p:sp>
      <p:sp>
        <p:nvSpPr>
          <p:cNvPr id="2" name="TextBox 1">
            <a:extLst>
              <a:ext uri="{FF2B5EF4-FFF2-40B4-BE49-F238E27FC236}">
                <a16:creationId xmlns:a16="http://schemas.microsoft.com/office/drawing/2014/main" id="{B9ADB883-B499-CB7C-8AD1-A86B8F1F726D}"/>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1E045035-B6AA-6E8C-1251-C71A3763C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Медицина в Україні — як НСЗУ перевіряє лікарні та украдає договори про  удосконалення">
            <a:extLst>
              <a:ext uri="{FF2B5EF4-FFF2-40B4-BE49-F238E27FC236}">
                <a16:creationId xmlns:a16="http://schemas.microsoft.com/office/drawing/2014/main" id="{14E03D09-3EF5-0B9C-6A7D-095C138A99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942" y="4673596"/>
            <a:ext cx="3573189" cy="22686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Гарячі лінії Уряду допомагають. МОЗ | Донецька Обласна Державна  адміністрація">
            <a:extLst>
              <a:ext uri="{FF2B5EF4-FFF2-40B4-BE49-F238E27FC236}">
                <a16:creationId xmlns:a16="http://schemas.microsoft.com/office/drawing/2014/main" id="{5DF1A85F-FCA2-77C6-F5A9-32747ABBCE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86" t="25436" r="33708" b="26043"/>
          <a:stretch/>
        </p:blipFill>
        <p:spPr bwMode="auto">
          <a:xfrm>
            <a:off x="3141048" y="8028719"/>
            <a:ext cx="3683554" cy="15731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Аптечка первой помощи PNG">
            <a:extLst>
              <a:ext uri="{FF2B5EF4-FFF2-40B4-BE49-F238E27FC236}">
                <a16:creationId xmlns:a16="http://schemas.microsoft.com/office/drawing/2014/main" id="{5637CD92-D384-8F26-FBEE-E2ABF39C17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633" y="2687279"/>
            <a:ext cx="273967" cy="2704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Аптечка первой помощи PNG">
            <a:extLst>
              <a:ext uri="{FF2B5EF4-FFF2-40B4-BE49-F238E27FC236}">
                <a16:creationId xmlns:a16="http://schemas.microsoft.com/office/drawing/2014/main" id="{6C56259E-5E74-0501-D8FF-6FB3E7ABFC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933" y="3307765"/>
            <a:ext cx="273967" cy="2704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Аптечка первой помощи PNG">
            <a:extLst>
              <a:ext uri="{FF2B5EF4-FFF2-40B4-BE49-F238E27FC236}">
                <a16:creationId xmlns:a16="http://schemas.microsoft.com/office/drawing/2014/main" id="{4C774B45-00BE-6FBA-5A03-28F0CC027D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531" y="3829494"/>
            <a:ext cx="273967" cy="270428"/>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03;p21">
            <a:extLst>
              <a:ext uri="{FF2B5EF4-FFF2-40B4-BE49-F238E27FC236}">
                <a16:creationId xmlns:a16="http://schemas.microsoft.com/office/drawing/2014/main" id="{10BC5667-7A9D-E712-7986-640174B80C41}"/>
              </a:ext>
            </a:extLst>
          </p:cNvPr>
          <p:cNvSpPr/>
          <p:nvPr/>
        </p:nvSpPr>
        <p:spPr>
          <a:xfrm>
            <a:off x="76623" y="4545173"/>
            <a:ext cx="2971378" cy="5189072"/>
          </a:xfrm>
          <a:prstGeom prst="rect">
            <a:avLst/>
          </a:prstGeom>
          <a:noFill/>
          <a:ln>
            <a:noFill/>
          </a:ln>
        </p:spPr>
        <p:txBody>
          <a:bodyPr spcFirstLastPara="1" wrap="square" lIns="91425" tIns="45700" rIns="91425" bIns="45700" anchor="t" anchorCtr="0">
            <a:spAutoFit/>
          </a:bodyPr>
          <a:lstStyle/>
          <a:p>
            <a:pPr indent="449580">
              <a:lnSpc>
                <a:spcPct val="115000"/>
              </a:lnSpc>
            </a:pPr>
            <a:r>
              <a:rPr lang="uk-UA" sz="1600" kern="1800" dirty="0">
                <a:solidFill>
                  <a:srgbClr val="002060"/>
                </a:solidFill>
                <a:effectLst/>
                <a:latin typeface="Arial" panose="020B0604020202020204" pitchFamily="34" charset="0"/>
                <a:ea typeface="Times New Roman" panose="02020603050405020304" pitchFamily="18" charset="0"/>
              </a:rPr>
              <a:t>Надання медичної допомоги ВПО проводиться будь-яким медичним закладом охорони здоров’я, незалежно від місця реєстрації. Для оформлення медичної декларації з  сімейним лікарем потрібно звернутися до найближчої від вас державної чи приватної поліклініки. Для пришвидшення розгляду проблемного питання, що стосується охорони здоров’я, можна звернутися на «</a:t>
            </a:r>
            <a:r>
              <a:rPr lang="uk-UA" sz="1600" b="1" i="1" kern="1800" dirty="0">
                <a:solidFill>
                  <a:srgbClr val="002060"/>
                </a:solidFill>
                <a:effectLst/>
                <a:latin typeface="Arial" panose="020B0604020202020204" pitchFamily="34" charset="0"/>
                <a:ea typeface="Times New Roman" panose="02020603050405020304" pitchFamily="18" charset="0"/>
              </a:rPr>
              <a:t>гарячу лінію»</a:t>
            </a:r>
            <a:r>
              <a:rPr lang="uk-UA" sz="1600" kern="1800" dirty="0">
                <a:solidFill>
                  <a:srgbClr val="002060"/>
                </a:solidFill>
                <a:effectLst/>
                <a:latin typeface="Arial" panose="020B0604020202020204" pitchFamily="34" charset="0"/>
                <a:ea typeface="Times New Roman" panose="02020603050405020304" pitchFamily="18" charset="0"/>
              </a:rPr>
              <a:t> Міністерства охорони здоров’я: </a:t>
            </a:r>
            <a:r>
              <a:rPr lang="uk-UA" sz="1600" b="1" i="1" kern="1800" dirty="0">
                <a:solidFill>
                  <a:srgbClr val="002060"/>
                </a:solidFill>
                <a:effectLst/>
                <a:latin typeface="Arial" panose="020B0604020202020204" pitchFamily="34" charset="0"/>
                <a:ea typeface="Times New Roman" panose="02020603050405020304" pitchFamily="18" charset="0"/>
              </a:rPr>
              <a:t>0 800 602 019.</a:t>
            </a:r>
            <a:endParaRPr lang="ru-UA" sz="1600" dirty="0">
              <a:solidFill>
                <a:srgbClr val="002060"/>
              </a:solidFill>
              <a:effectLst/>
              <a:latin typeface="Times New Roman" panose="02020603050405020304" pitchFamily="18" charset="0"/>
              <a:ea typeface="Calibri" panose="020F0502020204030204" pitchFamily="34" charset="0"/>
            </a:endParaRPr>
          </a:p>
        </p:txBody>
      </p:sp>
      <p:pic>
        <p:nvPicPr>
          <p:cNvPr id="12" name="Рисунок 11">
            <a:extLst>
              <a:ext uri="{FF2B5EF4-FFF2-40B4-BE49-F238E27FC236}">
                <a16:creationId xmlns:a16="http://schemas.microsoft.com/office/drawing/2014/main" id="{C3823F47-443D-68A5-4616-AF3CD6AB68A0}"/>
              </a:ext>
            </a:extLst>
          </p:cNvPr>
          <p:cNvPicPr>
            <a:picLocks noChangeAspect="1"/>
          </p:cNvPicPr>
          <p:nvPr/>
        </p:nvPicPr>
        <p:blipFill>
          <a:blip r:embed="rId7"/>
          <a:stretch>
            <a:fillRect/>
          </a:stretch>
        </p:blipFill>
        <p:spPr>
          <a:xfrm>
            <a:off x="946816" y="784767"/>
            <a:ext cx="2194232" cy="1221138"/>
          </a:xfrm>
          <a:prstGeom prst="rect">
            <a:avLst/>
          </a:prstGeom>
        </p:spPr>
      </p:pic>
      <p:sp>
        <p:nvSpPr>
          <p:cNvPr id="8" name="TextBox 7">
            <a:extLst>
              <a:ext uri="{FF2B5EF4-FFF2-40B4-BE49-F238E27FC236}">
                <a16:creationId xmlns:a16="http://schemas.microsoft.com/office/drawing/2014/main" id="{C5960D4D-9452-4282-C854-C76639D046FF}"/>
              </a:ext>
            </a:extLst>
          </p:cNvPr>
          <p:cNvSpPr txBox="1"/>
          <p:nvPr/>
        </p:nvSpPr>
        <p:spPr>
          <a:xfrm>
            <a:off x="3727899" y="7422081"/>
            <a:ext cx="2499274" cy="510778"/>
          </a:xfrm>
          <a:prstGeom prst="roundRect">
            <a:avLst/>
          </a:prstGeom>
          <a:solidFill>
            <a:srgbClr val="06437F"/>
          </a:solidFill>
          <a:ln>
            <a:noFill/>
          </a:ln>
        </p:spPr>
        <p:txBody>
          <a:bodyPr wrap="square">
            <a:spAutoFit/>
          </a:bodyPr>
          <a:lstStyle/>
          <a:p>
            <a:pPr algn="ctr"/>
            <a:r>
              <a:rPr lang="ru-RU" sz="1800" dirty="0">
                <a:solidFill>
                  <a:schemeClr val="bg1"/>
                </a:solidFill>
                <a:effectLst/>
                <a:latin typeface="+mn-lt"/>
                <a:ea typeface="Times New Roman" panose="02020603050405020304" pitchFamily="18" charset="0"/>
                <a:cs typeface="Times New Roman" panose="02020603050405020304" pitchFamily="18" charset="0"/>
              </a:rPr>
              <a:t> </a:t>
            </a:r>
            <a:r>
              <a:rPr lang="uk-UA" sz="2400" dirty="0">
                <a:solidFill>
                  <a:srgbClr val="002060"/>
                </a:solidFill>
                <a:effectLst/>
                <a:latin typeface="+mn-lt"/>
                <a:ea typeface="Times New Roman" panose="02020603050405020304" pitchFamily="18" charset="0"/>
                <a:cs typeface="Times New Roman" panose="02020603050405020304" pitchFamily="18" charset="0"/>
              </a:rPr>
              <a:t> </a:t>
            </a:r>
            <a:r>
              <a:rPr lang="uk-UA" sz="2400" dirty="0">
                <a:solidFill>
                  <a:schemeClr val="bg1"/>
                </a:solidFill>
                <a:effectLst/>
                <a:latin typeface="+mn-lt"/>
                <a:ea typeface="Times New Roman" panose="02020603050405020304" pitchFamily="18" charset="0"/>
                <a:cs typeface="Times New Roman" panose="02020603050405020304" pitchFamily="18" charset="0"/>
              </a:rPr>
              <a:t>«Гаряча лінія» </a:t>
            </a:r>
            <a:endParaRPr lang="uk-UA" sz="1800" dirty="0">
              <a:solidFill>
                <a:schemeClr val="bg1"/>
              </a:solidFill>
              <a:effectLst/>
              <a:latin typeface="+mn-lt"/>
              <a:ea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24"/>
          <p:cNvSpPr/>
          <p:nvPr/>
        </p:nvSpPr>
        <p:spPr>
          <a:xfrm>
            <a:off x="2576946" y="1015601"/>
            <a:ext cx="4281054" cy="84634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a:solidFill>
                  <a:srgbClr val="002060"/>
                </a:solidFill>
              </a:rPr>
              <a:t>Батькам </a:t>
            </a:r>
            <a:r>
              <a:rPr lang="ru-RU" sz="2400" b="1" dirty="0" err="1">
                <a:solidFill>
                  <a:srgbClr val="002060"/>
                </a:solidFill>
              </a:rPr>
              <a:t>вихованців</a:t>
            </a:r>
            <a:r>
              <a:rPr lang="ru-RU" sz="2400" b="1" dirty="0">
                <a:solidFill>
                  <a:srgbClr val="002060"/>
                </a:solidFill>
              </a:rPr>
              <a:t> та </a:t>
            </a:r>
            <a:r>
              <a:rPr lang="ru-RU" sz="2400" b="1" dirty="0" err="1">
                <a:solidFill>
                  <a:srgbClr val="002060"/>
                </a:solidFill>
              </a:rPr>
              <a:t>учнів</a:t>
            </a:r>
            <a:r>
              <a:rPr lang="ru-RU" sz="2400" b="1" dirty="0">
                <a:solidFill>
                  <a:srgbClr val="002060"/>
                </a:solidFill>
              </a:rPr>
              <a:t>, а </a:t>
            </a:r>
            <a:r>
              <a:rPr lang="ru-RU" sz="2400" b="1" dirty="0" err="1">
                <a:solidFill>
                  <a:srgbClr val="002060"/>
                </a:solidFill>
              </a:rPr>
              <a:t>також</a:t>
            </a:r>
            <a:r>
              <a:rPr lang="ru-RU" sz="2400" b="1" dirty="0">
                <a:solidFill>
                  <a:srgbClr val="002060"/>
                </a:solidFill>
              </a:rPr>
              <a:t> студентам</a:t>
            </a:r>
            <a:endParaRPr sz="2500" dirty="0">
              <a:solidFill>
                <a:schemeClr val="dk1"/>
              </a:solidFill>
              <a:latin typeface="Calibri"/>
              <a:ea typeface="Calibri"/>
              <a:cs typeface="Calibri"/>
              <a:sym typeface="Calibri"/>
            </a:endParaRPr>
          </a:p>
        </p:txBody>
      </p:sp>
      <p:sp>
        <p:nvSpPr>
          <p:cNvPr id="326" name="Google Shape;326;p24"/>
          <p:cNvSpPr/>
          <p:nvPr/>
        </p:nvSpPr>
        <p:spPr>
          <a:xfrm>
            <a:off x="74927" y="3092216"/>
            <a:ext cx="6756830" cy="17235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600" dirty="0">
                <a:solidFill>
                  <a:srgbClr val="002060"/>
                </a:solidFill>
              </a:rPr>
              <a:t>Із питань прийому, зарахування, переведення до дошкільних, загальноосвітніх, професійно-технічних та вищих навчальних закладів звертатися:</a:t>
            </a:r>
          </a:p>
          <a:p>
            <a:pPr marL="285750" marR="0" lvl="0" indent="-285750" algn="l" rtl="0">
              <a:spcBef>
                <a:spcPts val="0"/>
              </a:spcBef>
              <a:spcAft>
                <a:spcPts val="600"/>
              </a:spcAft>
              <a:buFont typeface="Arial" panose="020B0604020202020204" pitchFamily="34" charset="0"/>
              <a:buChar char="•"/>
            </a:pPr>
            <a:r>
              <a:rPr lang="uk-UA" sz="1600" dirty="0">
                <a:solidFill>
                  <a:srgbClr val="002060"/>
                </a:solidFill>
              </a:rPr>
              <a:t>до місцевого </a:t>
            </a:r>
            <a:r>
              <a:rPr lang="uk-UA" sz="1600" b="1" dirty="0">
                <a:solidFill>
                  <a:srgbClr val="002060"/>
                </a:solidFill>
              </a:rPr>
              <a:t>органу управління освітою</a:t>
            </a:r>
            <a:r>
              <a:rPr lang="uk-UA" sz="1600" dirty="0">
                <a:solidFill>
                  <a:srgbClr val="002060"/>
                </a:solidFill>
              </a:rPr>
              <a:t> за місцем  перебування (додаток 2);</a:t>
            </a:r>
          </a:p>
          <a:p>
            <a:pPr marL="285750" marR="0" lvl="0" indent="-285750" algn="l" rtl="0">
              <a:spcBef>
                <a:spcPts val="0"/>
              </a:spcBef>
              <a:spcAft>
                <a:spcPts val="600"/>
              </a:spcAft>
              <a:buFont typeface="Arial" panose="020B0604020202020204" pitchFamily="34" charset="0"/>
              <a:buChar char="•"/>
            </a:pPr>
            <a:r>
              <a:rPr lang="uk-UA" sz="1600" dirty="0">
                <a:solidFill>
                  <a:srgbClr val="002060"/>
                </a:solidFill>
              </a:rPr>
              <a:t>до </a:t>
            </a:r>
            <a:r>
              <a:rPr lang="uk-UA" sz="1600" b="1" dirty="0">
                <a:solidFill>
                  <a:srgbClr val="002060"/>
                </a:solidFill>
              </a:rPr>
              <a:t>навчального закладу</a:t>
            </a:r>
            <a:r>
              <a:rPr lang="uk-UA" sz="1600" dirty="0">
                <a:solidFill>
                  <a:srgbClr val="002060"/>
                </a:solidFill>
              </a:rPr>
              <a:t> за місцем перебування.</a:t>
            </a:r>
            <a:endParaRPr sz="1600" dirty="0">
              <a:solidFill>
                <a:srgbClr val="002060"/>
              </a:solidFill>
            </a:endParaRPr>
          </a:p>
        </p:txBody>
      </p:sp>
      <p:sp>
        <p:nvSpPr>
          <p:cNvPr id="2" name="TextBox 1">
            <a:extLst>
              <a:ext uri="{FF2B5EF4-FFF2-40B4-BE49-F238E27FC236}">
                <a16:creationId xmlns:a16="http://schemas.microsoft.com/office/drawing/2014/main" id="{E73F833F-2F0D-FD76-25C7-C9775238C155}"/>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8EE6AC40-F55F-9548-D517-D4334A326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Google Shape;326;p24">
            <a:extLst>
              <a:ext uri="{FF2B5EF4-FFF2-40B4-BE49-F238E27FC236}">
                <a16:creationId xmlns:a16="http://schemas.microsoft.com/office/drawing/2014/main" id="{CFA2CB9F-D3E8-2386-DC09-646042F3675B}"/>
              </a:ext>
            </a:extLst>
          </p:cNvPr>
          <p:cNvSpPr/>
          <p:nvPr/>
        </p:nvSpPr>
        <p:spPr>
          <a:xfrm>
            <a:off x="128491" y="5163051"/>
            <a:ext cx="3605309" cy="21082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002060"/>
                </a:solidFill>
              </a:rPr>
              <a:t>При собі мати такі документи:</a:t>
            </a:r>
          </a:p>
          <a:p>
            <a:pPr marL="285750" marR="0" lvl="0" indent="-285750" algn="l" rtl="0">
              <a:spcBef>
                <a:spcPts val="0"/>
              </a:spcBef>
              <a:spcAft>
                <a:spcPts val="600"/>
              </a:spcAft>
              <a:buFont typeface="Arial" panose="020B0604020202020204" pitchFamily="34" charset="0"/>
              <a:buChar char="•"/>
            </a:pPr>
            <a:r>
              <a:rPr lang="uk-UA" sz="1600" dirty="0">
                <a:solidFill>
                  <a:srgbClr val="002060"/>
                </a:solidFill>
              </a:rPr>
              <a:t>паспорт;</a:t>
            </a:r>
          </a:p>
          <a:p>
            <a:pPr marL="285750" marR="0" lvl="0" indent="-285750" algn="l" rtl="0">
              <a:spcBef>
                <a:spcPts val="0"/>
              </a:spcBef>
              <a:spcAft>
                <a:spcPts val="600"/>
              </a:spcAft>
              <a:buFont typeface="Arial" panose="020B0604020202020204" pitchFamily="34" charset="0"/>
              <a:buChar char="•"/>
            </a:pPr>
            <a:r>
              <a:rPr lang="uk-UA" sz="1600" dirty="0">
                <a:solidFill>
                  <a:srgbClr val="002060"/>
                </a:solidFill>
              </a:rPr>
              <a:t>свідоцтво про народження дитини;</a:t>
            </a:r>
          </a:p>
          <a:p>
            <a:pPr marL="285750" marR="0" lvl="0" indent="-285750" algn="l" rtl="0">
              <a:spcBef>
                <a:spcPts val="0"/>
              </a:spcBef>
              <a:spcAft>
                <a:spcPts val="600"/>
              </a:spcAft>
              <a:buFont typeface="Arial" panose="020B0604020202020204" pitchFamily="34" charset="0"/>
              <a:buChar char="•"/>
            </a:pPr>
            <a:r>
              <a:rPr lang="uk-UA" sz="1600" dirty="0">
                <a:solidFill>
                  <a:srgbClr val="002060"/>
                </a:solidFill>
              </a:rPr>
              <a:t>документи про освіту (за наявності).</a:t>
            </a:r>
            <a:endParaRPr sz="1600" dirty="0">
              <a:solidFill>
                <a:srgbClr val="002060"/>
              </a:solidFill>
            </a:endParaRPr>
          </a:p>
        </p:txBody>
      </p:sp>
      <p:sp>
        <p:nvSpPr>
          <p:cNvPr id="5" name="TextBox 4">
            <a:extLst>
              <a:ext uri="{FF2B5EF4-FFF2-40B4-BE49-F238E27FC236}">
                <a16:creationId xmlns:a16="http://schemas.microsoft.com/office/drawing/2014/main" id="{AD81B3BD-B58D-0C47-98A6-2FA692EB9BBE}"/>
              </a:ext>
            </a:extLst>
          </p:cNvPr>
          <p:cNvSpPr txBox="1"/>
          <p:nvPr/>
        </p:nvSpPr>
        <p:spPr>
          <a:xfrm>
            <a:off x="229178" y="8052050"/>
            <a:ext cx="6448327" cy="1838801"/>
          </a:xfrm>
          <a:prstGeom prst="roundRect">
            <a:avLst/>
          </a:prstGeom>
          <a:solidFill>
            <a:srgbClr val="06437F"/>
          </a:solidFill>
          <a:ln>
            <a:noFill/>
          </a:ln>
        </p:spPr>
        <p:txBody>
          <a:bodyPr wrap="square">
            <a:spAutoFit/>
          </a:bodyPr>
          <a:lstStyle/>
          <a:p>
            <a:pPr algn="ctr"/>
            <a:r>
              <a:rPr lang="ru-RU" sz="1800" dirty="0">
                <a:solidFill>
                  <a:schemeClr val="bg1"/>
                </a:solidFill>
                <a:effectLst/>
                <a:latin typeface="+mn-lt"/>
                <a:ea typeface="Times New Roman" panose="02020603050405020304" pitchFamily="18" charset="0"/>
                <a:cs typeface="Times New Roman" panose="02020603050405020304" pitchFamily="18" charset="0"/>
              </a:rPr>
              <a:t> </a:t>
            </a:r>
            <a:r>
              <a:rPr lang="uk-UA" sz="2400" dirty="0">
                <a:solidFill>
                  <a:srgbClr val="002060"/>
                </a:solidFill>
                <a:effectLst/>
                <a:latin typeface="+mn-lt"/>
                <a:ea typeface="Times New Roman" panose="02020603050405020304" pitchFamily="18" charset="0"/>
                <a:cs typeface="Times New Roman" panose="02020603050405020304" pitchFamily="18" charset="0"/>
              </a:rPr>
              <a:t> </a:t>
            </a:r>
            <a:r>
              <a:rPr lang="uk-UA" sz="2400" dirty="0">
                <a:solidFill>
                  <a:schemeClr val="bg1"/>
                </a:solidFill>
                <a:effectLst/>
                <a:latin typeface="+mn-lt"/>
                <a:ea typeface="Times New Roman" panose="02020603050405020304" pitchFamily="18" charset="0"/>
                <a:cs typeface="Times New Roman" panose="02020603050405020304" pitchFamily="18" charset="0"/>
              </a:rPr>
              <a:t>«Гаряча лінія» </a:t>
            </a:r>
            <a:r>
              <a:rPr lang="uk-UA" sz="1800" dirty="0">
                <a:solidFill>
                  <a:schemeClr val="bg1"/>
                </a:solidFill>
                <a:effectLst/>
                <a:latin typeface="+mn-lt"/>
                <a:ea typeface="Times New Roman" panose="02020603050405020304" pitchFamily="18" charset="0"/>
                <a:cs typeface="Times New Roman" panose="02020603050405020304" pitchFamily="18" charset="0"/>
              </a:rPr>
              <a:t>з питань</a:t>
            </a:r>
            <a:r>
              <a:rPr lang="uk-UA" sz="1800" dirty="0">
                <a:solidFill>
                  <a:schemeClr val="bg1"/>
                </a:solidFill>
                <a:latin typeface="+mn-lt"/>
                <a:ea typeface="Times New Roman" panose="02020603050405020304" pitchFamily="18" charset="0"/>
                <a:cs typeface="Times New Roman" panose="02020603050405020304" pitchFamily="18" charset="0"/>
              </a:rPr>
              <a:t> освіти для мешканців тимчасово окупованих територій: </a:t>
            </a:r>
            <a:r>
              <a:rPr lang="uk-UA" sz="1800" dirty="0">
                <a:solidFill>
                  <a:schemeClr val="bg1"/>
                </a:solidFill>
                <a:effectLst/>
                <a:latin typeface="+mn-lt"/>
                <a:ea typeface="Times New Roman" panose="02020603050405020304" pitchFamily="18" charset="0"/>
                <a:cs typeface="Times New Roman" panose="02020603050405020304" pitchFamily="18" charset="0"/>
              </a:rPr>
              <a:t> </a:t>
            </a:r>
          </a:p>
          <a:p>
            <a:pPr algn="ctr"/>
            <a:r>
              <a:rPr lang="ru-RU" sz="2000" b="1" dirty="0">
                <a:solidFill>
                  <a:schemeClr val="bg1"/>
                </a:solidFill>
                <a:effectLst/>
                <a:latin typeface="+mn-lt"/>
                <a:ea typeface="Times New Roman" panose="02020603050405020304" pitchFamily="18" charset="0"/>
                <a:cs typeface="Times New Roman" panose="02020603050405020304" pitchFamily="18" charset="0"/>
              </a:rPr>
              <a:t>0 800 504 425 </a:t>
            </a:r>
          </a:p>
          <a:p>
            <a:pPr algn="ctr"/>
            <a:r>
              <a:rPr lang="ru-RU" sz="2000" b="1" dirty="0">
                <a:solidFill>
                  <a:schemeClr val="bg1"/>
                </a:solidFill>
                <a:effectLst/>
                <a:latin typeface="+mn-lt"/>
                <a:ea typeface="Times New Roman" panose="02020603050405020304" pitchFamily="18" charset="0"/>
                <a:cs typeface="Times New Roman" panose="02020603050405020304" pitchFamily="18" charset="0"/>
              </a:rPr>
              <a:t>(у </a:t>
            </a:r>
            <a:r>
              <a:rPr lang="ru-RU" sz="2000" b="1" dirty="0" err="1">
                <a:solidFill>
                  <a:schemeClr val="bg1"/>
                </a:solidFill>
                <a:effectLst/>
                <a:latin typeface="+mn-lt"/>
                <a:ea typeface="Times New Roman" panose="02020603050405020304" pitchFamily="18" charset="0"/>
                <a:cs typeface="Times New Roman" panose="02020603050405020304" pitchFamily="18" charset="0"/>
              </a:rPr>
              <a:t>робочі</a:t>
            </a:r>
            <a:r>
              <a:rPr lang="ru-RU" sz="2000" b="1" dirty="0">
                <a:solidFill>
                  <a:schemeClr val="bg1"/>
                </a:solidFill>
                <a:effectLst/>
                <a:latin typeface="+mn-lt"/>
                <a:ea typeface="Times New Roman" panose="02020603050405020304" pitchFamily="18" charset="0"/>
                <a:cs typeface="Times New Roman" panose="02020603050405020304" pitchFamily="18" charset="0"/>
              </a:rPr>
              <a:t> </a:t>
            </a:r>
            <a:r>
              <a:rPr lang="ru-RU" sz="2000" b="1" dirty="0" err="1">
                <a:solidFill>
                  <a:schemeClr val="bg1"/>
                </a:solidFill>
                <a:effectLst/>
                <a:latin typeface="+mn-lt"/>
                <a:ea typeface="Times New Roman" panose="02020603050405020304" pitchFamily="18" charset="0"/>
                <a:cs typeface="Times New Roman" panose="02020603050405020304" pitchFamily="18" charset="0"/>
              </a:rPr>
              <a:t>дні</a:t>
            </a:r>
            <a:r>
              <a:rPr lang="en-US" sz="2000" b="1" dirty="0">
                <a:solidFill>
                  <a:schemeClr val="bg1"/>
                </a:solidFill>
                <a:latin typeface="+mn-lt"/>
                <a:ea typeface="Times New Roman" panose="02020603050405020304" pitchFamily="18" charset="0"/>
                <a:cs typeface="Times New Roman" panose="02020603050405020304" pitchFamily="18" charset="0"/>
              </a:rPr>
              <a:t> </a:t>
            </a:r>
            <a:r>
              <a:rPr lang="uk-UA" sz="2000" b="1" dirty="0">
                <a:solidFill>
                  <a:schemeClr val="bg1"/>
                </a:solidFill>
                <a:latin typeface="+mn-lt"/>
                <a:ea typeface="Times New Roman" panose="02020603050405020304" pitchFamily="18" charset="0"/>
                <a:cs typeface="Times New Roman" panose="02020603050405020304" pitchFamily="18" charset="0"/>
              </a:rPr>
              <a:t>пн-чт з 9:00 до 18:00, </a:t>
            </a:r>
          </a:p>
          <a:p>
            <a:pPr algn="ctr"/>
            <a:r>
              <a:rPr lang="uk-UA" sz="2000" b="1" dirty="0">
                <a:solidFill>
                  <a:schemeClr val="bg1"/>
                </a:solidFill>
                <a:latin typeface="+mn-lt"/>
                <a:ea typeface="Times New Roman" panose="02020603050405020304" pitchFamily="18" charset="0"/>
                <a:cs typeface="Times New Roman" panose="02020603050405020304" pitchFamily="18" charset="0"/>
              </a:rPr>
              <a:t>пт з 9:00 до 17:00</a:t>
            </a:r>
            <a:r>
              <a:rPr lang="ru-RU" sz="2000" b="1" dirty="0">
                <a:solidFill>
                  <a:schemeClr val="bg1"/>
                </a:solidFill>
                <a:effectLst/>
                <a:latin typeface="+mn-lt"/>
                <a:ea typeface="Times New Roman" panose="02020603050405020304" pitchFamily="18" charset="0"/>
                <a:cs typeface="Times New Roman" panose="02020603050405020304" pitchFamily="18" charset="0"/>
              </a:rPr>
              <a:t>)</a:t>
            </a:r>
          </a:p>
        </p:txBody>
      </p:sp>
      <p:pic>
        <p:nvPicPr>
          <p:cNvPr id="7" name="Рисунок 6" descr="Изображение выглядит как игрушка, кукла&#10;&#10;Автоматически созданное описание">
            <a:extLst>
              <a:ext uri="{FF2B5EF4-FFF2-40B4-BE49-F238E27FC236}">
                <a16:creationId xmlns:a16="http://schemas.microsoft.com/office/drawing/2014/main" id="{197167D2-334D-49C2-4A20-8E529C390114}"/>
              </a:ext>
            </a:extLst>
          </p:cNvPr>
          <p:cNvPicPr>
            <a:picLocks noChangeAspect="1"/>
          </p:cNvPicPr>
          <p:nvPr/>
        </p:nvPicPr>
        <p:blipFill>
          <a:blip r:embed="rId4"/>
          <a:stretch>
            <a:fillRect/>
          </a:stretch>
        </p:blipFill>
        <p:spPr>
          <a:xfrm>
            <a:off x="3680423" y="4953000"/>
            <a:ext cx="3201918" cy="2961774"/>
          </a:xfrm>
          <a:prstGeom prst="rect">
            <a:avLst/>
          </a:prstGeom>
        </p:spPr>
      </p:pic>
      <p:pic>
        <p:nvPicPr>
          <p:cNvPr id="9" name="Рисунок 8" descr="Изображение выглядит как игрушка, кукла&#10;&#10;Автоматически созданное описание">
            <a:extLst>
              <a:ext uri="{FF2B5EF4-FFF2-40B4-BE49-F238E27FC236}">
                <a16:creationId xmlns:a16="http://schemas.microsoft.com/office/drawing/2014/main" id="{E98109FB-EED2-03D3-11BC-108BA08EC306}"/>
              </a:ext>
            </a:extLst>
          </p:cNvPr>
          <p:cNvPicPr>
            <a:picLocks noChangeAspect="1"/>
          </p:cNvPicPr>
          <p:nvPr/>
        </p:nvPicPr>
        <p:blipFill>
          <a:blip r:embed="rId5"/>
          <a:stretch>
            <a:fillRect/>
          </a:stretch>
        </p:blipFill>
        <p:spPr>
          <a:xfrm>
            <a:off x="354543" y="778392"/>
            <a:ext cx="2863642" cy="23138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2" name="Google Shape;302;p21"/>
          <p:cNvSpPr/>
          <p:nvPr/>
        </p:nvSpPr>
        <p:spPr>
          <a:xfrm>
            <a:off x="2389922" y="788298"/>
            <a:ext cx="4281054"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a:solidFill>
                  <a:srgbClr val="002060"/>
                </a:solidFill>
              </a:rPr>
              <a:t>Як</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отримати</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правову</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допомогу</a:t>
            </a:r>
            <a:r>
              <a:rPr lang="ru-RU" sz="2400" b="1" dirty="0">
                <a:solidFill>
                  <a:srgbClr val="002060"/>
                </a:solidFill>
              </a:rPr>
              <a:t>?</a:t>
            </a:r>
            <a:endParaRPr sz="2400" dirty="0">
              <a:solidFill>
                <a:schemeClr val="dk1"/>
              </a:solidFill>
              <a:latin typeface="Calibri"/>
              <a:ea typeface="Calibri"/>
              <a:cs typeface="Calibri"/>
              <a:sym typeface="Calibri"/>
            </a:endParaRPr>
          </a:p>
        </p:txBody>
      </p:sp>
      <p:sp>
        <p:nvSpPr>
          <p:cNvPr id="303" name="Google Shape;303;p21"/>
          <p:cNvSpPr/>
          <p:nvPr/>
        </p:nvSpPr>
        <p:spPr>
          <a:xfrm>
            <a:off x="74927" y="1957645"/>
            <a:ext cx="6783073" cy="1945107"/>
          </a:xfrm>
          <a:prstGeom prst="rect">
            <a:avLst/>
          </a:prstGeom>
          <a:noFill/>
          <a:ln>
            <a:noFill/>
          </a:ln>
        </p:spPr>
        <p:txBody>
          <a:bodyPr spcFirstLastPara="1" wrap="square" lIns="91425" tIns="45700" rIns="91425" bIns="45700" anchor="t" anchorCtr="0">
            <a:spAutoFit/>
          </a:bodyPr>
          <a:lstStyle/>
          <a:p>
            <a:pPr indent="449580" algn="just">
              <a:lnSpc>
                <a:spcPct val="115000"/>
              </a:lnSpc>
            </a:pPr>
            <a:r>
              <a:rPr lang="uk-UA" sz="1600" kern="1800" dirty="0">
                <a:solidFill>
                  <a:srgbClr val="002060"/>
                </a:solidFill>
                <a:effectLst/>
                <a:latin typeface="Arial" panose="020B0604020202020204" pitchFamily="34" charset="0"/>
                <a:ea typeface="Times New Roman" panose="02020603050405020304" pitchFamily="18" charset="0"/>
              </a:rPr>
              <a:t>Отримати безоплатну правову допомогу можна наступним чином:  </a:t>
            </a:r>
          </a:p>
          <a:p>
            <a:pPr marL="285750" indent="-285750" algn="just">
              <a:lnSpc>
                <a:spcPct val="115000"/>
              </a:lnSpc>
              <a:spcAft>
                <a:spcPts val="600"/>
              </a:spcAft>
              <a:buFont typeface="Arial" panose="020B0604020202020204" pitchFamily="34" charset="0"/>
              <a:buChar char="•"/>
            </a:pPr>
            <a:r>
              <a:rPr lang="uk-UA" sz="1600" kern="1800" dirty="0">
                <a:solidFill>
                  <a:srgbClr val="002060"/>
                </a:solidFill>
                <a:effectLst/>
                <a:latin typeface="Arial" panose="020B0604020202020204" pitchFamily="34" charset="0"/>
                <a:ea typeface="Times New Roman" panose="02020603050405020304" pitchFamily="18" charset="0"/>
              </a:rPr>
              <a:t>знайти найближчий до вас територіальний центр; </a:t>
            </a:r>
            <a:endParaRPr lang="uk-UA" sz="1600" kern="1800" dirty="0">
              <a:solidFill>
                <a:srgbClr val="002060"/>
              </a:solidFill>
              <a:latin typeface="Arial" panose="020B0604020202020204" pitchFamily="34" charset="0"/>
              <a:ea typeface="Times New Roman" panose="02020603050405020304" pitchFamily="18" charset="0"/>
            </a:endParaRPr>
          </a:p>
          <a:p>
            <a:pPr marL="285750" indent="-285750" algn="just">
              <a:lnSpc>
                <a:spcPct val="115000"/>
              </a:lnSpc>
              <a:spcAft>
                <a:spcPts val="600"/>
              </a:spcAft>
              <a:buFont typeface="Arial" panose="020B0604020202020204" pitchFamily="34" charset="0"/>
              <a:buChar char="•"/>
            </a:pPr>
            <a:r>
              <a:rPr lang="uk-UA" sz="1600" kern="1800" dirty="0">
                <a:solidFill>
                  <a:srgbClr val="002060"/>
                </a:solidFill>
                <a:effectLst/>
                <a:latin typeface="Arial" panose="020B0604020202020204" pitchFamily="34" charset="0"/>
                <a:ea typeface="Times New Roman" panose="02020603050405020304" pitchFamily="18" charset="0"/>
              </a:rPr>
              <a:t>на сайті за посиланням вказані територіальні центри по країні - </a:t>
            </a:r>
            <a:r>
              <a:rPr lang="uk-UA" sz="1600" u="sng" kern="1800" dirty="0">
                <a:solidFill>
                  <a:srgbClr val="002060"/>
                </a:solidFill>
                <a:effectLst/>
                <a:latin typeface="Arial" panose="020B0604020202020204" pitchFamily="34" charset="0"/>
                <a:ea typeface="Times New Roman" panose="02020603050405020304" pitchFamily="18" charset="0"/>
              </a:rPr>
              <a:t>https://legalaid.gov.ua/kliyentam/poshuk-najblyzhchogo-tsentru-ta-dystantsijnyh-punktiv.</a:t>
            </a:r>
            <a:endParaRPr lang="ru-UA" sz="1600" dirty="0">
              <a:solidFill>
                <a:srgbClr val="002060"/>
              </a:solidFill>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B9ADB883-B499-CB7C-8AD1-A86B8F1F726D}"/>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1E045035-B6AA-6E8C-1251-C71A3763C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Платформа прав людини - Home | Facebook">
            <a:extLst>
              <a:ext uri="{FF2B5EF4-FFF2-40B4-BE49-F238E27FC236}">
                <a16:creationId xmlns:a16="http://schemas.microsoft.com/office/drawing/2014/main" id="{841CEEBE-C941-7613-6AC7-8FF9D44CE4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983" b="1440"/>
          <a:stretch/>
        </p:blipFill>
        <p:spPr bwMode="auto">
          <a:xfrm>
            <a:off x="4451310" y="5013893"/>
            <a:ext cx="2378432" cy="1964012"/>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BBBA4A37-067D-8D5C-D504-611B2E383962}"/>
              </a:ext>
            </a:extLst>
          </p:cNvPr>
          <p:cNvPicPr>
            <a:picLocks noChangeAspect="1"/>
          </p:cNvPicPr>
          <p:nvPr/>
        </p:nvPicPr>
        <p:blipFill>
          <a:blip r:embed="rId5"/>
          <a:stretch>
            <a:fillRect/>
          </a:stretch>
        </p:blipFill>
        <p:spPr>
          <a:xfrm>
            <a:off x="1033769" y="735149"/>
            <a:ext cx="1873038" cy="1098849"/>
          </a:xfrm>
          <a:prstGeom prst="rect">
            <a:avLst/>
          </a:prstGeom>
        </p:spPr>
      </p:pic>
      <p:sp>
        <p:nvSpPr>
          <p:cNvPr id="12" name="TextBox 11">
            <a:extLst>
              <a:ext uri="{FF2B5EF4-FFF2-40B4-BE49-F238E27FC236}">
                <a16:creationId xmlns:a16="http://schemas.microsoft.com/office/drawing/2014/main" id="{47A70BF4-5F9F-3CE0-98D0-B9269F2188DF}"/>
              </a:ext>
            </a:extLst>
          </p:cNvPr>
          <p:cNvSpPr txBox="1"/>
          <p:nvPr/>
        </p:nvSpPr>
        <p:spPr>
          <a:xfrm>
            <a:off x="-10913" y="5311747"/>
            <a:ext cx="4473731" cy="1336456"/>
          </a:xfrm>
          <a:prstGeom prst="rect">
            <a:avLst/>
          </a:prstGeom>
          <a:noFill/>
        </p:spPr>
        <p:txBody>
          <a:bodyPr wrap="square">
            <a:spAutoFit/>
          </a:bodyPr>
          <a:lstStyle/>
          <a:p>
            <a:pPr indent="449580" algn="ctr">
              <a:lnSpc>
                <a:spcPct val="115000"/>
              </a:lnSpc>
            </a:pPr>
            <a:r>
              <a:rPr lang="uk-UA" sz="1600" kern="1800" dirty="0">
                <a:solidFill>
                  <a:srgbClr val="002060"/>
                </a:solidFill>
                <a:effectLst/>
                <a:latin typeface="Arial" panose="020B0604020202020204" pitchFamily="34" charset="0"/>
                <a:ea typeface="Times New Roman" panose="02020603050405020304" pitchFamily="18" charset="0"/>
              </a:rPr>
              <a:t>Черкаський місцевий центр з надання безоплатної правової допомоги:</a:t>
            </a:r>
          </a:p>
          <a:p>
            <a:pPr indent="449580" algn="ctr">
              <a:lnSpc>
                <a:spcPct val="115000"/>
              </a:lnSpc>
            </a:pPr>
            <a:r>
              <a:rPr lang="uk-UA" sz="2000" b="1" kern="1800" dirty="0">
                <a:solidFill>
                  <a:srgbClr val="002060"/>
                </a:solidFill>
                <a:latin typeface="Arial" panose="020B0604020202020204" pitchFamily="34" charset="0"/>
                <a:ea typeface="Times New Roman" panose="02020603050405020304" pitchFamily="18" charset="0"/>
              </a:rPr>
              <a:t>т. (0472) 33 32 28</a:t>
            </a:r>
          </a:p>
          <a:p>
            <a:pPr indent="449580" algn="ctr">
              <a:lnSpc>
                <a:spcPct val="115000"/>
              </a:lnSpc>
            </a:pPr>
            <a:r>
              <a:rPr lang="uk-UA" sz="2000" b="1" kern="1800" dirty="0" err="1">
                <a:solidFill>
                  <a:srgbClr val="002060"/>
                </a:solidFill>
                <a:latin typeface="Arial" panose="020B0604020202020204" pitchFamily="34" charset="0"/>
                <a:ea typeface="Times New Roman" panose="02020603050405020304" pitchFamily="18" charset="0"/>
              </a:rPr>
              <a:t>м.Черкаси</a:t>
            </a:r>
            <a:r>
              <a:rPr lang="uk-UA" sz="2000" b="1" kern="1800" dirty="0">
                <a:solidFill>
                  <a:srgbClr val="002060"/>
                </a:solidFill>
                <a:latin typeface="Arial" panose="020B0604020202020204" pitchFamily="34" charset="0"/>
                <a:ea typeface="Times New Roman" panose="02020603050405020304" pitchFamily="18" charset="0"/>
              </a:rPr>
              <a:t>, вул. Гоголя 221</a:t>
            </a:r>
          </a:p>
        </p:txBody>
      </p:sp>
      <p:sp>
        <p:nvSpPr>
          <p:cNvPr id="17" name="Google Shape;303;p21">
            <a:extLst>
              <a:ext uri="{FF2B5EF4-FFF2-40B4-BE49-F238E27FC236}">
                <a16:creationId xmlns:a16="http://schemas.microsoft.com/office/drawing/2014/main" id="{E701C07C-7985-76AB-A304-0852051E7241}"/>
              </a:ext>
            </a:extLst>
          </p:cNvPr>
          <p:cNvSpPr/>
          <p:nvPr/>
        </p:nvSpPr>
        <p:spPr>
          <a:xfrm>
            <a:off x="17777" y="3821825"/>
            <a:ext cx="6783073" cy="1384954"/>
          </a:xfrm>
          <a:prstGeom prst="rect">
            <a:avLst/>
          </a:prstGeom>
          <a:noFill/>
          <a:ln>
            <a:noFill/>
          </a:ln>
        </p:spPr>
        <p:txBody>
          <a:bodyPr spcFirstLastPara="1" wrap="square" lIns="91425" tIns="45700" rIns="91425" bIns="45700" anchor="t" anchorCtr="0">
            <a:spAutoFit/>
          </a:bodyPr>
          <a:lstStyle/>
          <a:p>
            <a:pPr indent="449580" algn="just"/>
            <a:r>
              <a:rPr lang="uk-UA" sz="1600" b="0" i="0" dirty="0">
                <a:solidFill>
                  <a:srgbClr val="002060"/>
                </a:solidFill>
                <a:effectLst/>
                <a:latin typeface="+mn-lt"/>
              </a:rPr>
              <a:t>Також детальну інформацію щодо отримання безоплатної правової допомоги можна дізнатися, зателефонувавши за номером </a:t>
            </a:r>
            <a:r>
              <a:rPr lang="uk-UA" sz="1600" dirty="0">
                <a:solidFill>
                  <a:srgbClr val="002060"/>
                </a:solidFill>
                <a:latin typeface="+mn-lt"/>
              </a:rPr>
              <a:t>«</a:t>
            </a:r>
            <a:r>
              <a:rPr lang="uk-UA" sz="1600" b="0" i="0" dirty="0">
                <a:solidFill>
                  <a:srgbClr val="002060"/>
                </a:solidFill>
                <a:effectLst/>
                <a:latin typeface="+mn-lt"/>
              </a:rPr>
              <a:t>гарячої лінії» системи безоплатної правової допомоги:</a:t>
            </a:r>
          </a:p>
          <a:p>
            <a:pPr indent="449580" algn="just"/>
            <a:r>
              <a:rPr lang="uk-UA" sz="2000" b="1" dirty="0">
                <a:solidFill>
                  <a:srgbClr val="002060"/>
                </a:solidFill>
                <a:effectLst/>
                <a:latin typeface="+mn-lt"/>
              </a:rPr>
              <a:t>0800-213-103</a:t>
            </a:r>
            <a:r>
              <a:rPr lang="uk-UA" sz="1600" b="0" i="0" dirty="0">
                <a:solidFill>
                  <a:srgbClr val="002060"/>
                </a:solidFill>
                <a:effectLst/>
                <a:latin typeface="+mn-lt"/>
              </a:rPr>
              <a:t> (цілодобово та безкоштовно у межах України зі стаціонарних та мобільних телефонів).</a:t>
            </a:r>
            <a:endParaRPr lang="ru-UA" sz="1600" dirty="0">
              <a:solidFill>
                <a:srgbClr val="002060"/>
              </a:solidFill>
              <a:effectLst/>
              <a:latin typeface="+mn-lt"/>
              <a:ea typeface="Calibri" panose="020F0502020204030204" pitchFamily="34" charset="0"/>
            </a:endParaRPr>
          </a:p>
        </p:txBody>
      </p:sp>
      <p:sp>
        <p:nvSpPr>
          <p:cNvPr id="18" name="Google Shape;302;p21">
            <a:extLst>
              <a:ext uri="{FF2B5EF4-FFF2-40B4-BE49-F238E27FC236}">
                <a16:creationId xmlns:a16="http://schemas.microsoft.com/office/drawing/2014/main" id="{5CB025D9-F94B-B9E9-84C9-39DE0D17ACFA}"/>
              </a:ext>
            </a:extLst>
          </p:cNvPr>
          <p:cNvSpPr/>
          <p:nvPr/>
        </p:nvSpPr>
        <p:spPr>
          <a:xfrm>
            <a:off x="3466463" y="6992681"/>
            <a:ext cx="3182623"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uk-UA" sz="2400" b="1" dirty="0">
                <a:solidFill>
                  <a:srgbClr val="002060"/>
                </a:solidFill>
                <a:latin typeface="Arial"/>
                <a:ea typeface="Arial"/>
                <a:cs typeface="Arial"/>
                <a:sym typeface="Arial"/>
              </a:rPr>
              <a:t>Психологічна допомога</a:t>
            </a:r>
            <a:endParaRPr lang="uk-UA" sz="2400" dirty="0">
              <a:solidFill>
                <a:schemeClr val="dk1"/>
              </a:solidFill>
              <a:latin typeface="Calibri"/>
              <a:ea typeface="Calibri"/>
              <a:cs typeface="Calibri"/>
              <a:sym typeface="Calibri"/>
            </a:endParaRPr>
          </a:p>
        </p:txBody>
      </p:sp>
      <p:pic>
        <p:nvPicPr>
          <p:cNvPr id="2056" name="Picture 8" descr="Безкоштовна допомога психолога - де її отримати? 💙💛">
            <a:extLst>
              <a:ext uri="{FF2B5EF4-FFF2-40B4-BE49-F238E27FC236}">
                <a16:creationId xmlns:a16="http://schemas.microsoft.com/office/drawing/2014/main" id="{A4DE6F13-E01D-734B-A617-8DB53DEE92B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445" t="10117" r="23056"/>
          <a:stretch/>
        </p:blipFill>
        <p:spPr bwMode="auto">
          <a:xfrm>
            <a:off x="74927" y="7066854"/>
            <a:ext cx="3205928" cy="200457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02;p21">
            <a:extLst>
              <a:ext uri="{FF2B5EF4-FFF2-40B4-BE49-F238E27FC236}">
                <a16:creationId xmlns:a16="http://schemas.microsoft.com/office/drawing/2014/main" id="{4EDC757A-DBB6-236D-E5FC-278C25AB152D}"/>
              </a:ext>
            </a:extLst>
          </p:cNvPr>
          <p:cNvSpPr/>
          <p:nvPr/>
        </p:nvSpPr>
        <p:spPr>
          <a:xfrm>
            <a:off x="3006119" y="8007675"/>
            <a:ext cx="3664857" cy="113873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uk-UA" sz="1600" dirty="0">
                <a:solidFill>
                  <a:srgbClr val="002060"/>
                </a:solidFill>
                <a:latin typeface="+mj-lt"/>
                <a:ea typeface="Calibri"/>
                <a:cs typeface="Calibri"/>
                <a:sym typeface="Calibri"/>
              </a:rPr>
              <a:t>У разі необхідності отримати психологічну допомогу ви можете звернутися за телефоном:</a:t>
            </a:r>
          </a:p>
          <a:p>
            <a:pPr marL="0" marR="0" lvl="0" indent="0" algn="r" rtl="0">
              <a:spcBef>
                <a:spcPts val="0"/>
              </a:spcBef>
              <a:spcAft>
                <a:spcPts val="0"/>
              </a:spcAft>
              <a:buNone/>
            </a:pPr>
            <a:r>
              <a:rPr lang="uk-UA" sz="1600" b="1" dirty="0">
                <a:solidFill>
                  <a:srgbClr val="002060"/>
                </a:solidFill>
                <a:latin typeface="+mj-lt"/>
                <a:ea typeface="Calibri"/>
                <a:cs typeface="Calibri"/>
                <a:sym typeface="Calibri"/>
              </a:rPr>
              <a:t> </a:t>
            </a:r>
            <a:r>
              <a:rPr lang="uk-UA" sz="2000" b="1" dirty="0">
                <a:solidFill>
                  <a:srgbClr val="002060"/>
                </a:solidFill>
                <a:latin typeface="+mj-lt"/>
                <a:ea typeface="Calibri"/>
                <a:cs typeface="Calibri"/>
                <a:sym typeface="Calibri"/>
              </a:rPr>
              <a:t>(0472) 36 11 13</a:t>
            </a:r>
            <a:endParaRPr lang="uk-UA" sz="2000" b="1" dirty="0">
              <a:solidFill>
                <a:schemeClr val="dk1"/>
              </a:solidFill>
              <a:latin typeface="+mj-lt"/>
              <a:ea typeface="Calibri"/>
              <a:cs typeface="Calibri"/>
              <a:sym typeface="Calibri"/>
            </a:endParaRPr>
          </a:p>
        </p:txBody>
      </p:sp>
    </p:spTree>
    <p:extLst>
      <p:ext uri="{BB962C8B-B14F-4D97-AF65-F5344CB8AC3E}">
        <p14:creationId xmlns:p14="http://schemas.microsoft.com/office/powerpoint/2010/main" val="3701545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14"/>
          <p:cNvSpPr/>
          <p:nvPr/>
        </p:nvSpPr>
        <p:spPr>
          <a:xfrm>
            <a:off x="1847850" y="688515"/>
            <a:ext cx="4896900"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a:solidFill>
                  <a:srgbClr val="002060"/>
                </a:solidFill>
                <a:latin typeface="Arial"/>
                <a:ea typeface="Arial"/>
                <a:cs typeface="Arial"/>
                <a:sym typeface="Arial"/>
              </a:rPr>
              <a:t>Як </a:t>
            </a:r>
            <a:r>
              <a:rPr lang="ru-RU" sz="2400" b="1" dirty="0" err="1">
                <a:solidFill>
                  <a:srgbClr val="002060"/>
                </a:solidFill>
                <a:latin typeface="Arial"/>
                <a:ea typeface="Arial"/>
                <a:cs typeface="Arial"/>
                <a:sym typeface="Arial"/>
              </a:rPr>
              <a:t>отримати</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допомогу</a:t>
            </a:r>
            <a:r>
              <a:rPr lang="ru-RU" sz="2400" b="1" dirty="0">
                <a:solidFill>
                  <a:srgbClr val="002060"/>
                </a:solidFill>
                <a:latin typeface="Arial"/>
                <a:ea typeface="Arial"/>
                <a:cs typeface="Arial"/>
                <a:sym typeface="Arial"/>
              </a:rPr>
              <a:t> </a:t>
            </a:r>
            <a:r>
              <a:rPr lang="ru-RU" sz="2400" b="1" dirty="0">
                <a:solidFill>
                  <a:srgbClr val="002060"/>
                </a:solidFill>
              </a:rPr>
              <a:t>через</a:t>
            </a:r>
            <a:r>
              <a:rPr lang="ru-RU" sz="2400" b="1" dirty="0">
                <a:solidFill>
                  <a:srgbClr val="002060"/>
                </a:solidFill>
                <a:latin typeface="Arial"/>
                <a:ea typeface="Arial"/>
                <a:cs typeface="Arial"/>
                <a:sym typeface="Arial"/>
              </a:rPr>
              <a:t> портал «</a:t>
            </a:r>
            <a:r>
              <a:rPr lang="ru-RU" sz="2400" b="1" dirty="0" err="1">
                <a:solidFill>
                  <a:srgbClr val="002060"/>
                </a:solidFill>
                <a:latin typeface="Arial"/>
                <a:ea typeface="Arial"/>
                <a:cs typeface="Arial"/>
                <a:sym typeface="Arial"/>
              </a:rPr>
              <a:t>є</a:t>
            </a:r>
            <a:r>
              <a:rPr lang="ru-RU" sz="2400" b="1" dirty="0" err="1">
                <a:solidFill>
                  <a:srgbClr val="002060"/>
                </a:solidFill>
              </a:rPr>
              <a:t>Д</a:t>
            </a:r>
            <a:r>
              <a:rPr lang="ru-RU" sz="2400" b="1" dirty="0" err="1">
                <a:solidFill>
                  <a:srgbClr val="002060"/>
                </a:solidFill>
                <a:latin typeface="Arial"/>
                <a:ea typeface="Arial"/>
                <a:cs typeface="Arial"/>
                <a:sym typeface="Arial"/>
              </a:rPr>
              <a:t>опомога</a:t>
            </a:r>
            <a:r>
              <a:rPr lang="ru-RU" sz="2400" b="1" dirty="0">
                <a:solidFill>
                  <a:srgbClr val="002060"/>
                </a:solidFill>
                <a:latin typeface="Arial"/>
                <a:ea typeface="Arial"/>
                <a:cs typeface="Arial"/>
                <a:sym typeface="Arial"/>
              </a:rPr>
              <a:t>»?</a:t>
            </a:r>
            <a:endParaRPr sz="2400" b="1" dirty="0">
              <a:solidFill>
                <a:srgbClr val="002060"/>
              </a:solidFill>
              <a:latin typeface="Arial"/>
              <a:ea typeface="Arial"/>
              <a:cs typeface="Arial"/>
              <a:sym typeface="Arial"/>
            </a:endParaRPr>
          </a:p>
        </p:txBody>
      </p:sp>
      <p:pic>
        <p:nvPicPr>
          <p:cNvPr id="231" name="Google Shape;231;p14"/>
          <p:cNvPicPr preferRelativeResize="0"/>
          <p:nvPr/>
        </p:nvPicPr>
        <p:blipFill rotWithShape="1">
          <a:blip r:embed="rId3">
            <a:alphaModFix/>
          </a:blip>
          <a:srcRect l="9937" t="13943" r="14449" b="10805"/>
          <a:stretch/>
        </p:blipFill>
        <p:spPr>
          <a:xfrm>
            <a:off x="298377" y="2357930"/>
            <a:ext cx="6227380" cy="3726622"/>
          </a:xfrm>
          <a:prstGeom prst="rect">
            <a:avLst/>
          </a:prstGeom>
          <a:noFill/>
          <a:ln>
            <a:solidFill>
              <a:srgbClr val="002060"/>
            </a:solidFill>
          </a:ln>
        </p:spPr>
      </p:pic>
      <p:sp>
        <p:nvSpPr>
          <p:cNvPr id="232" name="Google Shape;232;p14"/>
          <p:cNvSpPr/>
          <p:nvPr/>
        </p:nvSpPr>
        <p:spPr>
          <a:xfrm>
            <a:off x="3254828" y="4713908"/>
            <a:ext cx="493474" cy="266765"/>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14"/>
          <p:cNvSpPr/>
          <p:nvPr/>
        </p:nvSpPr>
        <p:spPr>
          <a:xfrm>
            <a:off x="93977" y="6125472"/>
            <a:ext cx="6669823" cy="3808695"/>
          </a:xfrm>
          <a:prstGeom prst="rect">
            <a:avLst/>
          </a:prstGeom>
          <a:noFill/>
          <a:ln>
            <a:noFill/>
          </a:ln>
        </p:spPr>
        <p:txBody>
          <a:bodyPr spcFirstLastPara="1" wrap="square" lIns="91425" tIns="45700" rIns="91425" bIns="45700" anchor="t" anchorCtr="0">
            <a:spAutoFit/>
          </a:bodyPr>
          <a:lstStyle/>
          <a:p>
            <a:pPr>
              <a:lnSpc>
                <a:spcPct val="115000"/>
              </a:lnSpc>
            </a:pPr>
            <a:r>
              <a:rPr lang="uk-UA" b="1" dirty="0">
                <a:solidFill>
                  <a:srgbClr val="002060"/>
                </a:solidFill>
                <a:effectLst/>
                <a:latin typeface="+mn-lt"/>
                <a:ea typeface="Times New Roman" panose="02020603050405020304" pitchFamily="18" charset="0"/>
              </a:rPr>
              <a:t>Хто може отримати грошову допомогу?</a:t>
            </a:r>
            <a:endParaRPr lang="ru-UA" dirty="0">
              <a:solidFill>
                <a:srgbClr val="002060"/>
              </a:solidFill>
              <a:effectLst/>
              <a:latin typeface="+mn-lt"/>
              <a:ea typeface="Calibri" panose="020F0502020204030204" pitchFamily="34" charset="0"/>
            </a:endParaRPr>
          </a:p>
          <a:p>
            <a:pPr>
              <a:lnSpc>
                <a:spcPct val="115000"/>
              </a:lnSpc>
            </a:pPr>
            <a:r>
              <a:rPr lang="uk-UA" dirty="0">
                <a:solidFill>
                  <a:srgbClr val="002060"/>
                </a:solidFill>
                <a:effectLst/>
                <a:latin typeface="+mn-lt"/>
                <a:ea typeface="Times New Roman" panose="02020603050405020304" pitchFamily="18" charset="0"/>
              </a:rPr>
              <a:t>Внутрішньо переміщені особи, які перебувають в Єдиній інформаційній базі даних про внутрішньо переміщених осіб; особи, які проживають/перебувають на тимчасово окупованих, </a:t>
            </a:r>
            <a:r>
              <a:rPr lang="uk-UA" dirty="0" err="1">
                <a:solidFill>
                  <a:srgbClr val="002060"/>
                </a:solidFill>
                <a:effectLst/>
                <a:latin typeface="+mn-lt"/>
                <a:ea typeface="Times New Roman" panose="02020603050405020304" pitchFamily="18" charset="0"/>
              </a:rPr>
              <a:t>деокупованих</a:t>
            </a:r>
            <a:r>
              <a:rPr lang="uk-UA" dirty="0">
                <a:solidFill>
                  <a:srgbClr val="002060"/>
                </a:solidFill>
                <a:effectLst/>
                <a:latin typeface="+mn-lt"/>
                <a:ea typeface="Times New Roman" panose="02020603050405020304" pitchFamily="18" charset="0"/>
              </a:rPr>
              <a:t> територіях або таких, що знаходяться в зоні активних бойових дій України.</a:t>
            </a:r>
            <a:endParaRPr lang="ru-UA" dirty="0">
              <a:solidFill>
                <a:srgbClr val="002060"/>
              </a:solidFill>
              <a:effectLst/>
              <a:latin typeface="+mn-lt"/>
              <a:ea typeface="Calibri" panose="020F0502020204030204" pitchFamily="34" charset="0"/>
            </a:endParaRPr>
          </a:p>
          <a:p>
            <a:pPr>
              <a:lnSpc>
                <a:spcPct val="115000"/>
              </a:lnSpc>
            </a:pPr>
            <a:r>
              <a:rPr lang="uk-UA" b="1" dirty="0">
                <a:solidFill>
                  <a:srgbClr val="002060"/>
                </a:solidFill>
                <a:effectLst/>
                <a:latin typeface="+mn-lt"/>
                <a:ea typeface="Times New Roman" panose="02020603050405020304" pitchFamily="18" charset="0"/>
              </a:rPr>
              <a:t>Які документи та дані знадобляться для заповнення заявки?</a:t>
            </a:r>
            <a:endParaRPr lang="ru-UA" dirty="0">
              <a:solidFill>
                <a:srgbClr val="002060"/>
              </a:solidFill>
              <a:effectLst/>
              <a:latin typeface="+mn-lt"/>
              <a:ea typeface="Calibri" panose="020F0502020204030204" pitchFamily="34" charset="0"/>
            </a:endParaRPr>
          </a:p>
          <a:p>
            <a:pPr>
              <a:lnSpc>
                <a:spcPct val="115000"/>
              </a:lnSpc>
            </a:pPr>
            <a:r>
              <a:rPr lang="uk-UA" dirty="0">
                <a:solidFill>
                  <a:srgbClr val="002060"/>
                </a:solidFill>
                <a:effectLst/>
                <a:latin typeface="+mn-lt"/>
                <a:ea typeface="Times New Roman" panose="02020603050405020304" pitchFamily="18" charset="0"/>
              </a:rPr>
              <a:t>Збір даних передбачає надання вами відомостей про себе та членів сім’ї (дітей та недієздатних осіб), а саме:</a:t>
            </a:r>
            <a:endParaRPr lang="ru-UA" dirty="0">
              <a:solidFill>
                <a:srgbClr val="002060"/>
              </a:solidFill>
              <a:effectLst/>
              <a:latin typeface="+mn-lt"/>
              <a:ea typeface="Calibri" panose="020F0502020204030204" pitchFamily="34" charset="0"/>
            </a:endParaRPr>
          </a:p>
          <a:p>
            <a:pPr marL="285750" indent="-285750">
              <a:lnSpc>
                <a:spcPct val="115000"/>
              </a:lnSpc>
              <a:buFont typeface="Arial" panose="020B0604020202020204" pitchFamily="34" charset="0"/>
              <a:buChar char="−"/>
            </a:pPr>
            <a:r>
              <a:rPr lang="uk-UA" dirty="0">
                <a:solidFill>
                  <a:srgbClr val="002060"/>
                </a:solidFill>
                <a:effectLst/>
                <a:latin typeface="+mn-lt"/>
                <a:ea typeface="Times New Roman" panose="02020603050405020304" pitchFamily="18" charset="0"/>
              </a:rPr>
              <a:t>ПІБ згідно з ідентифікаційним документом;</a:t>
            </a:r>
            <a:endParaRPr lang="ru-UA" dirty="0">
              <a:solidFill>
                <a:srgbClr val="002060"/>
              </a:solidFill>
              <a:effectLst/>
              <a:latin typeface="+mn-lt"/>
              <a:ea typeface="Calibri" panose="020F0502020204030204" pitchFamily="34" charset="0"/>
            </a:endParaRPr>
          </a:p>
          <a:p>
            <a:pPr marL="285750" indent="-285750">
              <a:lnSpc>
                <a:spcPct val="115000"/>
              </a:lnSpc>
              <a:buFont typeface="Arial" panose="020B0604020202020204" pitchFamily="34" charset="0"/>
              <a:buChar char="−"/>
            </a:pPr>
            <a:r>
              <a:rPr lang="uk-UA" dirty="0">
                <a:solidFill>
                  <a:srgbClr val="002060"/>
                </a:solidFill>
                <a:effectLst/>
                <a:latin typeface="+mn-lt"/>
                <a:ea typeface="Times New Roman" panose="02020603050405020304" pitchFamily="18" charset="0"/>
              </a:rPr>
              <a:t>РНОКПП (ІПН);</a:t>
            </a:r>
            <a:endParaRPr lang="ru-UA" dirty="0">
              <a:solidFill>
                <a:srgbClr val="002060"/>
              </a:solidFill>
              <a:effectLst/>
              <a:latin typeface="+mn-lt"/>
              <a:ea typeface="Calibri" panose="020F0502020204030204" pitchFamily="34" charset="0"/>
            </a:endParaRPr>
          </a:p>
          <a:p>
            <a:pPr marL="285750" indent="-285750">
              <a:lnSpc>
                <a:spcPct val="115000"/>
              </a:lnSpc>
              <a:buFont typeface="Arial" panose="020B0604020202020204" pitchFamily="34" charset="0"/>
              <a:buChar char="−"/>
            </a:pPr>
            <a:r>
              <a:rPr lang="uk-UA" dirty="0">
                <a:solidFill>
                  <a:srgbClr val="002060"/>
                </a:solidFill>
                <a:latin typeface="+mn-lt"/>
                <a:ea typeface="Times New Roman" panose="02020603050405020304" pitchFamily="18" charset="0"/>
              </a:rPr>
              <a:t>п</a:t>
            </a:r>
            <a:r>
              <a:rPr lang="uk-UA" dirty="0">
                <a:solidFill>
                  <a:srgbClr val="002060"/>
                </a:solidFill>
                <a:effectLst/>
                <a:latin typeface="+mn-lt"/>
                <a:ea typeface="Times New Roman" panose="02020603050405020304" pitchFamily="18" charset="0"/>
              </a:rPr>
              <a:t>аспорт громадянина України, ID-картка, Посвідка на постійне або тимчасове проживання, Свідоцтво про народження дитини;</a:t>
            </a:r>
            <a:endParaRPr lang="ru-UA" dirty="0">
              <a:solidFill>
                <a:srgbClr val="002060"/>
              </a:solidFill>
              <a:effectLst/>
              <a:latin typeface="+mn-lt"/>
              <a:ea typeface="Calibri" panose="020F0502020204030204" pitchFamily="34" charset="0"/>
            </a:endParaRPr>
          </a:p>
          <a:p>
            <a:pPr marL="285750" indent="-285750">
              <a:lnSpc>
                <a:spcPct val="115000"/>
              </a:lnSpc>
              <a:buFont typeface="Arial" panose="020B0604020202020204" pitchFamily="34" charset="0"/>
              <a:buChar char="−"/>
            </a:pPr>
            <a:r>
              <a:rPr lang="uk-UA" dirty="0">
                <a:solidFill>
                  <a:srgbClr val="002060"/>
                </a:solidFill>
                <a:latin typeface="+mn-lt"/>
                <a:ea typeface="Times New Roman" panose="02020603050405020304" pitchFamily="18" charset="0"/>
              </a:rPr>
              <a:t>а</a:t>
            </a:r>
            <a:r>
              <a:rPr lang="uk-UA" dirty="0">
                <a:solidFill>
                  <a:srgbClr val="002060"/>
                </a:solidFill>
                <a:effectLst/>
                <a:latin typeface="+mn-lt"/>
                <a:ea typeface="Times New Roman" panose="02020603050405020304" pitchFamily="18" charset="0"/>
              </a:rPr>
              <a:t>дреси зареєстрованого та фактичного місця проживання;</a:t>
            </a:r>
            <a:endParaRPr lang="ru-UA" dirty="0">
              <a:solidFill>
                <a:srgbClr val="002060"/>
              </a:solidFill>
              <a:effectLst/>
              <a:latin typeface="+mn-lt"/>
              <a:ea typeface="Calibri" panose="020F0502020204030204" pitchFamily="34" charset="0"/>
            </a:endParaRPr>
          </a:p>
          <a:p>
            <a:pPr marL="285750" indent="-285750">
              <a:lnSpc>
                <a:spcPct val="115000"/>
              </a:lnSpc>
              <a:buFont typeface="Arial" panose="020B0604020202020204" pitchFamily="34" charset="0"/>
              <a:buChar char="−"/>
            </a:pPr>
            <a:r>
              <a:rPr lang="uk-UA" dirty="0">
                <a:solidFill>
                  <a:srgbClr val="002060"/>
                </a:solidFill>
                <a:latin typeface="+mn-lt"/>
                <a:ea typeface="Times New Roman" panose="02020603050405020304" pitchFamily="18" charset="0"/>
              </a:rPr>
              <a:t>в</a:t>
            </a:r>
            <a:r>
              <a:rPr lang="uk-UA" dirty="0">
                <a:solidFill>
                  <a:srgbClr val="002060"/>
                </a:solidFill>
                <a:effectLst/>
                <a:latin typeface="+mn-lt"/>
                <a:ea typeface="Times New Roman" panose="02020603050405020304" pitchFamily="18" charset="0"/>
              </a:rPr>
              <a:t>аш номер телефону;</a:t>
            </a:r>
            <a:endParaRPr lang="ru-UA" dirty="0">
              <a:solidFill>
                <a:srgbClr val="002060"/>
              </a:solidFill>
              <a:effectLst/>
              <a:latin typeface="+mn-lt"/>
              <a:ea typeface="Calibri" panose="020F0502020204030204" pitchFamily="34" charset="0"/>
            </a:endParaRPr>
          </a:p>
          <a:p>
            <a:pPr marL="285750" indent="-285750">
              <a:lnSpc>
                <a:spcPct val="115000"/>
              </a:lnSpc>
              <a:buFont typeface="Arial" panose="020B0604020202020204" pitchFamily="34" charset="0"/>
              <a:buChar char="−"/>
            </a:pPr>
            <a:r>
              <a:rPr lang="uk-UA" dirty="0">
                <a:solidFill>
                  <a:srgbClr val="002060"/>
                </a:solidFill>
                <a:effectLst/>
                <a:latin typeface="+mn-lt"/>
                <a:ea typeface="Times New Roman" panose="02020603050405020304" pitchFamily="18" charset="0"/>
              </a:rPr>
              <a:t>IBAN (необхідний для виплати допомоги на рахунок).</a:t>
            </a:r>
            <a:endParaRPr lang="ru-UA" dirty="0">
              <a:solidFill>
                <a:srgbClr val="002060"/>
              </a:solidFill>
              <a:effectLst/>
              <a:latin typeface="+mn-lt"/>
              <a:ea typeface="Calibri" panose="020F0502020204030204" pitchFamily="34" charset="0"/>
            </a:endParaRPr>
          </a:p>
        </p:txBody>
      </p:sp>
      <p:sp>
        <p:nvSpPr>
          <p:cNvPr id="2" name="TextBox 1">
            <a:extLst>
              <a:ext uri="{FF2B5EF4-FFF2-40B4-BE49-F238E27FC236}">
                <a16:creationId xmlns:a16="http://schemas.microsoft.com/office/drawing/2014/main" id="{C11B03D7-9032-AB81-3DD0-1B6324EF1D3B}"/>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21E6FE06-28E6-1E70-95E1-2D5AD74ED1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Google Shape;234;p14">
            <a:extLst>
              <a:ext uri="{FF2B5EF4-FFF2-40B4-BE49-F238E27FC236}">
                <a16:creationId xmlns:a16="http://schemas.microsoft.com/office/drawing/2014/main" id="{71A1EB2D-9910-4C75-4927-CBF32DF9C070}"/>
              </a:ext>
            </a:extLst>
          </p:cNvPr>
          <p:cNvSpPr/>
          <p:nvPr/>
        </p:nvSpPr>
        <p:spPr>
          <a:xfrm>
            <a:off x="113250" y="1771427"/>
            <a:ext cx="663150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b="1" dirty="0">
                <a:solidFill>
                  <a:srgbClr val="002060"/>
                </a:solidFill>
              </a:rPr>
              <a:t>Подати</a:t>
            </a:r>
            <a:r>
              <a:rPr lang="ru-RU" b="1" dirty="0">
                <a:solidFill>
                  <a:srgbClr val="002060"/>
                </a:solidFill>
                <a:latin typeface="Arial"/>
                <a:ea typeface="Arial"/>
                <a:cs typeface="Arial"/>
                <a:sym typeface="Arial"/>
              </a:rPr>
              <a:t> заявку на </a:t>
            </a:r>
            <a:r>
              <a:rPr lang="ru-RU" b="1" dirty="0" err="1">
                <a:solidFill>
                  <a:srgbClr val="002060"/>
                </a:solidFill>
                <a:latin typeface="Arial"/>
                <a:ea typeface="Arial"/>
                <a:cs typeface="Arial"/>
                <a:sym typeface="Arial"/>
              </a:rPr>
              <a:t>отримання</a:t>
            </a:r>
            <a:r>
              <a:rPr lang="ru-RU" b="1" dirty="0">
                <a:solidFill>
                  <a:srgbClr val="002060"/>
                </a:solidFill>
                <a:latin typeface="Arial"/>
                <a:ea typeface="Arial"/>
                <a:cs typeface="Arial"/>
                <a:sym typeface="Arial"/>
              </a:rPr>
              <a:t> </a:t>
            </a:r>
            <a:r>
              <a:rPr lang="ru-RU" b="1" dirty="0" err="1">
                <a:solidFill>
                  <a:srgbClr val="002060"/>
                </a:solidFill>
                <a:latin typeface="Arial"/>
                <a:ea typeface="Arial"/>
                <a:cs typeface="Arial"/>
                <a:sym typeface="Arial"/>
              </a:rPr>
              <a:t>допомоги</a:t>
            </a:r>
            <a:r>
              <a:rPr lang="ru-RU" b="1" dirty="0">
                <a:solidFill>
                  <a:srgbClr val="002060"/>
                </a:solidFill>
                <a:latin typeface="Arial"/>
                <a:ea typeface="Arial"/>
                <a:cs typeface="Arial"/>
                <a:sym typeface="Arial"/>
              </a:rPr>
              <a:t> </a:t>
            </a:r>
            <a:r>
              <a:rPr lang="ru-RU" b="1" dirty="0" err="1">
                <a:solidFill>
                  <a:srgbClr val="002060"/>
                </a:solidFill>
                <a:latin typeface="Arial"/>
                <a:ea typeface="Arial"/>
                <a:cs typeface="Arial"/>
                <a:sym typeface="Arial"/>
              </a:rPr>
              <a:t>потрібно</a:t>
            </a:r>
            <a:r>
              <a:rPr lang="ru-RU" b="1" dirty="0">
                <a:solidFill>
                  <a:srgbClr val="002060"/>
                </a:solidFill>
                <a:latin typeface="Arial"/>
                <a:ea typeface="Arial"/>
                <a:cs typeface="Arial"/>
                <a:sym typeface="Arial"/>
              </a:rPr>
              <a:t> на </a:t>
            </a:r>
            <a:r>
              <a:rPr lang="ru-RU" b="1" dirty="0" err="1">
                <a:solidFill>
                  <a:srgbClr val="002060"/>
                </a:solidFill>
                <a:latin typeface="Arial"/>
                <a:ea typeface="Arial"/>
                <a:cs typeface="Arial"/>
                <a:sym typeface="Arial"/>
              </a:rPr>
              <a:t>сайті</a:t>
            </a:r>
            <a:r>
              <a:rPr lang="ru-RU" b="1" dirty="0">
                <a:solidFill>
                  <a:srgbClr val="002060"/>
                </a:solidFill>
                <a:latin typeface="Arial"/>
                <a:ea typeface="Arial"/>
                <a:cs typeface="Arial"/>
                <a:sym typeface="Arial"/>
              </a:rPr>
              <a:t> «</a:t>
            </a:r>
            <a:r>
              <a:rPr lang="ru-RU" b="1" dirty="0" err="1">
                <a:solidFill>
                  <a:srgbClr val="002060"/>
                </a:solidFill>
              </a:rPr>
              <a:t>єД</a:t>
            </a:r>
            <a:r>
              <a:rPr lang="ru-RU" b="1" dirty="0" err="1">
                <a:solidFill>
                  <a:srgbClr val="002060"/>
                </a:solidFill>
                <a:latin typeface="Arial"/>
                <a:ea typeface="Arial"/>
                <a:cs typeface="Arial"/>
                <a:sym typeface="Arial"/>
              </a:rPr>
              <a:t>опомога</a:t>
            </a:r>
            <a:r>
              <a:rPr lang="ru-RU" b="1" dirty="0">
                <a:solidFill>
                  <a:srgbClr val="002060"/>
                </a:solidFill>
                <a:latin typeface="Arial"/>
                <a:ea typeface="Arial"/>
                <a:cs typeface="Arial"/>
                <a:sym typeface="Arial"/>
              </a:rPr>
              <a:t>» за </a:t>
            </a:r>
            <a:r>
              <a:rPr lang="ru-RU" b="1" dirty="0" err="1">
                <a:solidFill>
                  <a:srgbClr val="002060"/>
                </a:solidFill>
                <a:latin typeface="Arial"/>
                <a:ea typeface="Arial"/>
                <a:cs typeface="Arial"/>
                <a:sym typeface="Arial"/>
              </a:rPr>
              <a:t>посиланням</a:t>
            </a:r>
            <a:r>
              <a:rPr lang="ru-RU" b="1" dirty="0">
                <a:solidFill>
                  <a:srgbClr val="002060"/>
                </a:solidFill>
              </a:rPr>
              <a:t>:</a:t>
            </a:r>
            <a:r>
              <a:rPr lang="ru-RU" b="1" dirty="0">
                <a:solidFill>
                  <a:srgbClr val="002060"/>
                </a:solidFill>
                <a:latin typeface="Arial"/>
                <a:ea typeface="Arial"/>
                <a:cs typeface="Arial"/>
                <a:sym typeface="Arial"/>
              </a:rPr>
              <a:t>  </a:t>
            </a:r>
            <a:r>
              <a:rPr lang="en-US" b="1" dirty="0">
                <a:solidFill>
                  <a:srgbClr val="002060"/>
                </a:solidFill>
                <a:latin typeface="Arial"/>
                <a:ea typeface="Arial"/>
                <a:cs typeface="Arial"/>
                <a:sym typeface="Arial"/>
              </a:rPr>
              <a:t>https://edopomoga.gov.ua</a:t>
            </a:r>
            <a:r>
              <a:rPr lang="uk-UA" b="1" dirty="0">
                <a:solidFill>
                  <a:srgbClr val="002060"/>
                </a:solidFill>
                <a:latin typeface="Arial"/>
                <a:ea typeface="Arial"/>
                <a:cs typeface="Arial"/>
                <a:sym typeface="Arial"/>
              </a:rPr>
              <a:t>.</a:t>
            </a:r>
            <a:endParaRPr dirty="0"/>
          </a:p>
        </p:txBody>
      </p:sp>
      <p:pic>
        <p:nvPicPr>
          <p:cNvPr id="1026" name="Picture 2" descr="На платформі єДопомога з'явилась можливість перевірити статус заявки на  виплату від міжнародних організацій - Київська обласна військова  адміністрація">
            <a:extLst>
              <a:ext uri="{FF2B5EF4-FFF2-40B4-BE49-F238E27FC236}">
                <a16:creationId xmlns:a16="http://schemas.microsoft.com/office/drawing/2014/main" id="{457AFDD7-3EFE-AD76-9F95-C13504625E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667" t="33187" r="67500" b="37733"/>
          <a:stretch/>
        </p:blipFill>
        <p:spPr bwMode="auto">
          <a:xfrm>
            <a:off x="1033769" y="721592"/>
            <a:ext cx="898133" cy="859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14"/>
          <p:cNvSpPr/>
          <p:nvPr/>
        </p:nvSpPr>
        <p:spPr>
          <a:xfrm>
            <a:off x="1847850" y="688515"/>
            <a:ext cx="4896900"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a:solidFill>
                  <a:srgbClr val="002060"/>
                </a:solidFill>
                <a:latin typeface="Arial"/>
                <a:ea typeface="Arial"/>
                <a:cs typeface="Arial"/>
                <a:sym typeface="Arial"/>
              </a:rPr>
              <a:t>Як </a:t>
            </a:r>
            <a:r>
              <a:rPr lang="ru-RU" sz="2400" b="1" dirty="0" err="1">
                <a:solidFill>
                  <a:srgbClr val="002060"/>
                </a:solidFill>
                <a:latin typeface="Arial"/>
                <a:ea typeface="Arial"/>
                <a:cs typeface="Arial"/>
                <a:sym typeface="Arial"/>
              </a:rPr>
              <a:t>отримати</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допомогу</a:t>
            </a:r>
            <a:r>
              <a:rPr lang="ru-RU" sz="2400" b="1" dirty="0">
                <a:solidFill>
                  <a:srgbClr val="002060"/>
                </a:solidFill>
                <a:latin typeface="Arial"/>
                <a:ea typeface="Arial"/>
                <a:cs typeface="Arial"/>
                <a:sym typeface="Arial"/>
              </a:rPr>
              <a:t> </a:t>
            </a:r>
            <a:r>
              <a:rPr lang="ru-RU" sz="2400" b="1" dirty="0">
                <a:solidFill>
                  <a:srgbClr val="002060"/>
                </a:solidFill>
              </a:rPr>
              <a:t>через</a:t>
            </a:r>
            <a:r>
              <a:rPr lang="ru-RU" sz="2400" b="1" dirty="0">
                <a:solidFill>
                  <a:srgbClr val="002060"/>
                </a:solidFill>
                <a:latin typeface="Arial"/>
                <a:ea typeface="Arial"/>
                <a:cs typeface="Arial"/>
                <a:sym typeface="Arial"/>
              </a:rPr>
              <a:t> портал «</a:t>
            </a:r>
            <a:r>
              <a:rPr lang="ru-RU" sz="2400" b="1" dirty="0" err="1">
                <a:solidFill>
                  <a:srgbClr val="002060"/>
                </a:solidFill>
                <a:latin typeface="Arial"/>
                <a:ea typeface="Arial"/>
                <a:cs typeface="Arial"/>
                <a:sym typeface="Arial"/>
              </a:rPr>
              <a:t>є</a:t>
            </a:r>
            <a:r>
              <a:rPr lang="ru-RU" sz="2400" b="1" dirty="0" err="1">
                <a:solidFill>
                  <a:srgbClr val="002060"/>
                </a:solidFill>
              </a:rPr>
              <a:t>Д</a:t>
            </a:r>
            <a:r>
              <a:rPr lang="ru-RU" sz="2400" b="1" dirty="0" err="1">
                <a:solidFill>
                  <a:srgbClr val="002060"/>
                </a:solidFill>
                <a:latin typeface="Arial"/>
                <a:ea typeface="Arial"/>
                <a:cs typeface="Arial"/>
                <a:sym typeface="Arial"/>
              </a:rPr>
              <a:t>опомога</a:t>
            </a:r>
            <a:r>
              <a:rPr lang="ru-RU" sz="2400" b="1" dirty="0">
                <a:solidFill>
                  <a:srgbClr val="002060"/>
                </a:solidFill>
                <a:latin typeface="Arial"/>
                <a:ea typeface="Arial"/>
                <a:cs typeface="Arial"/>
                <a:sym typeface="Arial"/>
              </a:rPr>
              <a:t>»?</a:t>
            </a:r>
            <a:endParaRPr sz="2400" b="1" dirty="0">
              <a:solidFill>
                <a:srgbClr val="002060"/>
              </a:solidFill>
              <a:latin typeface="Arial"/>
              <a:ea typeface="Arial"/>
              <a:cs typeface="Arial"/>
              <a:sym typeface="Arial"/>
            </a:endParaRPr>
          </a:p>
        </p:txBody>
      </p:sp>
      <p:sp>
        <p:nvSpPr>
          <p:cNvPr id="234" name="Google Shape;234;p14"/>
          <p:cNvSpPr/>
          <p:nvPr/>
        </p:nvSpPr>
        <p:spPr>
          <a:xfrm>
            <a:off x="74927" y="1793344"/>
            <a:ext cx="6669823" cy="8020617"/>
          </a:xfrm>
          <a:prstGeom prst="rect">
            <a:avLst/>
          </a:prstGeom>
          <a:noFill/>
          <a:ln>
            <a:noFill/>
          </a:ln>
        </p:spPr>
        <p:txBody>
          <a:bodyPr spcFirstLastPara="1" wrap="square" lIns="91425" tIns="45700" rIns="91425" bIns="45700" anchor="t" anchorCtr="0">
            <a:spAutoFit/>
          </a:bodyPr>
          <a:lstStyle/>
          <a:p>
            <a:pPr algn="just">
              <a:lnSpc>
                <a:spcPct val="115000"/>
              </a:lnSpc>
            </a:pPr>
            <a:r>
              <a:rPr lang="uk-UA" b="1" dirty="0">
                <a:solidFill>
                  <a:srgbClr val="002060"/>
                </a:solidFill>
                <a:effectLst/>
                <a:latin typeface="+mn-lt"/>
                <a:ea typeface="Times New Roman" panose="02020603050405020304" pitchFamily="18" charset="0"/>
              </a:rPr>
              <a:t>Як здійснюється виплата допомоги?</a:t>
            </a:r>
            <a:endParaRPr lang="ru-UA" dirty="0">
              <a:solidFill>
                <a:srgbClr val="002060"/>
              </a:solidFill>
              <a:effectLst/>
              <a:latin typeface="+mn-lt"/>
              <a:ea typeface="Calibri" panose="020F0502020204030204" pitchFamily="34" charset="0"/>
            </a:endParaRPr>
          </a:p>
          <a:p>
            <a:pPr algn="just">
              <a:lnSpc>
                <a:spcPct val="115000"/>
              </a:lnSpc>
            </a:pPr>
            <a:r>
              <a:rPr lang="uk-UA" dirty="0">
                <a:solidFill>
                  <a:srgbClr val="002060"/>
                </a:solidFill>
                <a:effectLst/>
                <a:latin typeface="+mn-lt"/>
                <a:ea typeface="Times New Roman" panose="02020603050405020304" pitchFamily="18" charset="0"/>
              </a:rPr>
              <a:t>Платформа </a:t>
            </a:r>
            <a:r>
              <a:rPr lang="uk-UA" dirty="0" err="1">
                <a:solidFill>
                  <a:srgbClr val="002060"/>
                </a:solidFill>
                <a:effectLst/>
                <a:latin typeface="+mn-lt"/>
                <a:ea typeface="Times New Roman" panose="02020603050405020304" pitchFamily="18" charset="0"/>
              </a:rPr>
              <a:t>єДопомога</a:t>
            </a:r>
            <a:r>
              <a:rPr lang="uk-UA" dirty="0">
                <a:solidFill>
                  <a:srgbClr val="002060"/>
                </a:solidFill>
                <a:effectLst/>
                <a:latin typeface="+mn-lt"/>
                <a:ea typeface="Times New Roman" panose="02020603050405020304" pitchFamily="18" charset="0"/>
              </a:rPr>
              <a:t> збирає заявки на допомогу та за запитом Міжнародних організацій передає переліки заявників на допомогу за запитуваною категорією.</a:t>
            </a:r>
            <a:endParaRPr lang="ru-UA" dirty="0">
              <a:solidFill>
                <a:srgbClr val="002060"/>
              </a:solidFill>
              <a:effectLst/>
              <a:latin typeface="+mn-lt"/>
              <a:ea typeface="Calibri" panose="020F0502020204030204" pitchFamily="34" charset="0"/>
            </a:endParaRPr>
          </a:p>
          <a:p>
            <a:pPr algn="just">
              <a:lnSpc>
                <a:spcPct val="115000"/>
              </a:lnSpc>
            </a:pPr>
            <a:r>
              <a:rPr lang="uk-UA" b="1" dirty="0">
                <a:solidFill>
                  <a:srgbClr val="002060"/>
                </a:solidFill>
                <a:effectLst/>
                <a:latin typeface="+mn-lt"/>
                <a:ea typeface="Times New Roman" panose="02020603050405020304" pitchFamily="18" charset="0"/>
              </a:rPr>
              <a:t>Ким здійснюється виплата допомоги?</a:t>
            </a:r>
            <a:endParaRPr lang="ru-UA" dirty="0">
              <a:solidFill>
                <a:srgbClr val="002060"/>
              </a:solidFill>
              <a:effectLst/>
              <a:latin typeface="+mn-lt"/>
              <a:ea typeface="Calibri" panose="020F0502020204030204" pitchFamily="34" charset="0"/>
            </a:endParaRPr>
          </a:p>
          <a:p>
            <a:pPr algn="just">
              <a:lnSpc>
                <a:spcPct val="115000"/>
              </a:lnSpc>
            </a:pPr>
            <a:r>
              <a:rPr lang="uk-UA" dirty="0">
                <a:solidFill>
                  <a:srgbClr val="002060"/>
                </a:solidFill>
                <a:effectLst/>
                <a:latin typeface="+mn-lt"/>
                <a:ea typeface="Times New Roman" panose="02020603050405020304" pitchFamily="18" charset="0"/>
              </a:rPr>
              <a:t>Міжнародними організаціями.</a:t>
            </a:r>
            <a:endParaRPr lang="ru-UA" dirty="0">
              <a:solidFill>
                <a:srgbClr val="002060"/>
              </a:solidFill>
              <a:effectLst/>
              <a:latin typeface="+mn-lt"/>
              <a:ea typeface="Calibri" panose="020F0502020204030204" pitchFamily="34" charset="0"/>
            </a:endParaRPr>
          </a:p>
          <a:p>
            <a:pPr algn="just">
              <a:lnSpc>
                <a:spcPct val="115000"/>
              </a:lnSpc>
            </a:pPr>
            <a:r>
              <a:rPr lang="uk-UA" b="1" dirty="0">
                <a:solidFill>
                  <a:srgbClr val="002060"/>
                </a:solidFill>
                <a:effectLst/>
                <a:latin typeface="+mn-lt"/>
                <a:ea typeface="Times New Roman" panose="02020603050405020304" pitchFamily="18" charset="0"/>
              </a:rPr>
              <a:t>Як швидко обробляється заявка на виплату?</a:t>
            </a:r>
            <a:endParaRPr lang="ru-UA" b="1" dirty="0">
              <a:solidFill>
                <a:srgbClr val="002060"/>
              </a:solidFill>
              <a:effectLst/>
              <a:latin typeface="+mn-lt"/>
              <a:ea typeface="Calibri" panose="020F0502020204030204" pitchFamily="34" charset="0"/>
            </a:endParaRPr>
          </a:p>
          <a:p>
            <a:pPr algn="just">
              <a:lnSpc>
                <a:spcPct val="115000"/>
              </a:lnSpc>
            </a:pPr>
            <a:r>
              <a:rPr lang="uk-UA" dirty="0">
                <a:solidFill>
                  <a:srgbClr val="002060"/>
                </a:solidFill>
                <a:effectLst/>
                <a:latin typeface="+mn-lt"/>
                <a:ea typeface="Times New Roman" panose="02020603050405020304" pitchFamily="18" charset="0"/>
              </a:rPr>
              <a:t>Після того, як Міжнародна організація приймає рішення щодо фінансування визначеної категорії заявників на допомогу, відповідальні особи передають переліки заявників на допомогу. Міжнародна організація обробляє заявки згідно власних внутрішніх положень.</a:t>
            </a:r>
          </a:p>
          <a:p>
            <a:pPr algn="just">
              <a:lnSpc>
                <a:spcPct val="115000"/>
              </a:lnSpc>
            </a:pPr>
            <a:r>
              <a:rPr lang="uk-UA" b="1" dirty="0">
                <a:solidFill>
                  <a:srgbClr val="002060"/>
                </a:solidFill>
                <a:effectLst/>
                <a:latin typeface="+mn-lt"/>
                <a:ea typeface="Times New Roman" panose="02020603050405020304" pitchFamily="18" charset="0"/>
              </a:rPr>
              <a:t>Куди звертатись для уточнення статусу заявки?</a:t>
            </a:r>
            <a:endParaRPr lang="ru-UA" b="1" dirty="0">
              <a:solidFill>
                <a:srgbClr val="002060"/>
              </a:solidFill>
              <a:effectLst/>
              <a:latin typeface="+mn-lt"/>
              <a:ea typeface="Calibri" panose="020F0502020204030204" pitchFamily="34" charset="0"/>
            </a:endParaRPr>
          </a:p>
          <a:p>
            <a:pPr algn="just">
              <a:lnSpc>
                <a:spcPct val="115000"/>
              </a:lnSpc>
            </a:pPr>
            <a:r>
              <a:rPr lang="uk-UA" dirty="0">
                <a:solidFill>
                  <a:srgbClr val="002060"/>
                </a:solidFill>
                <a:effectLst/>
                <a:latin typeface="+mn-lt"/>
                <a:ea typeface="Times New Roman" panose="02020603050405020304" pitchFamily="18" charset="0"/>
              </a:rPr>
              <a:t>Ви можете </a:t>
            </a:r>
            <a:r>
              <a:rPr lang="uk-UA" strike="noStrike" dirty="0">
                <a:solidFill>
                  <a:srgbClr val="002060"/>
                </a:solidFill>
                <a:effectLst/>
                <a:latin typeface="+mn-lt"/>
                <a:ea typeface="Times New Roman" panose="02020603050405020304" pitchFamily="18" charset="0"/>
              </a:rPr>
              <a:t>дізнатись статус вашої заявки</a:t>
            </a:r>
            <a:r>
              <a:rPr lang="uk-UA" dirty="0">
                <a:solidFill>
                  <a:srgbClr val="002060"/>
                </a:solidFill>
                <a:effectLst/>
                <a:latin typeface="+mn-lt"/>
                <a:ea typeface="Times New Roman" panose="02020603050405020304" pitchFamily="18" charset="0"/>
              </a:rPr>
              <a:t> на цьому ж сайті:</a:t>
            </a:r>
            <a:endParaRPr lang="ru-UA" dirty="0">
              <a:solidFill>
                <a:srgbClr val="002060"/>
              </a:solidFill>
              <a:effectLst/>
              <a:latin typeface="+mn-lt"/>
              <a:ea typeface="Calibri" panose="020F0502020204030204" pitchFamily="34" charset="0"/>
            </a:endParaRPr>
          </a:p>
          <a:p>
            <a:pPr algn="just">
              <a:lnSpc>
                <a:spcPct val="115000"/>
              </a:lnSpc>
            </a:pPr>
            <a:r>
              <a:rPr lang="uk-UA" u="sng" dirty="0">
                <a:solidFill>
                  <a:srgbClr val="002060"/>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https://aid.edopomoga.gov.ua/check</a:t>
            </a:r>
            <a:endParaRPr lang="ru-UA" dirty="0">
              <a:solidFill>
                <a:srgbClr val="002060"/>
              </a:solidFill>
              <a:effectLst/>
              <a:latin typeface="+mn-lt"/>
              <a:ea typeface="Calibri" panose="020F0502020204030204" pitchFamily="34" charset="0"/>
            </a:endParaRPr>
          </a:p>
          <a:p>
            <a:pPr algn="just">
              <a:lnSpc>
                <a:spcPct val="115000"/>
              </a:lnSpc>
            </a:pPr>
            <a:r>
              <a:rPr lang="uk-UA" b="1" dirty="0">
                <a:solidFill>
                  <a:srgbClr val="002060"/>
                </a:solidFill>
                <a:effectLst/>
                <a:latin typeface="+mn-lt"/>
                <a:ea typeface="Times New Roman" panose="02020603050405020304" pitchFamily="18" charset="0"/>
              </a:rPr>
              <a:t>Як дізнатись про нарахування виплати?</a:t>
            </a:r>
            <a:endParaRPr lang="ru-UA" dirty="0">
              <a:solidFill>
                <a:srgbClr val="002060"/>
              </a:solidFill>
              <a:effectLst/>
              <a:latin typeface="+mn-lt"/>
              <a:ea typeface="Calibri" panose="020F0502020204030204" pitchFamily="34" charset="0"/>
            </a:endParaRPr>
          </a:p>
          <a:p>
            <a:pPr algn="just">
              <a:lnSpc>
                <a:spcPct val="115000"/>
              </a:lnSpc>
            </a:pPr>
            <a:r>
              <a:rPr lang="uk-UA" dirty="0">
                <a:solidFill>
                  <a:srgbClr val="002060"/>
                </a:solidFill>
                <a:effectLst/>
                <a:latin typeface="+mn-lt"/>
                <a:ea typeface="Times New Roman" panose="02020603050405020304" pitchFamily="18" charset="0"/>
              </a:rPr>
              <a:t>Вказавши IBAN вашого рахунку, ви можете самостійно перевірити надходження коштів на рахунок.</a:t>
            </a:r>
          </a:p>
          <a:p>
            <a:pPr>
              <a:lnSpc>
                <a:spcPct val="115000"/>
              </a:lnSpc>
            </a:pPr>
            <a:r>
              <a:rPr lang="uk-UA" b="1" dirty="0">
                <a:solidFill>
                  <a:srgbClr val="002060"/>
                </a:solidFill>
                <a:effectLst/>
                <a:latin typeface="+mn-lt"/>
                <a:ea typeface="Times New Roman" panose="02020603050405020304" pitchFamily="18" charset="0"/>
              </a:rPr>
              <a:t>Партнери, що можуть надати грошову допомогу українцям на платформі </a:t>
            </a:r>
            <a:r>
              <a:rPr lang="uk-UA" b="1" dirty="0" err="1">
                <a:solidFill>
                  <a:srgbClr val="002060"/>
                </a:solidFill>
                <a:effectLst/>
                <a:latin typeface="+mn-lt"/>
                <a:ea typeface="Times New Roman" panose="02020603050405020304" pitchFamily="18" charset="0"/>
              </a:rPr>
              <a:t>єДопомога</a:t>
            </a:r>
            <a:r>
              <a:rPr lang="uk-UA" b="1" dirty="0">
                <a:solidFill>
                  <a:srgbClr val="002060"/>
                </a:solidFill>
                <a:effectLst/>
                <a:latin typeface="+mn-lt"/>
                <a:ea typeface="Times New Roman" panose="02020603050405020304" pitchFamily="18" charset="0"/>
              </a:rPr>
              <a:t>:</a:t>
            </a:r>
            <a:endParaRPr lang="ru-UA" b="1" dirty="0">
              <a:solidFill>
                <a:srgbClr val="002060"/>
              </a:solidFill>
              <a:effectLst/>
              <a:latin typeface="+mn-lt"/>
              <a:ea typeface="Calibri" panose="020F0502020204030204" pitchFamily="34" charset="0"/>
            </a:endParaRPr>
          </a:p>
          <a:p>
            <a:pPr marL="342900" lvl="0" indent="-342900" algn="just">
              <a:lnSpc>
                <a:spcPct val="115000"/>
              </a:lnSpc>
              <a:buClr>
                <a:srgbClr val="000000"/>
              </a:buClr>
              <a:buFont typeface="Symbol" panose="05050102010706020507" pitchFamily="18" charset="2"/>
              <a:buChar char="-"/>
            </a:pPr>
            <a:r>
              <a:rPr lang="uk-UA" dirty="0">
                <a:solidFill>
                  <a:srgbClr val="002060"/>
                </a:solidFill>
                <a:effectLst/>
                <a:latin typeface="+mn-lt"/>
                <a:ea typeface="Times New Roman" panose="02020603050405020304" pitchFamily="18" charset="0"/>
                <a:cs typeface="Times New Roman" panose="02020603050405020304" pitchFamily="18" charset="0"/>
              </a:rPr>
              <a:t>Представництво дитячого фонду ООН в Україні (ЮНІСЕФ) </a:t>
            </a:r>
            <a:r>
              <a:rPr lang="uk-UA" u="sng" dirty="0">
                <a:solidFill>
                  <a:srgbClr val="002060"/>
                </a:solidFill>
                <a:effectLst/>
                <a:latin typeface="+mn-l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https://www.unicef.org/ukraine/</a:t>
            </a:r>
            <a:r>
              <a:rPr lang="uk-UA" dirty="0">
                <a:solidFill>
                  <a:srgbClr val="002060"/>
                </a:solidFill>
                <a:effectLst/>
                <a:latin typeface="+mn-lt"/>
                <a:ea typeface="Times New Roman" panose="02020603050405020304" pitchFamily="18" charset="0"/>
                <a:cs typeface="Times New Roman" panose="02020603050405020304" pitchFamily="18" charset="0"/>
              </a:rPr>
              <a:t>, «гаряча лінія»: </a:t>
            </a:r>
            <a:r>
              <a:rPr lang="uk-UA" strike="noStrike" dirty="0">
                <a:solidFill>
                  <a:srgbClr val="002060"/>
                </a:solidFill>
                <a:effectLst/>
                <a:latin typeface="+mn-lt"/>
                <a:ea typeface="Times New Roman" panose="02020603050405020304" pitchFamily="18" charset="0"/>
                <a:cs typeface="Times New Roman" panose="02020603050405020304" pitchFamily="18" charset="0"/>
              </a:rPr>
              <a:t>0800600017;</a:t>
            </a:r>
            <a:r>
              <a:rPr lang="uk-UA" dirty="0">
                <a:solidFill>
                  <a:srgbClr val="002060"/>
                </a:solidFill>
                <a:effectLst/>
                <a:latin typeface="+mn-lt"/>
                <a:ea typeface="Times New Roman" panose="02020603050405020304" pitchFamily="18" charset="0"/>
                <a:cs typeface="Times New Roman" panose="02020603050405020304" pitchFamily="18" charset="0"/>
              </a:rPr>
              <a:t> </a:t>
            </a:r>
            <a:endParaRPr lang="ru-UA" dirty="0">
              <a:solidFill>
                <a:srgbClr val="002060"/>
              </a:solidFill>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uk-UA" dirty="0">
                <a:solidFill>
                  <a:srgbClr val="002060"/>
                </a:solidFill>
                <a:effectLst/>
                <a:latin typeface="+mn-lt"/>
                <a:ea typeface="Times New Roman" panose="02020603050405020304" pitchFamily="18" charset="0"/>
                <a:cs typeface="Times New Roman" panose="02020603050405020304" pitchFamily="18" charset="0"/>
              </a:rPr>
              <a:t>Управління Верховного комісара ООН у справах біженців (УВКБ ООН) </a:t>
            </a:r>
            <a:r>
              <a:rPr lang="uk-UA" u="sng" dirty="0">
                <a:solidFill>
                  <a:srgbClr val="002060"/>
                </a:solidFill>
                <a:effectLst/>
                <a:latin typeface="+mn-l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https://www.unhcr.org/ua/</a:t>
            </a:r>
            <a:r>
              <a:rPr lang="uk-UA" dirty="0">
                <a:solidFill>
                  <a:srgbClr val="002060"/>
                </a:solidFill>
                <a:effectLst/>
                <a:latin typeface="+mn-lt"/>
                <a:ea typeface="Times New Roman" panose="02020603050405020304" pitchFamily="18" charset="0"/>
                <a:cs typeface="Times New Roman" panose="02020603050405020304" pitchFamily="18" charset="0"/>
              </a:rPr>
              <a:t>, «гаряча лінія»: </a:t>
            </a:r>
            <a:r>
              <a:rPr lang="uk-UA" u="none" strike="noStrike" dirty="0">
                <a:solidFill>
                  <a:srgbClr val="002060"/>
                </a:solidFill>
                <a:effectLst/>
                <a:latin typeface="+mn-lt"/>
                <a:ea typeface="Times New Roman" panose="02020603050405020304" pitchFamily="18" charset="0"/>
                <a:cs typeface="Times New Roman" panose="02020603050405020304" pitchFamily="18" charset="0"/>
              </a:rPr>
              <a:t>0800307711;</a:t>
            </a:r>
            <a:r>
              <a:rPr lang="uk-UA" dirty="0">
                <a:solidFill>
                  <a:srgbClr val="002060"/>
                </a:solidFill>
                <a:effectLst/>
                <a:latin typeface="+mn-lt"/>
                <a:ea typeface="Times New Roman" panose="02020603050405020304" pitchFamily="18" charset="0"/>
                <a:cs typeface="Times New Roman" panose="02020603050405020304" pitchFamily="18" charset="0"/>
              </a:rPr>
              <a:t> </a:t>
            </a:r>
            <a:endParaRPr lang="ru-UA" dirty="0">
              <a:solidFill>
                <a:srgbClr val="002060"/>
              </a:solidFill>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uk-UA" dirty="0">
                <a:solidFill>
                  <a:srgbClr val="002060"/>
                </a:solidFill>
                <a:effectLst/>
                <a:latin typeface="+mn-lt"/>
                <a:ea typeface="Times New Roman" panose="02020603050405020304" pitchFamily="18" charset="0"/>
                <a:cs typeface="Times New Roman" panose="02020603050405020304" pitchFamily="18" charset="0"/>
              </a:rPr>
              <a:t>Всесвітня продовольча програма ООН (ВПП ООН), «гаряча лінія»: 0800600122;</a:t>
            </a:r>
            <a:endParaRPr lang="ru-UA" dirty="0">
              <a:solidFill>
                <a:srgbClr val="002060"/>
              </a:solidFill>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uk-UA" dirty="0">
                <a:solidFill>
                  <a:srgbClr val="002060"/>
                </a:solidFill>
                <a:effectLst/>
                <a:latin typeface="+mn-lt"/>
                <a:ea typeface="Times New Roman" panose="02020603050405020304" pitchFamily="18" charset="0"/>
                <a:cs typeface="Times New Roman" panose="02020603050405020304" pitchFamily="18" charset="0"/>
              </a:rPr>
              <a:t>Міжнародна організація з міграції (МОМ), «гаряча лінія»: +380952403511, +380674066327;</a:t>
            </a:r>
            <a:endParaRPr lang="ru-UA" dirty="0">
              <a:solidFill>
                <a:srgbClr val="002060"/>
              </a:solidFill>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uk-UA" dirty="0">
                <a:solidFill>
                  <a:srgbClr val="002060"/>
                </a:solidFill>
                <a:effectLst/>
                <a:latin typeface="+mn-lt"/>
                <a:ea typeface="Times New Roman" panose="02020603050405020304" pitchFamily="18" charset="0"/>
                <a:cs typeface="Times New Roman" panose="02020603050405020304" pitchFamily="18" charset="0"/>
              </a:rPr>
              <a:t>Місія Міжнародного Комітету Червоного Хреста в Україні та Товариство Червоного Хреста України (МЧКХ та ТЧХУ), «гаряча лінія»: 0800332656; </a:t>
            </a:r>
            <a:endParaRPr lang="ru-UA" dirty="0">
              <a:solidFill>
                <a:srgbClr val="002060"/>
              </a:solidFill>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uk-UA" dirty="0">
                <a:solidFill>
                  <a:srgbClr val="002060"/>
                </a:solidFill>
                <a:effectLst/>
                <a:latin typeface="+mn-lt"/>
                <a:ea typeface="Times New Roman" panose="02020603050405020304" pitchFamily="18" charset="0"/>
                <a:cs typeface="Times New Roman" panose="02020603050405020304" pitchFamily="18" charset="0"/>
              </a:rPr>
              <a:t>БО «Людина в біді» (меморандум у стадії опрацювання)</a:t>
            </a:r>
            <a:r>
              <a:rPr lang="uk-UA" dirty="0">
                <a:solidFill>
                  <a:srgbClr val="002060"/>
                </a:solidFill>
                <a:effectLst/>
                <a:highlight>
                  <a:srgbClr val="FFFFFF"/>
                </a:highlight>
                <a:latin typeface="+mn-lt"/>
                <a:ea typeface="Times New Roman" panose="02020603050405020304" pitchFamily="18" charset="0"/>
                <a:cs typeface="Times New Roman" panose="02020603050405020304" pitchFamily="18" charset="0"/>
              </a:rPr>
              <a:t>, «гаряча лінія»:  0800 210 174</a:t>
            </a:r>
            <a:r>
              <a:rPr lang="uk-UA" dirty="0">
                <a:solidFill>
                  <a:srgbClr val="002060"/>
                </a:solidFill>
                <a:highlight>
                  <a:srgbClr val="FFFFFF"/>
                </a:highlight>
                <a:latin typeface="+mn-lt"/>
                <a:ea typeface="Times New Roman" panose="02020603050405020304" pitchFamily="18" charset="0"/>
                <a:cs typeface="Times New Roman" panose="02020603050405020304" pitchFamily="18" charset="0"/>
              </a:rPr>
              <a:t>.</a:t>
            </a:r>
            <a:endParaRPr lang="ru-UA" dirty="0">
              <a:solidFill>
                <a:srgbClr val="002060"/>
              </a:solidFill>
              <a:effectLst/>
              <a:latin typeface="+mn-l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11B03D7-9032-AB81-3DD0-1B6324EF1D3B}"/>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21E6FE06-28E6-1E70-95E1-2D5AD74ED1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На платформі єДопомога з'явилась можливість перевірити статус заявки на  виплату від міжнародних організацій - Київська обласна військова  адміністрація">
            <a:extLst>
              <a:ext uri="{FF2B5EF4-FFF2-40B4-BE49-F238E27FC236}">
                <a16:creationId xmlns:a16="http://schemas.microsoft.com/office/drawing/2014/main" id="{457AFDD7-3EFE-AD76-9F95-C13504625E9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667" t="33187" r="67500" b="37733"/>
          <a:stretch/>
        </p:blipFill>
        <p:spPr bwMode="auto">
          <a:xfrm>
            <a:off x="1033769" y="721592"/>
            <a:ext cx="898133" cy="85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698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14"/>
          <p:cNvSpPr/>
          <p:nvPr/>
        </p:nvSpPr>
        <p:spPr>
          <a:xfrm>
            <a:off x="1809750" y="707565"/>
            <a:ext cx="4896900" cy="120028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a:solidFill>
                  <a:srgbClr val="002060"/>
                </a:solidFill>
                <a:latin typeface="Arial"/>
                <a:ea typeface="Arial"/>
                <a:cs typeface="Arial"/>
                <a:sym typeface="Arial"/>
              </a:rPr>
              <a:t>Як </a:t>
            </a:r>
            <a:r>
              <a:rPr lang="ru-RU" sz="2400" b="1" dirty="0" err="1">
                <a:solidFill>
                  <a:srgbClr val="002060"/>
                </a:solidFill>
                <a:latin typeface="Arial"/>
                <a:ea typeface="Arial"/>
                <a:cs typeface="Arial"/>
                <a:sym typeface="Arial"/>
              </a:rPr>
              <a:t>отримати</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допомогу</a:t>
            </a:r>
            <a:r>
              <a:rPr lang="ru-RU" sz="2400" b="1" dirty="0">
                <a:solidFill>
                  <a:srgbClr val="002060"/>
                </a:solidFill>
                <a:latin typeface="Arial"/>
                <a:ea typeface="Arial"/>
                <a:cs typeface="Arial"/>
                <a:sym typeface="Arial"/>
              </a:rPr>
              <a:t> </a:t>
            </a:r>
            <a:endParaRPr sz="2400" dirty="0"/>
          </a:p>
          <a:p>
            <a:pPr marL="0" marR="0" lvl="0" indent="0" algn="r" rtl="0">
              <a:spcBef>
                <a:spcPts val="0"/>
              </a:spcBef>
              <a:spcAft>
                <a:spcPts val="0"/>
              </a:spcAft>
              <a:buNone/>
            </a:pPr>
            <a:r>
              <a:rPr lang="ru-RU" sz="2400" b="1" dirty="0" err="1">
                <a:solidFill>
                  <a:srgbClr val="002060"/>
                </a:solidFill>
              </a:rPr>
              <a:t>від</a:t>
            </a:r>
            <a:r>
              <a:rPr lang="ru-RU" sz="2400" b="1" dirty="0">
                <a:solidFill>
                  <a:srgbClr val="002060"/>
                </a:solidFill>
              </a:rPr>
              <a:t> </a:t>
            </a:r>
            <a:r>
              <a:rPr lang="ru-RU" sz="2400" b="1" dirty="0" err="1">
                <a:solidFill>
                  <a:srgbClr val="002060"/>
                </a:solidFill>
              </a:rPr>
              <a:t>міжнародних</a:t>
            </a:r>
            <a:r>
              <a:rPr lang="ru-RU" sz="2400" b="1" dirty="0">
                <a:solidFill>
                  <a:srgbClr val="002060"/>
                </a:solidFill>
              </a:rPr>
              <a:t> </a:t>
            </a:r>
          </a:p>
          <a:p>
            <a:pPr marL="0" marR="0" lvl="0" indent="0" algn="r" rtl="0">
              <a:spcBef>
                <a:spcPts val="0"/>
              </a:spcBef>
              <a:spcAft>
                <a:spcPts val="0"/>
              </a:spcAft>
              <a:buNone/>
            </a:pPr>
            <a:r>
              <a:rPr lang="ru-RU" sz="2400" b="1" dirty="0" err="1">
                <a:solidFill>
                  <a:srgbClr val="002060"/>
                </a:solidFill>
              </a:rPr>
              <a:t>партнерів</a:t>
            </a:r>
            <a:r>
              <a:rPr lang="ru-RU" sz="2400" b="1" dirty="0">
                <a:solidFill>
                  <a:srgbClr val="002060"/>
                </a:solidFill>
              </a:rPr>
              <a:t> </a:t>
            </a:r>
            <a:r>
              <a:rPr lang="ru-RU" sz="2400" b="1" dirty="0">
                <a:solidFill>
                  <a:srgbClr val="002060"/>
                </a:solidFill>
                <a:latin typeface="Arial"/>
                <a:ea typeface="Arial"/>
                <a:cs typeface="Arial"/>
                <a:sym typeface="Arial"/>
              </a:rPr>
              <a:t>?</a:t>
            </a:r>
            <a:endParaRPr sz="2400" b="1" dirty="0">
              <a:solidFill>
                <a:srgbClr val="002060"/>
              </a:solidFill>
              <a:latin typeface="Arial"/>
              <a:ea typeface="Arial"/>
              <a:cs typeface="Arial"/>
              <a:sym typeface="Arial"/>
            </a:endParaRPr>
          </a:p>
        </p:txBody>
      </p:sp>
      <p:sp>
        <p:nvSpPr>
          <p:cNvPr id="2" name="TextBox 1">
            <a:extLst>
              <a:ext uri="{FF2B5EF4-FFF2-40B4-BE49-F238E27FC236}">
                <a16:creationId xmlns:a16="http://schemas.microsoft.com/office/drawing/2014/main" id="{C11B03D7-9032-AB81-3DD0-1B6324EF1D3B}"/>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21E6FE06-28E6-1E70-95E1-2D5AD74ED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Организация Объединённых Наций PNG картинки скачать бесплатно, ООН логотип  PNG">
            <a:extLst>
              <a:ext uri="{FF2B5EF4-FFF2-40B4-BE49-F238E27FC236}">
                <a16:creationId xmlns:a16="http://schemas.microsoft.com/office/drawing/2014/main" id="{09D5643F-18BF-0E3E-8AB8-8A9736CAA1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844381"/>
            <a:ext cx="1504950" cy="150495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34;p14">
            <a:extLst>
              <a:ext uri="{FF2B5EF4-FFF2-40B4-BE49-F238E27FC236}">
                <a16:creationId xmlns:a16="http://schemas.microsoft.com/office/drawing/2014/main" id="{71A1EB2D-9910-4C75-4927-CBF32DF9C070}"/>
              </a:ext>
            </a:extLst>
          </p:cNvPr>
          <p:cNvSpPr/>
          <p:nvPr/>
        </p:nvSpPr>
        <p:spPr>
          <a:xfrm>
            <a:off x="113250" y="2285777"/>
            <a:ext cx="6631500" cy="5973903"/>
          </a:xfrm>
          <a:prstGeom prst="rect">
            <a:avLst/>
          </a:prstGeom>
          <a:noFill/>
          <a:ln>
            <a:noFill/>
          </a:ln>
        </p:spPr>
        <p:txBody>
          <a:bodyPr spcFirstLastPara="1" wrap="square" lIns="91425" tIns="45700" rIns="91425" bIns="45700" anchor="t" anchorCtr="0">
            <a:spAutoFit/>
          </a:bodyPr>
          <a:lstStyle/>
          <a:p>
            <a:pPr algn="ctr"/>
            <a:r>
              <a:rPr lang="uk-UA" dirty="0">
                <a:solidFill>
                  <a:srgbClr val="002060"/>
                </a:solidFill>
                <a:effectLst/>
                <a:latin typeface="+mn-lt"/>
                <a:ea typeface="Times New Roman" panose="02020603050405020304" pitchFamily="18" charset="0"/>
              </a:rPr>
              <a:t>Організації, що надають допомогу ВПО поза межами платформи «</a:t>
            </a:r>
            <a:r>
              <a:rPr lang="uk-UA" dirty="0" err="1">
                <a:solidFill>
                  <a:srgbClr val="002060"/>
                </a:solidFill>
                <a:effectLst/>
                <a:latin typeface="+mn-lt"/>
                <a:ea typeface="Times New Roman" panose="02020603050405020304" pitchFamily="18" charset="0"/>
              </a:rPr>
              <a:t>єДопомога</a:t>
            </a:r>
            <a:r>
              <a:rPr lang="uk-UA" dirty="0">
                <a:solidFill>
                  <a:srgbClr val="002060"/>
                </a:solidFill>
                <a:effectLst/>
                <a:latin typeface="+mn-lt"/>
                <a:ea typeface="Times New Roman" panose="02020603050405020304" pitchFamily="18" charset="0"/>
              </a:rPr>
              <a:t>»:</a:t>
            </a:r>
          </a:p>
          <a:p>
            <a:pPr algn="ctr">
              <a:lnSpc>
                <a:spcPct val="115000"/>
              </a:lnSpc>
            </a:pPr>
            <a:r>
              <a:rPr lang="uk-UA" b="1" u="sng" dirty="0">
                <a:solidFill>
                  <a:srgbClr val="002060"/>
                </a:solidFill>
                <a:effectLst/>
                <a:latin typeface="+mn-lt"/>
                <a:ea typeface="Times New Roman" panose="02020603050405020304" pitchFamily="18" charset="0"/>
              </a:rPr>
              <a:t>ЮНІСЕФ — українцям: програма грошової допомоги «Спільно»</a:t>
            </a:r>
            <a:r>
              <a:rPr lang="uk-UA" b="1" dirty="0">
                <a:solidFill>
                  <a:srgbClr val="002060"/>
                </a:solidFill>
                <a:effectLst/>
                <a:latin typeface="+mn-lt"/>
                <a:ea typeface="Times New Roman" panose="02020603050405020304" pitchFamily="18" charset="0"/>
              </a:rPr>
              <a:t> </a:t>
            </a:r>
            <a:br>
              <a:rPr lang="uk-UA" dirty="0">
                <a:solidFill>
                  <a:srgbClr val="002060"/>
                </a:solidFill>
                <a:effectLst/>
                <a:latin typeface="+mn-lt"/>
                <a:ea typeface="Calibri" panose="020F0502020204030204" pitchFamily="34" charset="0"/>
              </a:rPr>
            </a:br>
            <a:r>
              <a:rPr lang="uk-UA" dirty="0">
                <a:solidFill>
                  <a:srgbClr val="002060"/>
                </a:solidFill>
                <a:effectLst/>
                <a:latin typeface="+mn-lt"/>
                <a:ea typeface="Calibri" panose="020F0502020204030204" pitchFamily="34" charset="0"/>
              </a:rPr>
              <a:t>«</a:t>
            </a:r>
            <a:r>
              <a:rPr lang="uk-UA" dirty="0">
                <a:solidFill>
                  <a:srgbClr val="002060"/>
                </a:solidFill>
                <a:latin typeface="+mn-lt"/>
                <a:ea typeface="Calibri" panose="020F0502020204030204" pitchFamily="34" charset="0"/>
              </a:rPr>
              <a:t>Г</a:t>
            </a:r>
            <a:r>
              <a:rPr lang="uk-UA" dirty="0">
                <a:solidFill>
                  <a:srgbClr val="002060"/>
                </a:solidFill>
                <a:effectLst/>
                <a:latin typeface="+mn-lt"/>
                <a:ea typeface="Times New Roman" panose="02020603050405020304" pitchFamily="18" charset="0"/>
              </a:rPr>
              <a:t>аряча лінія»: 0800600017 </a:t>
            </a:r>
            <a:r>
              <a:rPr lang="uk-UA" u="sng" dirty="0">
                <a:solidFill>
                  <a:srgbClr val="002060"/>
                </a:solidFill>
                <a:effectLst/>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https://www.unicef.org/ukraine/spilno-cash-transfers</a:t>
            </a:r>
            <a:endParaRPr lang="ru-UA" dirty="0">
              <a:solidFill>
                <a:srgbClr val="002060"/>
              </a:solidFill>
              <a:effectLst/>
              <a:latin typeface="+mn-lt"/>
              <a:ea typeface="Calibri" panose="020F0502020204030204" pitchFamily="34" charset="0"/>
            </a:endParaRPr>
          </a:p>
          <a:p>
            <a:pPr>
              <a:lnSpc>
                <a:spcPct val="115000"/>
              </a:lnSpc>
            </a:pPr>
            <a:r>
              <a:rPr lang="uk-UA" b="1" dirty="0">
                <a:solidFill>
                  <a:srgbClr val="002060"/>
                </a:solidFill>
                <a:effectLst/>
                <a:latin typeface="+mn-lt"/>
                <a:ea typeface="Times New Roman" panose="02020603050405020304" pitchFamily="18" charset="0"/>
              </a:rPr>
              <a:t>Критерії відповідності:</a:t>
            </a:r>
            <a:endParaRPr lang="ru-UA" dirty="0">
              <a:solidFill>
                <a:srgbClr val="002060"/>
              </a:solidFill>
              <a:effectLst/>
              <a:latin typeface="+mn-lt"/>
              <a:ea typeface="Calibri" panose="020F0502020204030204" pitchFamily="34" charset="0"/>
            </a:endParaRPr>
          </a:p>
          <a:p>
            <a:pPr>
              <a:lnSpc>
                <a:spcPct val="115000"/>
              </a:lnSpc>
            </a:pPr>
            <a:r>
              <a:rPr lang="uk-UA" dirty="0">
                <a:solidFill>
                  <a:srgbClr val="002060"/>
                </a:solidFill>
                <a:effectLst/>
                <a:latin typeface="+mn-lt"/>
                <a:ea typeface="Times New Roman" panose="02020603050405020304" pitchFamily="18" charset="0"/>
              </a:rPr>
              <a:t>можуть взяти участь родини, що належать до однієї з двох категорій:</a:t>
            </a:r>
            <a:endParaRPr lang="ru-UA" dirty="0">
              <a:solidFill>
                <a:srgbClr val="002060"/>
              </a:solidFill>
              <a:effectLst/>
              <a:latin typeface="+mn-lt"/>
              <a:ea typeface="Calibri" panose="020F0502020204030204" pitchFamily="34" charset="0"/>
            </a:endParaRPr>
          </a:p>
          <a:p>
            <a:pPr marL="342900" lvl="0" indent="-342900">
              <a:lnSpc>
                <a:spcPct val="115000"/>
              </a:lnSpc>
              <a:buFont typeface="Symbol" panose="05050102010706020507" pitchFamily="18" charset="2"/>
              <a:buChar char="-"/>
            </a:pPr>
            <a:r>
              <a:rPr lang="uk-UA" dirty="0">
                <a:solidFill>
                  <a:srgbClr val="002060"/>
                </a:solidFill>
                <a:latin typeface="+mn-lt"/>
                <a:ea typeface="Times New Roman" panose="02020603050405020304" pitchFamily="18" charset="0"/>
                <a:cs typeface="Times New Roman" panose="02020603050405020304" pitchFamily="18" charset="0"/>
              </a:rPr>
              <a:t>м</a:t>
            </a:r>
            <a:r>
              <a:rPr lang="uk-UA" dirty="0">
                <a:solidFill>
                  <a:srgbClr val="002060"/>
                </a:solidFill>
                <a:effectLst/>
                <a:latin typeface="+mn-lt"/>
                <a:ea typeface="Times New Roman" panose="02020603050405020304" pitchFamily="18" charset="0"/>
                <a:cs typeface="Times New Roman" panose="02020603050405020304" pitchFamily="18" charset="0"/>
              </a:rPr>
              <a:t>ають трьох і більше дітей до 18 років;</a:t>
            </a:r>
            <a:endParaRPr lang="ru-UA" dirty="0">
              <a:solidFill>
                <a:srgbClr val="002060"/>
              </a:solidFill>
              <a:effectLst/>
              <a:latin typeface="+mn-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uk-UA" dirty="0">
                <a:solidFill>
                  <a:srgbClr val="002060"/>
                </a:solidFill>
                <a:latin typeface="+mn-lt"/>
                <a:ea typeface="Times New Roman" panose="02020603050405020304" pitchFamily="18" charset="0"/>
                <a:cs typeface="Times New Roman" panose="02020603050405020304" pitchFamily="18" charset="0"/>
              </a:rPr>
              <a:t>м</a:t>
            </a:r>
            <a:r>
              <a:rPr lang="uk-UA" dirty="0">
                <a:solidFill>
                  <a:srgbClr val="002060"/>
                </a:solidFill>
                <a:effectLst/>
                <a:latin typeface="+mn-lt"/>
                <a:ea typeface="Times New Roman" panose="02020603050405020304" pitchFamily="18" charset="0"/>
                <a:cs typeface="Times New Roman" panose="02020603050405020304" pitchFamily="18" charset="0"/>
              </a:rPr>
              <a:t>ають принаймні одну дитину з інвалідністю до 18 років.</a:t>
            </a:r>
            <a:endParaRPr lang="ru-UA" dirty="0">
              <a:solidFill>
                <a:srgbClr val="002060"/>
              </a:solidFill>
              <a:effectLst/>
              <a:latin typeface="+mn-lt"/>
              <a:ea typeface="Times New Roman" panose="02020603050405020304" pitchFamily="18" charset="0"/>
              <a:cs typeface="Times New Roman" panose="02020603050405020304" pitchFamily="18" charset="0"/>
            </a:endParaRPr>
          </a:p>
          <a:p>
            <a:pPr>
              <a:lnSpc>
                <a:spcPct val="115000"/>
              </a:lnSpc>
            </a:pPr>
            <a:r>
              <a:rPr lang="uk-UA" dirty="0">
                <a:solidFill>
                  <a:srgbClr val="002060"/>
                </a:solidFill>
                <a:effectLst/>
                <a:latin typeface="+mn-lt"/>
                <a:ea typeface="Times New Roman" panose="02020603050405020304" pitchFamily="18" charset="0"/>
              </a:rPr>
              <a:t>Допомога надається сім’ям незалежно статусу ВПО, які перебувають у будь-якому регіоні України, але за умови, що вони не отримували грошової допомоги від ЮНІСЕФ чи іншої міжнародної гуманітарної організації після   24 лютого 2022 року. </a:t>
            </a:r>
            <a:r>
              <a:rPr lang="uk-UA" dirty="0">
                <a:solidFill>
                  <a:srgbClr val="002060"/>
                </a:solidFill>
                <a:effectLst/>
                <a:highlight>
                  <a:srgbClr val="FFFFFF"/>
                </a:highlight>
                <a:latin typeface="+mn-lt"/>
                <a:ea typeface="Times New Roman" panose="02020603050405020304" pitchFamily="18" charset="0"/>
              </a:rPr>
              <a:t>Якщо ваша родина належить до однієї із зазначених категорій та потребує фінансової підтримки, заходьте на</a:t>
            </a:r>
            <a:r>
              <a:rPr lang="uk-UA" dirty="0">
                <a:solidFill>
                  <a:srgbClr val="002060"/>
                </a:solidFill>
                <a:effectLst/>
                <a:highlight>
                  <a:srgbClr val="FFFFFF"/>
                </a:highlight>
                <a:latin typeface="+mn-lt"/>
                <a:ea typeface="Arial" panose="020B0604020202020204" pitchFamily="34" charset="0"/>
              </a:rPr>
              <a:t> </a:t>
            </a:r>
            <a:r>
              <a:rPr lang="uk-UA" u="sng" dirty="0">
                <a:solidFill>
                  <a:srgbClr val="002060"/>
                </a:solidFill>
                <a:effectLst/>
                <a:highlight>
                  <a:srgbClr val="FFFFFF"/>
                </a:highlight>
                <a:latin typeface="+mn-lt"/>
                <a:ea typeface="Arial" panose="020B0604020202020204" pitchFamily="34" charset="0"/>
                <a:hlinkClick r:id="rId6">
                  <a:extLst>
                    <a:ext uri="{A12FA001-AC4F-418D-AE19-62706E023703}">
                      <ahyp:hlinkClr xmlns:ahyp="http://schemas.microsoft.com/office/drawing/2018/hyperlinkcolor" val="tx"/>
                    </a:ext>
                  </a:extLst>
                </a:hlinkClick>
              </a:rPr>
              <a:t>register.unicef.org</a:t>
            </a:r>
            <a:r>
              <a:rPr lang="uk-UA" dirty="0">
                <a:solidFill>
                  <a:srgbClr val="002060"/>
                </a:solidFill>
                <a:effectLst/>
                <a:highlight>
                  <a:srgbClr val="FFFFFF"/>
                </a:highlight>
                <a:latin typeface="+mn-lt"/>
                <a:ea typeface="Arial" panose="020B0604020202020204" pitchFamily="34" charset="0"/>
              </a:rPr>
              <a:t>. </a:t>
            </a:r>
            <a:r>
              <a:rPr lang="uk-UA" dirty="0">
                <a:solidFill>
                  <a:srgbClr val="002060"/>
                </a:solidFill>
                <a:effectLst/>
                <a:highlight>
                  <a:srgbClr val="FFFFFF"/>
                </a:highlight>
                <a:latin typeface="+mn-lt"/>
                <a:ea typeface="Times New Roman" panose="02020603050405020304" pitchFamily="18" charset="0"/>
              </a:rPr>
              <a:t>Це єдиний офіційний сайт реєстрації на програму грошової допомоги. </a:t>
            </a:r>
            <a:endParaRPr lang="ru-UA" dirty="0">
              <a:solidFill>
                <a:srgbClr val="002060"/>
              </a:solidFill>
              <a:effectLst/>
              <a:latin typeface="+mn-lt"/>
              <a:ea typeface="Calibri" panose="020F0502020204030204" pitchFamily="34" charset="0"/>
            </a:endParaRPr>
          </a:p>
          <a:p>
            <a:pPr algn="ctr">
              <a:lnSpc>
                <a:spcPct val="115000"/>
              </a:lnSpc>
            </a:pPr>
            <a:endParaRPr lang="uk-UA" b="1" u="sng" dirty="0">
              <a:solidFill>
                <a:srgbClr val="002060"/>
              </a:solidFill>
              <a:effectLst/>
              <a:latin typeface="+mn-lt"/>
              <a:ea typeface="Times New Roman" panose="02020603050405020304" pitchFamily="18" charset="0"/>
            </a:endParaRPr>
          </a:p>
          <a:p>
            <a:pPr algn="ctr">
              <a:lnSpc>
                <a:spcPct val="115000"/>
              </a:lnSpc>
            </a:pPr>
            <a:r>
              <a:rPr lang="uk-UA" b="1" u="sng" dirty="0">
                <a:solidFill>
                  <a:srgbClr val="002060"/>
                </a:solidFill>
                <a:effectLst/>
                <a:latin typeface="+mn-lt"/>
                <a:ea typeface="Times New Roman" panose="02020603050405020304" pitchFamily="18" charset="0"/>
              </a:rPr>
              <a:t>Норвезька рада у справах біженців в Україні</a:t>
            </a:r>
            <a:endParaRPr lang="ru-UA" dirty="0">
              <a:solidFill>
                <a:srgbClr val="002060"/>
              </a:solidFill>
              <a:effectLst/>
              <a:latin typeface="+mn-lt"/>
              <a:ea typeface="Calibri" panose="020F0502020204030204" pitchFamily="34" charset="0"/>
            </a:endParaRPr>
          </a:p>
          <a:p>
            <a:pPr algn="ctr">
              <a:lnSpc>
                <a:spcPct val="115000"/>
              </a:lnSpc>
            </a:pPr>
            <a:r>
              <a:rPr lang="uk-UA" dirty="0">
                <a:solidFill>
                  <a:srgbClr val="002060"/>
                </a:solidFill>
                <a:effectLst/>
                <a:latin typeface="+mn-lt"/>
                <a:ea typeface="Calibri" panose="020F0502020204030204" pitchFamily="34" charset="0"/>
              </a:rPr>
              <a:t>«</a:t>
            </a:r>
            <a:r>
              <a:rPr lang="uk-UA" dirty="0">
                <a:solidFill>
                  <a:srgbClr val="002060"/>
                </a:solidFill>
                <a:latin typeface="+mn-lt"/>
                <a:ea typeface="Calibri" panose="020F0502020204030204" pitchFamily="34" charset="0"/>
              </a:rPr>
              <a:t>Г</a:t>
            </a:r>
            <a:r>
              <a:rPr lang="uk-UA" dirty="0">
                <a:solidFill>
                  <a:srgbClr val="002060"/>
                </a:solidFill>
                <a:effectLst/>
                <a:latin typeface="+mn-lt"/>
                <a:ea typeface="Times New Roman" panose="02020603050405020304" pitchFamily="18" charset="0"/>
              </a:rPr>
              <a:t>аряча лінія»: 0800302007, </a:t>
            </a:r>
            <a:r>
              <a:rPr lang="uk-UA" u="sng" dirty="0">
                <a:solidFill>
                  <a:srgbClr val="002060"/>
                </a:solidFill>
                <a:effectLst/>
                <a:latin typeface="+mn-lt"/>
                <a:ea typeface="Times New Roman" panose="02020603050405020304" pitchFamily="18" charset="0"/>
                <a:hlinkClick r:id="rId7">
                  <a:extLst>
                    <a:ext uri="{A12FA001-AC4F-418D-AE19-62706E023703}">
                      <ahyp:hlinkClr xmlns:ahyp="http://schemas.microsoft.com/office/drawing/2018/hyperlinkcolor" val="tx"/>
                    </a:ext>
                  </a:extLst>
                </a:hlinkClick>
              </a:rPr>
              <a:t>https://www.facebook.com/ua.nrc.no/</a:t>
            </a:r>
            <a:endParaRPr lang="ru-UA" dirty="0">
              <a:solidFill>
                <a:srgbClr val="002060"/>
              </a:solidFill>
              <a:effectLst/>
              <a:latin typeface="+mn-lt"/>
              <a:ea typeface="Calibri" panose="020F0502020204030204" pitchFamily="34" charset="0"/>
            </a:endParaRPr>
          </a:p>
          <a:p>
            <a:pPr>
              <a:lnSpc>
                <a:spcPct val="115000"/>
              </a:lnSpc>
            </a:pPr>
            <a:endParaRPr lang="uk-UA" b="1" u="sng" dirty="0">
              <a:solidFill>
                <a:srgbClr val="002060"/>
              </a:solidFill>
              <a:effectLst/>
              <a:latin typeface="+mn-lt"/>
              <a:ea typeface="Times New Roman" panose="02020603050405020304" pitchFamily="18" charset="0"/>
            </a:endParaRPr>
          </a:p>
          <a:p>
            <a:pPr>
              <a:lnSpc>
                <a:spcPct val="115000"/>
              </a:lnSpc>
            </a:pPr>
            <a:r>
              <a:rPr lang="uk-UA" b="1" u="sng" dirty="0">
                <a:solidFill>
                  <a:srgbClr val="002060"/>
                </a:solidFill>
                <a:effectLst/>
                <a:latin typeface="+mn-lt"/>
                <a:ea typeface="Times New Roman" panose="02020603050405020304" pitchFamily="18" charset="0"/>
              </a:rPr>
              <a:t>Релігійна Місія «Карітас-</a:t>
            </a:r>
            <a:r>
              <a:rPr lang="uk-UA" b="1" u="sng" dirty="0" err="1">
                <a:solidFill>
                  <a:srgbClr val="002060"/>
                </a:solidFill>
                <a:effectLst/>
                <a:latin typeface="+mn-lt"/>
                <a:ea typeface="Times New Roman" panose="02020603050405020304" pitchFamily="18" charset="0"/>
              </a:rPr>
              <a:t>Спес</a:t>
            </a:r>
            <a:r>
              <a:rPr lang="uk-UA" b="1" u="sng" dirty="0">
                <a:solidFill>
                  <a:srgbClr val="002060"/>
                </a:solidFill>
                <a:effectLst/>
                <a:latin typeface="+mn-lt"/>
                <a:ea typeface="Times New Roman" panose="02020603050405020304" pitchFamily="18" charset="0"/>
              </a:rPr>
              <a:t>» </a:t>
            </a:r>
            <a:r>
              <a:rPr lang="uk-UA" b="1" u="sng" dirty="0" err="1">
                <a:solidFill>
                  <a:srgbClr val="002060"/>
                </a:solidFill>
                <a:effectLst/>
                <a:latin typeface="+mn-lt"/>
                <a:ea typeface="Times New Roman" panose="02020603050405020304" pitchFamily="18" charset="0"/>
              </a:rPr>
              <a:t>Римсько</a:t>
            </a:r>
            <a:r>
              <a:rPr lang="uk-UA" b="1" u="sng" dirty="0">
                <a:solidFill>
                  <a:srgbClr val="002060"/>
                </a:solidFill>
                <a:effectLst/>
                <a:latin typeface="+mn-lt"/>
                <a:ea typeface="Times New Roman" panose="02020603050405020304" pitchFamily="18" charset="0"/>
              </a:rPr>
              <a:t>-Католицької Церкви в Україні</a:t>
            </a:r>
            <a:endParaRPr lang="ru-UA" dirty="0">
              <a:solidFill>
                <a:srgbClr val="002060"/>
              </a:solidFill>
              <a:effectLst/>
              <a:latin typeface="+mn-lt"/>
              <a:ea typeface="Calibri" panose="020F0502020204030204" pitchFamily="34" charset="0"/>
            </a:endParaRPr>
          </a:p>
          <a:p>
            <a:pPr algn="ctr">
              <a:lnSpc>
                <a:spcPct val="115000"/>
              </a:lnSpc>
            </a:pPr>
            <a:r>
              <a:rPr lang="uk-UA" dirty="0">
                <a:solidFill>
                  <a:srgbClr val="002060"/>
                </a:solidFill>
                <a:effectLst/>
                <a:latin typeface="+mn-lt"/>
                <a:ea typeface="Times New Roman" panose="02020603050405020304" pitchFamily="18" charset="0"/>
              </a:rPr>
              <a:t>Продовольча допомога - </a:t>
            </a:r>
            <a:r>
              <a:rPr lang="uk-UA" dirty="0">
                <a:solidFill>
                  <a:srgbClr val="002060"/>
                </a:solidFill>
                <a:effectLst/>
                <a:latin typeface="+mn-lt"/>
                <a:ea typeface="Calibri" panose="020F0502020204030204" pitchFamily="34" charset="0"/>
              </a:rPr>
              <a:t>«г</a:t>
            </a:r>
            <a:r>
              <a:rPr lang="uk-UA" dirty="0">
                <a:solidFill>
                  <a:srgbClr val="002060"/>
                </a:solidFill>
                <a:effectLst/>
                <a:latin typeface="+mn-lt"/>
                <a:ea typeface="Times New Roman" panose="02020603050405020304" pitchFamily="18" charset="0"/>
              </a:rPr>
              <a:t>аряча лінія»: 0800300344, </a:t>
            </a:r>
          </a:p>
          <a:p>
            <a:pPr algn="ctr">
              <a:lnSpc>
                <a:spcPct val="115000"/>
              </a:lnSpc>
            </a:pPr>
            <a:r>
              <a:rPr lang="uk-UA" u="sng" dirty="0">
                <a:solidFill>
                  <a:srgbClr val="002060"/>
                </a:solidFill>
                <a:effectLst/>
                <a:latin typeface="+mn-lt"/>
                <a:ea typeface="Times New Roman" panose="02020603050405020304" pitchFamily="18" charset="0"/>
                <a:hlinkClick r:id="rId8">
                  <a:extLst>
                    <a:ext uri="{A12FA001-AC4F-418D-AE19-62706E023703}">
                      <ahyp:hlinkClr xmlns:ahyp="http://schemas.microsoft.com/office/drawing/2018/hyperlinkcolor" val="tx"/>
                    </a:ext>
                  </a:extLst>
                </a:hlinkClick>
              </a:rPr>
              <a:t>http://caritas-spes.org/ua/page/who-we-are/about-us</a:t>
            </a:r>
            <a:endParaRPr lang="uk-UA" u="sng" dirty="0">
              <a:solidFill>
                <a:srgbClr val="002060"/>
              </a:solidFill>
              <a:effectLst/>
              <a:latin typeface="+mn-lt"/>
              <a:ea typeface="Times New Roman" panose="02020603050405020304" pitchFamily="18" charset="0"/>
            </a:endParaRPr>
          </a:p>
          <a:p>
            <a:pPr algn="ctr">
              <a:lnSpc>
                <a:spcPct val="115000"/>
              </a:lnSpc>
            </a:pPr>
            <a:r>
              <a:rPr lang="uk-UA" b="1" u="none" strike="noStrike" dirty="0">
                <a:solidFill>
                  <a:srgbClr val="002060"/>
                </a:solidFill>
                <a:effectLst/>
                <a:latin typeface="+mn-lt"/>
                <a:ea typeface="Times New Roman" panose="02020603050405020304" pitchFamily="18" charset="0"/>
              </a:rPr>
              <a:t> </a:t>
            </a:r>
            <a:r>
              <a:rPr lang="uk-UA" b="1" u="sng" dirty="0">
                <a:solidFill>
                  <a:srgbClr val="002060"/>
                </a:solidFill>
                <a:effectLst/>
                <a:latin typeface="+mn-lt"/>
                <a:ea typeface="Times New Roman" panose="02020603050405020304" pitchFamily="18" charset="0"/>
              </a:rPr>
              <a:t>Карітас в Україні - </a:t>
            </a:r>
            <a:r>
              <a:rPr lang="uk-UA" u="sng" dirty="0">
                <a:solidFill>
                  <a:srgbClr val="002060"/>
                </a:solidFill>
                <a:effectLst/>
                <a:latin typeface="+mn-lt"/>
                <a:ea typeface="Times New Roman" panose="02020603050405020304" pitchFamily="18" charset="0"/>
                <a:hlinkClick r:id="rId9">
                  <a:extLst>
                    <a:ext uri="{A12FA001-AC4F-418D-AE19-62706E023703}">
                      <ahyp:hlinkClr xmlns:ahyp="http://schemas.microsoft.com/office/drawing/2018/hyperlinkcolor" val="tx"/>
                    </a:ext>
                  </a:extLst>
                </a:hlinkClick>
              </a:rPr>
              <a:t>https://caritas.ua/about/</a:t>
            </a:r>
            <a:endParaRPr lang="ru-UA" dirty="0">
              <a:solidFill>
                <a:srgbClr val="002060"/>
              </a:solidFill>
              <a:effectLst/>
              <a:latin typeface="+mn-lt"/>
              <a:ea typeface="Calibri" panose="020F0502020204030204" pitchFamily="34" charset="0"/>
            </a:endParaRPr>
          </a:p>
          <a:p>
            <a:pPr algn="just">
              <a:lnSpc>
                <a:spcPct val="115000"/>
              </a:lnSpc>
            </a:pPr>
            <a:r>
              <a:rPr lang="uk-UA" dirty="0">
                <a:solidFill>
                  <a:srgbClr val="002060"/>
                </a:solidFill>
                <a:effectLst/>
                <a:latin typeface="+mn-lt"/>
                <a:ea typeface="Times New Roman" panose="02020603050405020304" pitchFamily="18" charset="0"/>
              </a:rPr>
              <a:t> Надається фінансова та продовольча допомога  в індивідуальному порядку за </a:t>
            </a:r>
            <a:r>
              <a:rPr lang="uk-UA" dirty="0" err="1">
                <a:solidFill>
                  <a:srgbClr val="002060"/>
                </a:solidFill>
                <a:effectLst/>
                <a:latin typeface="+mn-lt"/>
                <a:ea typeface="Times New Roman" panose="02020603050405020304" pitchFamily="18" charset="0"/>
              </a:rPr>
              <a:t>тел</a:t>
            </a:r>
            <a:r>
              <a:rPr lang="uk-UA" dirty="0">
                <a:solidFill>
                  <a:srgbClr val="002060"/>
                </a:solidFill>
                <a:effectLst/>
                <a:latin typeface="+mn-lt"/>
                <a:ea typeface="Times New Roman" panose="02020603050405020304" pitchFamily="18" charset="0"/>
              </a:rPr>
              <a:t>. </a:t>
            </a:r>
            <a:r>
              <a:rPr lang="uk-UA" dirty="0">
                <a:solidFill>
                  <a:srgbClr val="002060"/>
                </a:solidFill>
                <a:effectLst/>
                <a:latin typeface="+mn-lt"/>
                <a:ea typeface="Calibri" panose="020F0502020204030204" pitchFamily="34" charset="0"/>
              </a:rPr>
              <a:t>«г</a:t>
            </a:r>
            <a:r>
              <a:rPr lang="uk-UA" dirty="0">
                <a:solidFill>
                  <a:srgbClr val="002060"/>
                </a:solidFill>
                <a:effectLst/>
                <a:latin typeface="+mn-lt"/>
                <a:ea typeface="Times New Roman" panose="02020603050405020304" pitchFamily="18" charset="0"/>
              </a:rPr>
              <a:t>арячої лінії»: </a:t>
            </a:r>
            <a:r>
              <a:rPr lang="uk-UA" dirty="0">
                <a:solidFill>
                  <a:srgbClr val="002060"/>
                </a:solidFill>
                <a:effectLst/>
                <a:highlight>
                  <a:srgbClr val="FFFFFF"/>
                </a:highlight>
                <a:latin typeface="+mn-lt"/>
                <a:ea typeface="Times New Roman" panose="02020603050405020304" pitchFamily="18" charset="0"/>
              </a:rPr>
              <a:t> 0800 406 506</a:t>
            </a:r>
            <a:r>
              <a:rPr lang="uk-UA" dirty="0">
                <a:solidFill>
                  <a:srgbClr val="002060"/>
                </a:solidFill>
                <a:highlight>
                  <a:srgbClr val="FFFFFF"/>
                </a:highlight>
                <a:latin typeface="+mn-lt"/>
                <a:ea typeface="Times New Roman" panose="02020603050405020304" pitchFamily="18" charset="0"/>
              </a:rPr>
              <a:t>.</a:t>
            </a:r>
            <a:endParaRPr lang="uk-UA" dirty="0">
              <a:solidFill>
                <a:srgbClr val="002060"/>
              </a:solidFill>
              <a:effectLst/>
              <a:highlight>
                <a:srgbClr val="FFFFFF"/>
              </a:highlight>
              <a:latin typeface="+mn-lt"/>
              <a:ea typeface="Times New Roman" panose="02020603050405020304" pitchFamily="18" charset="0"/>
            </a:endParaRPr>
          </a:p>
        </p:txBody>
      </p:sp>
    </p:spTree>
    <p:extLst>
      <p:ext uri="{BB962C8B-B14F-4D97-AF65-F5344CB8AC3E}">
        <p14:creationId xmlns:p14="http://schemas.microsoft.com/office/powerpoint/2010/main" val="3432996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14"/>
          <p:cNvSpPr/>
          <p:nvPr/>
        </p:nvSpPr>
        <p:spPr>
          <a:xfrm>
            <a:off x="1847850" y="726615"/>
            <a:ext cx="4896900"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err="1">
                <a:solidFill>
                  <a:srgbClr val="002060"/>
                </a:solidFill>
              </a:rPr>
              <a:t>Гуманітарна</a:t>
            </a:r>
            <a:r>
              <a:rPr lang="ru-RU" sz="2400" b="1" dirty="0">
                <a:solidFill>
                  <a:srgbClr val="002060"/>
                </a:solidFill>
              </a:rPr>
              <a:t> </a:t>
            </a:r>
            <a:r>
              <a:rPr lang="ru-RU" sz="2400" b="1" dirty="0" err="1">
                <a:solidFill>
                  <a:srgbClr val="002060"/>
                </a:solidFill>
              </a:rPr>
              <a:t>д</a:t>
            </a:r>
            <a:r>
              <a:rPr lang="ru-RU" sz="2400" b="1" dirty="0" err="1">
                <a:solidFill>
                  <a:srgbClr val="002060"/>
                </a:solidFill>
                <a:latin typeface="Arial"/>
                <a:ea typeface="Arial"/>
                <a:cs typeface="Arial"/>
                <a:sym typeface="Arial"/>
              </a:rPr>
              <a:t>опомога</a:t>
            </a:r>
            <a:endParaRPr sz="2400" b="1" dirty="0">
              <a:solidFill>
                <a:srgbClr val="002060"/>
              </a:solidFill>
              <a:latin typeface="Arial"/>
              <a:ea typeface="Arial"/>
              <a:cs typeface="Arial"/>
              <a:sym typeface="Arial"/>
            </a:endParaRPr>
          </a:p>
        </p:txBody>
      </p:sp>
      <p:sp>
        <p:nvSpPr>
          <p:cNvPr id="2" name="TextBox 1">
            <a:extLst>
              <a:ext uri="{FF2B5EF4-FFF2-40B4-BE49-F238E27FC236}">
                <a16:creationId xmlns:a16="http://schemas.microsoft.com/office/drawing/2014/main" id="{C11B03D7-9032-AB81-3DD0-1B6324EF1D3B}"/>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21E6FE06-28E6-1E70-95E1-2D5AD74ED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303;p21">
            <a:extLst>
              <a:ext uri="{FF2B5EF4-FFF2-40B4-BE49-F238E27FC236}">
                <a16:creationId xmlns:a16="http://schemas.microsoft.com/office/drawing/2014/main" id="{AEF45CBB-AF6F-4BDF-A974-5E3F34BFF1D3}"/>
              </a:ext>
            </a:extLst>
          </p:cNvPr>
          <p:cNvSpPr/>
          <p:nvPr/>
        </p:nvSpPr>
        <p:spPr>
          <a:xfrm>
            <a:off x="-17408" y="1618824"/>
            <a:ext cx="6875408" cy="738623"/>
          </a:xfrm>
          <a:prstGeom prst="rect">
            <a:avLst/>
          </a:prstGeom>
          <a:noFill/>
          <a:ln>
            <a:noFill/>
          </a:ln>
        </p:spPr>
        <p:txBody>
          <a:bodyPr spcFirstLastPara="1" wrap="square" lIns="91425" tIns="45700" rIns="91425" bIns="45700" anchor="t" anchorCtr="0">
            <a:spAutoFit/>
          </a:bodyPr>
          <a:lstStyle/>
          <a:p>
            <a:pPr indent="450215" algn="ctr">
              <a:spcAft>
                <a:spcPts val="600"/>
              </a:spcAft>
            </a:pPr>
            <a:r>
              <a:rPr lang="uk-UA" sz="1600" b="1" i="1" kern="1800" dirty="0">
                <a:solidFill>
                  <a:srgbClr val="002060"/>
                </a:solidFill>
                <a:effectLst/>
                <a:latin typeface="Arial" panose="020B0604020202020204" pitchFamily="34" charset="0"/>
                <a:ea typeface="Times New Roman" panose="02020603050405020304" pitchFamily="18" charset="0"/>
              </a:rPr>
              <a:t>Як отримати </a:t>
            </a:r>
            <a:endParaRPr lang="en-US" sz="1600" b="1" i="1" kern="1800" dirty="0">
              <a:solidFill>
                <a:srgbClr val="002060"/>
              </a:solidFill>
              <a:effectLst/>
              <a:latin typeface="Arial" panose="020B0604020202020204" pitchFamily="34" charset="0"/>
              <a:ea typeface="Times New Roman" panose="02020603050405020304" pitchFamily="18" charset="0"/>
            </a:endParaRPr>
          </a:p>
          <a:p>
            <a:pPr indent="450215" algn="ctr">
              <a:spcAft>
                <a:spcPts val="600"/>
              </a:spcAft>
            </a:pPr>
            <a:r>
              <a:rPr lang="uk-UA" sz="1600" b="1" i="1" kern="1800" dirty="0">
                <a:solidFill>
                  <a:srgbClr val="002060"/>
                </a:solidFill>
                <a:effectLst/>
                <a:latin typeface="Arial" panose="020B0604020202020204" pitchFamily="34" charset="0"/>
                <a:ea typeface="Times New Roman" panose="02020603050405020304" pitchFamily="18" charset="0"/>
              </a:rPr>
              <a:t>гуманітарну допомогу?</a:t>
            </a:r>
            <a:endParaRPr lang="ru-UA" sz="1600" dirty="0">
              <a:solidFill>
                <a:srgbClr val="002060"/>
              </a:solidFill>
              <a:effectLst/>
              <a:latin typeface="Times New Roman" panose="02020603050405020304" pitchFamily="18" charset="0"/>
              <a:ea typeface="Calibri" panose="020F0502020204030204" pitchFamily="34" charset="0"/>
            </a:endParaRPr>
          </a:p>
        </p:txBody>
      </p:sp>
      <p:pic>
        <p:nvPicPr>
          <p:cNvPr id="3076" name="Picture 4" descr="НБУ відкрив рахунок для гуманітарної допомоги">
            <a:extLst>
              <a:ext uri="{FF2B5EF4-FFF2-40B4-BE49-F238E27FC236}">
                <a16:creationId xmlns:a16="http://schemas.microsoft.com/office/drawing/2014/main" id="{CA4D3394-CA7F-B9B4-46AB-08A4FEDB9D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593" t="17590" r="36111" b="10557"/>
          <a:stretch/>
        </p:blipFill>
        <p:spPr bwMode="auto">
          <a:xfrm>
            <a:off x="958842" y="732130"/>
            <a:ext cx="1069975" cy="118502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CD5E3214-89F0-20E8-7AF4-A9D98942B174}"/>
              </a:ext>
            </a:extLst>
          </p:cNvPr>
          <p:cNvPicPr>
            <a:picLocks noChangeAspect="1"/>
          </p:cNvPicPr>
          <p:nvPr/>
        </p:nvPicPr>
        <p:blipFill rotWithShape="1">
          <a:blip r:embed="rId5"/>
          <a:srcRect l="63704" t="31099" r="11111" b="10930"/>
          <a:stretch/>
        </p:blipFill>
        <p:spPr>
          <a:xfrm>
            <a:off x="4019162" y="3856354"/>
            <a:ext cx="2762436" cy="3554965"/>
          </a:xfrm>
          <a:prstGeom prst="rect">
            <a:avLst/>
          </a:prstGeom>
          <a:ln>
            <a:solidFill>
              <a:srgbClr val="002060"/>
            </a:solidFill>
          </a:ln>
        </p:spPr>
      </p:pic>
      <p:sp>
        <p:nvSpPr>
          <p:cNvPr id="10" name="Google Shape;249;p15">
            <a:extLst>
              <a:ext uri="{FF2B5EF4-FFF2-40B4-BE49-F238E27FC236}">
                <a16:creationId xmlns:a16="http://schemas.microsoft.com/office/drawing/2014/main" id="{7875DB53-B75E-B221-5542-B46EEC695159}"/>
              </a:ext>
            </a:extLst>
          </p:cNvPr>
          <p:cNvSpPr/>
          <p:nvPr/>
        </p:nvSpPr>
        <p:spPr>
          <a:xfrm>
            <a:off x="685800" y="2597551"/>
            <a:ext cx="6153337" cy="1018700"/>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t" anchorCtr="0">
            <a:spAutoFit/>
          </a:bodyPr>
          <a:lstStyle/>
          <a:p>
            <a:pPr>
              <a:lnSpc>
                <a:spcPct val="115000"/>
              </a:lnSpc>
              <a:spcAft>
                <a:spcPts val="600"/>
              </a:spcAft>
            </a:pPr>
            <a:r>
              <a:rPr lang="uk-UA" sz="1600" kern="1800" dirty="0">
                <a:solidFill>
                  <a:srgbClr val="002060"/>
                </a:solidFill>
                <a:effectLst/>
                <a:latin typeface="Arial" panose="020B0604020202020204" pitchFamily="34" charset="0"/>
                <a:ea typeface="Times New Roman" panose="02020603050405020304" pitchFamily="18" charset="0"/>
              </a:rPr>
              <a:t>Звернутися до гуманітарного центру органу місцевого самоврядування (міста, району, територіальної громади) за місцем тимчасового проживання</a:t>
            </a:r>
          </a:p>
        </p:txBody>
      </p:sp>
      <p:sp>
        <p:nvSpPr>
          <p:cNvPr id="11" name="Google Shape;249;p15">
            <a:extLst>
              <a:ext uri="{FF2B5EF4-FFF2-40B4-BE49-F238E27FC236}">
                <a16:creationId xmlns:a16="http://schemas.microsoft.com/office/drawing/2014/main" id="{8E95CEFD-CC0D-F77C-6D8C-057080F51F64}"/>
              </a:ext>
            </a:extLst>
          </p:cNvPr>
          <p:cNvSpPr/>
          <p:nvPr/>
        </p:nvSpPr>
        <p:spPr>
          <a:xfrm>
            <a:off x="685800" y="4337867"/>
            <a:ext cx="3267068" cy="2665305"/>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t" anchorCtr="0">
            <a:spAutoFit/>
          </a:bodyPr>
          <a:lstStyle/>
          <a:p>
            <a:pPr>
              <a:lnSpc>
                <a:spcPct val="115000"/>
              </a:lnSpc>
              <a:spcAft>
                <a:spcPts val="600"/>
              </a:spcAft>
            </a:pPr>
            <a:r>
              <a:rPr lang="uk-UA" sz="1600" kern="1800" dirty="0">
                <a:solidFill>
                  <a:srgbClr val="002060"/>
                </a:solidFill>
                <a:latin typeface="Arial" panose="020B0604020202020204" pitchFamily="34" charset="0"/>
                <a:ea typeface="Times New Roman" panose="02020603050405020304" pitchFamily="18" charset="0"/>
              </a:rPr>
              <a:t>Зареєструватися та залишити заявку</a:t>
            </a:r>
            <a:r>
              <a:rPr lang="en-US" sz="1600" kern="1800" dirty="0">
                <a:solidFill>
                  <a:srgbClr val="002060"/>
                </a:solidFill>
                <a:latin typeface="Arial" panose="020B0604020202020204" pitchFamily="34" charset="0"/>
                <a:ea typeface="Times New Roman" panose="02020603050405020304" pitchFamily="18" charset="0"/>
              </a:rPr>
              <a:t> </a:t>
            </a:r>
            <a:r>
              <a:rPr lang="uk-UA" sz="1600" kern="1800" dirty="0">
                <a:solidFill>
                  <a:srgbClr val="002060"/>
                </a:solidFill>
                <a:latin typeface="Arial" panose="020B0604020202020204" pitchFamily="34" charset="0"/>
                <a:ea typeface="Times New Roman" panose="02020603050405020304" pitchFamily="18" charset="0"/>
              </a:rPr>
              <a:t> на сайтах волонтерської допомоги</a:t>
            </a:r>
          </a:p>
          <a:p>
            <a:pPr>
              <a:lnSpc>
                <a:spcPct val="115000"/>
              </a:lnSpc>
              <a:spcAft>
                <a:spcPts val="600"/>
              </a:spcAft>
            </a:pPr>
            <a:r>
              <a:rPr lang="uk-UA" sz="1600" kern="1800" dirty="0">
                <a:solidFill>
                  <a:srgbClr val="002060"/>
                </a:solidFill>
                <a:latin typeface="Arial" panose="020B0604020202020204" pitchFamily="34" charset="0"/>
                <a:ea typeface="Times New Roman" panose="02020603050405020304" pitchFamily="18" charset="0"/>
              </a:rPr>
              <a:t> «</a:t>
            </a:r>
            <a:r>
              <a:rPr lang="uk-UA" sz="1600" kern="1800" dirty="0" err="1">
                <a:solidFill>
                  <a:srgbClr val="002060"/>
                </a:solidFill>
                <a:latin typeface="Arial" panose="020B0604020202020204" pitchFamily="34" charset="0"/>
                <a:ea typeface="Times New Roman" panose="02020603050405020304" pitchFamily="18" charset="0"/>
              </a:rPr>
              <a:t>СпівДія</a:t>
            </a:r>
            <a:r>
              <a:rPr lang="uk-UA" sz="1600" kern="1800" dirty="0">
                <a:solidFill>
                  <a:srgbClr val="002060"/>
                </a:solidFill>
                <a:latin typeface="Arial" panose="020B0604020202020204" pitchFamily="34" charset="0"/>
                <a:ea typeface="Times New Roman" panose="02020603050405020304" pitchFamily="18" charset="0"/>
              </a:rPr>
              <a:t>» </a:t>
            </a:r>
          </a:p>
          <a:p>
            <a:pPr>
              <a:lnSpc>
                <a:spcPct val="115000"/>
              </a:lnSpc>
              <a:spcAft>
                <a:spcPts val="600"/>
              </a:spcAft>
            </a:pPr>
            <a:r>
              <a:rPr lang="en-US" sz="1600" kern="1800" dirty="0">
                <a:solidFill>
                  <a:srgbClr val="002060"/>
                </a:solidFill>
                <a:latin typeface="Arial" panose="020B0604020202020204" pitchFamily="34" charset="0"/>
                <a:ea typeface="Times New Roman" panose="02020603050405020304" pitchFamily="18" charset="0"/>
                <a:hlinkClick r:id="rId6"/>
              </a:rPr>
              <a:t>https://spivdiia.org.ua/</a:t>
            </a:r>
            <a:r>
              <a:rPr lang="uk-UA" sz="1600" kern="1800" dirty="0">
                <a:solidFill>
                  <a:srgbClr val="002060"/>
                </a:solidFill>
                <a:latin typeface="Arial" panose="020B0604020202020204" pitchFamily="34" charset="0"/>
                <a:ea typeface="Times New Roman" panose="02020603050405020304" pitchFamily="18" charset="0"/>
              </a:rPr>
              <a:t>;</a:t>
            </a:r>
            <a:r>
              <a:rPr lang="en-US" sz="1600" kern="1800" dirty="0">
                <a:solidFill>
                  <a:srgbClr val="002060"/>
                </a:solidFill>
                <a:latin typeface="Arial" panose="020B0604020202020204" pitchFamily="34" charset="0"/>
                <a:ea typeface="Times New Roman" panose="02020603050405020304" pitchFamily="18" charset="0"/>
              </a:rPr>
              <a:t> </a:t>
            </a:r>
            <a:endParaRPr lang="uk-UA" sz="1600" kern="1800" dirty="0">
              <a:solidFill>
                <a:srgbClr val="002060"/>
              </a:solidFill>
              <a:latin typeface="Arial" panose="020B0604020202020204" pitchFamily="34" charset="0"/>
              <a:ea typeface="Times New Roman" panose="02020603050405020304" pitchFamily="18" charset="0"/>
            </a:endParaRPr>
          </a:p>
          <a:p>
            <a:pPr>
              <a:lnSpc>
                <a:spcPct val="115000"/>
              </a:lnSpc>
              <a:spcAft>
                <a:spcPts val="600"/>
              </a:spcAft>
            </a:pPr>
            <a:r>
              <a:rPr lang="uk-UA" sz="1600" kern="1800" dirty="0">
                <a:solidFill>
                  <a:srgbClr val="002060"/>
                </a:solidFill>
                <a:latin typeface="Arial" panose="020B0604020202020204" pitchFamily="34" charset="0"/>
                <a:ea typeface="Times New Roman" panose="02020603050405020304" pitchFamily="18" charset="0"/>
              </a:rPr>
              <a:t> «</a:t>
            </a:r>
            <a:r>
              <a:rPr lang="uk-UA" sz="1600" kern="1800" dirty="0" err="1">
                <a:solidFill>
                  <a:srgbClr val="002060"/>
                </a:solidFill>
                <a:latin typeface="Arial" panose="020B0604020202020204" pitchFamily="34" charset="0"/>
                <a:ea typeface="Times New Roman" panose="02020603050405020304" pitchFamily="18" charset="0"/>
              </a:rPr>
              <a:t>єДопомога</a:t>
            </a:r>
            <a:r>
              <a:rPr lang="uk-UA" sz="1600" kern="1800" dirty="0">
                <a:solidFill>
                  <a:srgbClr val="002060"/>
                </a:solidFill>
                <a:latin typeface="Arial" panose="020B0604020202020204" pitchFamily="34" charset="0"/>
                <a:ea typeface="Times New Roman" panose="02020603050405020304" pitchFamily="18" charset="0"/>
              </a:rPr>
              <a:t>» </a:t>
            </a:r>
            <a:r>
              <a:rPr lang="en-US" sz="1600" kern="1800" dirty="0">
                <a:solidFill>
                  <a:srgbClr val="002060"/>
                </a:solidFill>
                <a:latin typeface="Arial" panose="020B0604020202020204" pitchFamily="34" charset="0"/>
                <a:ea typeface="Times New Roman" panose="02020603050405020304" pitchFamily="18" charset="0"/>
              </a:rPr>
              <a:t>https://social.edopomoga.gov.ua/uk/</a:t>
            </a:r>
            <a:r>
              <a:rPr lang="uk-UA" sz="1600" kern="1800" dirty="0">
                <a:solidFill>
                  <a:srgbClr val="002060"/>
                </a:solidFill>
                <a:latin typeface="Arial" panose="020B0604020202020204" pitchFamily="34" charset="0"/>
                <a:ea typeface="Times New Roman" panose="02020603050405020304" pitchFamily="18" charset="0"/>
              </a:rPr>
              <a:t>.</a:t>
            </a:r>
            <a:endParaRPr lang="uk-UA" sz="1600" kern="1800" dirty="0">
              <a:solidFill>
                <a:srgbClr val="002060"/>
              </a:solidFill>
              <a:effectLst/>
              <a:latin typeface="Arial" panose="020B0604020202020204" pitchFamily="34" charset="0"/>
              <a:ea typeface="Times New Roman" panose="02020603050405020304" pitchFamily="18" charset="0"/>
            </a:endParaRPr>
          </a:p>
        </p:txBody>
      </p:sp>
      <p:sp>
        <p:nvSpPr>
          <p:cNvPr id="12" name="Google Shape;249;p15">
            <a:extLst>
              <a:ext uri="{FF2B5EF4-FFF2-40B4-BE49-F238E27FC236}">
                <a16:creationId xmlns:a16="http://schemas.microsoft.com/office/drawing/2014/main" id="{C3A9ABFE-5CBC-02A6-2063-5869B3702AA0}"/>
              </a:ext>
            </a:extLst>
          </p:cNvPr>
          <p:cNvSpPr/>
          <p:nvPr/>
        </p:nvSpPr>
        <p:spPr>
          <a:xfrm>
            <a:off x="685800" y="7563720"/>
            <a:ext cx="6058950" cy="2308284"/>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t" anchorCtr="0">
            <a:spAutoFit/>
          </a:bodyPr>
          <a:lstStyle/>
          <a:p>
            <a:pPr algn="ctr"/>
            <a:r>
              <a:rPr lang="uk-UA" sz="1600" spc="40" dirty="0">
                <a:solidFill>
                  <a:srgbClr val="002060"/>
                </a:solidFill>
                <a:effectLst/>
                <a:ea typeface="Times New Roman" panose="02020603050405020304" pitchFamily="18" charset="0"/>
                <a:cs typeface="Times New Roman" panose="02020603050405020304" pitchFamily="18" charset="0"/>
              </a:rPr>
              <a:t>Звернутися до представництва </a:t>
            </a:r>
          </a:p>
          <a:p>
            <a:pPr algn="ctr"/>
            <a:r>
              <a:rPr lang="uk-UA" sz="1600" spc="40" dirty="0">
                <a:solidFill>
                  <a:srgbClr val="002060"/>
                </a:solidFill>
                <a:effectLst/>
                <a:ea typeface="Times New Roman" panose="02020603050405020304" pitchFamily="18" charset="0"/>
                <a:cs typeface="Times New Roman" panose="02020603050405020304" pitchFamily="18" charset="0"/>
              </a:rPr>
              <a:t>Черкаської обласної організації</a:t>
            </a:r>
            <a:endParaRPr lang="ru-UA" sz="1600" dirty="0">
              <a:solidFill>
                <a:srgbClr val="002060"/>
              </a:solidFill>
              <a:effectLst/>
              <a:ea typeface="Times New Roman" panose="02020603050405020304" pitchFamily="18" charset="0"/>
              <a:cs typeface="Times New Roman" panose="02020603050405020304" pitchFamily="18" charset="0"/>
            </a:endParaRPr>
          </a:p>
          <a:p>
            <a:pPr algn="ctr"/>
            <a:r>
              <a:rPr lang="uk-UA" sz="1600" spc="40" dirty="0">
                <a:solidFill>
                  <a:srgbClr val="002060"/>
                </a:solidFill>
                <a:effectLst/>
                <a:ea typeface="Times New Roman" panose="02020603050405020304" pitchFamily="18" charset="0"/>
                <a:cs typeface="Times New Roman" panose="02020603050405020304" pitchFamily="18" charset="0"/>
              </a:rPr>
              <a:t>Товариства Червоного Хреста України:</a:t>
            </a:r>
            <a:endParaRPr lang="ru-UA" sz="1600" dirty="0">
              <a:solidFill>
                <a:srgbClr val="002060"/>
              </a:solidFill>
              <a:effectLst/>
              <a:ea typeface="Times New Roman" panose="02020603050405020304" pitchFamily="18" charset="0"/>
              <a:cs typeface="Times New Roman" panose="02020603050405020304" pitchFamily="18" charset="0"/>
            </a:endParaRPr>
          </a:p>
          <a:p>
            <a:pPr algn="ctr"/>
            <a:r>
              <a:rPr lang="uk-UA" sz="1600" dirty="0">
                <a:solidFill>
                  <a:srgbClr val="002060"/>
                </a:solidFill>
                <a:effectLst/>
                <a:ea typeface="Times New Roman" panose="02020603050405020304" pitchFamily="18" charset="0"/>
                <a:cs typeface="Times New Roman" panose="02020603050405020304" pitchFamily="18" charset="0"/>
              </a:rPr>
              <a:t>Телефон: (0472) 63 87 34</a:t>
            </a:r>
            <a:endParaRPr lang="ru-UA" sz="1600" dirty="0">
              <a:solidFill>
                <a:srgbClr val="002060"/>
              </a:solidFill>
              <a:effectLst/>
              <a:ea typeface="Times New Roman" panose="02020603050405020304" pitchFamily="18" charset="0"/>
              <a:cs typeface="Times New Roman" panose="02020603050405020304" pitchFamily="18" charset="0"/>
            </a:endParaRPr>
          </a:p>
          <a:p>
            <a:pPr algn="ctr"/>
            <a:r>
              <a:rPr lang="uk-UA" sz="1600" dirty="0" err="1">
                <a:solidFill>
                  <a:srgbClr val="002060"/>
                </a:solidFill>
                <a:effectLst/>
                <a:ea typeface="Times New Roman" panose="02020603050405020304" pitchFamily="18" charset="0"/>
                <a:cs typeface="Times New Roman" panose="02020603050405020304" pitchFamily="18" charset="0"/>
              </a:rPr>
              <a:t>Email</a:t>
            </a:r>
            <a:r>
              <a:rPr lang="uk-UA" sz="1600" dirty="0">
                <a:solidFill>
                  <a:srgbClr val="002060"/>
                </a:solidFill>
                <a:effectLst/>
                <a:ea typeface="Times New Roman" panose="02020603050405020304" pitchFamily="18" charset="0"/>
                <a:cs typeface="Times New Roman" panose="02020603050405020304" pitchFamily="18" charset="0"/>
              </a:rPr>
              <a:t>: ck@redcross.org.ua</a:t>
            </a:r>
            <a:endParaRPr lang="ru-UA" sz="1600" dirty="0">
              <a:solidFill>
                <a:srgbClr val="002060"/>
              </a:solidFill>
              <a:effectLst/>
              <a:ea typeface="Times New Roman" panose="02020603050405020304" pitchFamily="18" charset="0"/>
              <a:cs typeface="Times New Roman" panose="02020603050405020304" pitchFamily="18" charset="0"/>
            </a:endParaRPr>
          </a:p>
          <a:p>
            <a:pPr algn="ctr"/>
            <a:r>
              <a:rPr lang="uk-UA" sz="1600" dirty="0">
                <a:solidFill>
                  <a:srgbClr val="002060"/>
                </a:solidFill>
                <a:effectLst/>
                <a:ea typeface="Times New Roman" panose="02020603050405020304" pitchFamily="18" charset="0"/>
                <a:cs typeface="Times New Roman" panose="02020603050405020304" pitchFamily="18" charset="0"/>
              </a:rPr>
              <a:t>Адреса: вул. Смілянська, 131/1, м. Черкаси</a:t>
            </a:r>
            <a:r>
              <a:rPr lang="uk-UA" sz="1600" dirty="0">
                <a:solidFill>
                  <a:srgbClr val="002060"/>
                </a:solidFill>
                <a:ea typeface="Times New Roman" panose="02020603050405020304" pitchFamily="18" charset="0"/>
                <a:cs typeface="Times New Roman" panose="02020603050405020304" pitchFamily="18" charset="0"/>
              </a:rPr>
              <a:t>.</a:t>
            </a:r>
          </a:p>
          <a:p>
            <a:pPr algn="ctr"/>
            <a:endParaRPr lang="uk-UA" sz="1600" b="1" u="sng" dirty="0">
              <a:solidFill>
                <a:srgbClr val="002060"/>
              </a:solidFill>
              <a:effectLst/>
              <a:ea typeface="Times New Roman" panose="02020603050405020304" pitchFamily="18" charset="0"/>
              <a:cs typeface="Times New Roman" panose="02020603050405020304" pitchFamily="18" charset="0"/>
            </a:endParaRPr>
          </a:p>
          <a:p>
            <a:r>
              <a:rPr lang="uk-UA" sz="1600" b="1" dirty="0">
                <a:solidFill>
                  <a:srgbClr val="002060"/>
                </a:solidFill>
                <a:effectLst/>
                <a:ea typeface="Times New Roman" panose="02020603050405020304" pitchFamily="18" charset="0"/>
              </a:rPr>
              <a:t>                           Гаряча лінія:</a:t>
            </a:r>
          </a:p>
          <a:p>
            <a:endParaRPr lang="uk-UA" sz="1600" b="1" dirty="0">
              <a:solidFill>
                <a:srgbClr val="002060"/>
              </a:solidFill>
              <a:effectLst/>
              <a:ea typeface="Times New Roman" panose="02020603050405020304" pitchFamily="18" charset="0"/>
            </a:endParaRPr>
          </a:p>
        </p:txBody>
      </p:sp>
      <p:sp>
        <p:nvSpPr>
          <p:cNvPr id="13" name="Стрелка: вправо 12">
            <a:extLst>
              <a:ext uri="{FF2B5EF4-FFF2-40B4-BE49-F238E27FC236}">
                <a16:creationId xmlns:a16="http://schemas.microsoft.com/office/drawing/2014/main" id="{E9725BEF-887D-3B94-7050-CC7030F6EFD8}"/>
              </a:ext>
            </a:extLst>
          </p:cNvPr>
          <p:cNvSpPr/>
          <p:nvPr/>
        </p:nvSpPr>
        <p:spPr>
          <a:xfrm>
            <a:off x="74927" y="2895600"/>
            <a:ext cx="610873" cy="37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4" name="Стрелка: вправо 13">
            <a:extLst>
              <a:ext uri="{FF2B5EF4-FFF2-40B4-BE49-F238E27FC236}">
                <a16:creationId xmlns:a16="http://schemas.microsoft.com/office/drawing/2014/main" id="{FBCADB21-40A6-FE57-46BB-31107E030A35}"/>
              </a:ext>
            </a:extLst>
          </p:cNvPr>
          <p:cNvSpPr/>
          <p:nvPr/>
        </p:nvSpPr>
        <p:spPr>
          <a:xfrm>
            <a:off x="41780" y="5263403"/>
            <a:ext cx="610873" cy="37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5" name="Стрелка: вправо 14">
            <a:extLst>
              <a:ext uri="{FF2B5EF4-FFF2-40B4-BE49-F238E27FC236}">
                <a16:creationId xmlns:a16="http://schemas.microsoft.com/office/drawing/2014/main" id="{1D55543B-89E9-DF20-8013-8C1005C28BDD}"/>
              </a:ext>
            </a:extLst>
          </p:cNvPr>
          <p:cNvSpPr/>
          <p:nvPr/>
        </p:nvSpPr>
        <p:spPr>
          <a:xfrm>
            <a:off x="41780" y="8156473"/>
            <a:ext cx="610873" cy="37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4" name="TextBox 3">
            <a:extLst>
              <a:ext uri="{FF2B5EF4-FFF2-40B4-BE49-F238E27FC236}">
                <a16:creationId xmlns:a16="http://schemas.microsoft.com/office/drawing/2014/main" id="{3AE924A8-BDB9-D8E4-8A15-0B113A520597}"/>
              </a:ext>
            </a:extLst>
          </p:cNvPr>
          <p:cNvSpPr txBox="1"/>
          <p:nvPr/>
        </p:nvSpPr>
        <p:spPr>
          <a:xfrm>
            <a:off x="3733893" y="9255585"/>
            <a:ext cx="2026890" cy="408623"/>
          </a:xfrm>
          <a:prstGeom prst="roundRect">
            <a:avLst/>
          </a:prstGeom>
          <a:solidFill>
            <a:srgbClr val="06437F"/>
          </a:solidFill>
          <a:ln>
            <a:noFill/>
          </a:ln>
        </p:spPr>
        <p:txBody>
          <a:bodyPr wrap="square">
            <a:spAutoFit/>
          </a:bodyPr>
          <a:lstStyle/>
          <a:p>
            <a:pPr algn="ctr"/>
            <a:r>
              <a:rPr lang="ru-RU" sz="1800" dirty="0">
                <a:solidFill>
                  <a:schemeClr val="bg1"/>
                </a:solidFill>
                <a:effectLst/>
                <a:latin typeface="+mn-lt"/>
                <a:ea typeface="Times New Roman" panose="02020603050405020304" pitchFamily="18" charset="0"/>
                <a:cs typeface="Times New Roman" panose="02020603050405020304" pitchFamily="18" charset="0"/>
              </a:rPr>
              <a:t> 0 800 33 26 56 </a:t>
            </a:r>
            <a:endParaRPr lang="x-none" sz="1800" dirty="0">
              <a:solidFill>
                <a:schemeClr val="bg1"/>
              </a:solidFill>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5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7" name="Google Shape;247;p15"/>
          <p:cNvSpPr/>
          <p:nvPr/>
        </p:nvSpPr>
        <p:spPr>
          <a:xfrm>
            <a:off x="2800350" y="899643"/>
            <a:ext cx="3878400" cy="73866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2060"/>
              </a:buClr>
              <a:buSzPts val="2000"/>
              <a:buFont typeface="Arial"/>
              <a:buNone/>
            </a:pPr>
            <a:r>
              <a:rPr lang="ru-RU" sz="2400" b="1" dirty="0" err="1">
                <a:solidFill>
                  <a:srgbClr val="002060"/>
                </a:solidFill>
              </a:rPr>
              <a:t>П</a:t>
            </a:r>
            <a:r>
              <a:rPr lang="ru-RU" sz="2400" b="1" dirty="0" err="1">
                <a:solidFill>
                  <a:srgbClr val="002060"/>
                </a:solidFill>
                <a:latin typeface="Arial"/>
                <a:ea typeface="Arial"/>
                <a:cs typeface="Arial"/>
                <a:sym typeface="Arial"/>
              </a:rPr>
              <a:t>овідомлення</a:t>
            </a:r>
            <a:r>
              <a:rPr lang="ru-RU" sz="2400" b="1" dirty="0">
                <a:solidFill>
                  <a:srgbClr val="002060"/>
                </a:solidFill>
                <a:latin typeface="Arial"/>
                <a:ea typeface="Arial"/>
                <a:cs typeface="Arial"/>
                <a:sym typeface="Arial"/>
              </a:rPr>
              <a:t> про </a:t>
            </a:r>
            <a:r>
              <a:rPr lang="ru-RU" sz="2400" b="1" dirty="0" err="1">
                <a:solidFill>
                  <a:srgbClr val="002060"/>
                </a:solidFill>
                <a:latin typeface="Arial"/>
                <a:ea typeface="Arial"/>
                <a:cs typeface="Arial"/>
                <a:sym typeface="Arial"/>
              </a:rPr>
              <a:t>пошкоджене</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майно</a:t>
            </a:r>
            <a:r>
              <a:rPr lang="ru-RU" sz="2000" b="1" dirty="0">
                <a:solidFill>
                  <a:srgbClr val="002060"/>
                </a:solidFill>
              </a:rPr>
              <a:t> </a:t>
            </a:r>
            <a:endParaRPr sz="1400" b="0" i="0" u="none" strike="noStrike" cap="none" dirty="0">
              <a:solidFill>
                <a:schemeClr val="dk1"/>
              </a:solidFill>
              <a:latin typeface="Calibri"/>
              <a:ea typeface="Calibri"/>
              <a:cs typeface="Calibri"/>
              <a:sym typeface="Calibri"/>
            </a:endParaRPr>
          </a:p>
        </p:txBody>
      </p:sp>
      <p:sp>
        <p:nvSpPr>
          <p:cNvPr id="248" name="Google Shape;248;p15"/>
          <p:cNvSpPr/>
          <p:nvPr/>
        </p:nvSpPr>
        <p:spPr>
          <a:xfrm>
            <a:off x="2000575" y="3898258"/>
            <a:ext cx="2856850" cy="36933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2060"/>
              </a:buClr>
              <a:buSzPts val="1400"/>
              <a:buFont typeface="Arial"/>
              <a:buNone/>
            </a:pPr>
            <a:r>
              <a:rPr lang="ru-RU" sz="2400" b="1" dirty="0">
                <a:solidFill>
                  <a:srgbClr val="002060"/>
                </a:solidFill>
                <a:latin typeface="Arial"/>
                <a:ea typeface="Arial"/>
                <a:cs typeface="Arial"/>
                <a:sym typeface="Arial"/>
              </a:rPr>
              <a:t> Як </a:t>
            </a:r>
            <a:r>
              <a:rPr lang="ru-RU" sz="2400" b="1" dirty="0" err="1">
                <a:solidFill>
                  <a:srgbClr val="002060"/>
                </a:solidFill>
                <a:latin typeface="Arial"/>
                <a:ea typeface="Arial"/>
                <a:cs typeface="Arial"/>
                <a:sym typeface="Arial"/>
              </a:rPr>
              <a:t>повідомити</a:t>
            </a:r>
            <a:r>
              <a:rPr lang="ru-RU" sz="2400" b="1" dirty="0">
                <a:solidFill>
                  <a:srgbClr val="002060"/>
                </a:solidFill>
                <a:latin typeface="Arial"/>
                <a:ea typeface="Arial"/>
                <a:cs typeface="Arial"/>
                <a:sym typeface="Arial"/>
              </a:rPr>
              <a:t> :</a:t>
            </a:r>
            <a:endParaRPr sz="2400" dirty="0"/>
          </a:p>
        </p:txBody>
      </p:sp>
      <p:sp>
        <p:nvSpPr>
          <p:cNvPr id="249" name="Google Shape;249;p15"/>
          <p:cNvSpPr/>
          <p:nvPr/>
        </p:nvSpPr>
        <p:spPr>
          <a:xfrm>
            <a:off x="285130" y="4517664"/>
            <a:ext cx="2856850" cy="3754834"/>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t" anchorCtr="0">
            <a:spAutoFit/>
          </a:bodyPr>
          <a:lstStyle/>
          <a:p>
            <a:r>
              <a:rPr lang="uk-UA" i="0" dirty="0">
                <a:solidFill>
                  <a:srgbClr val="000000"/>
                </a:solidFill>
                <a:effectLst/>
              </a:rPr>
              <a:t>На порталі «</a:t>
            </a:r>
            <a:r>
              <a:rPr lang="uk-UA" b="1" i="0" dirty="0">
                <a:solidFill>
                  <a:srgbClr val="000000"/>
                </a:solidFill>
                <a:effectLst/>
              </a:rPr>
              <a:t>Дія»</a:t>
            </a:r>
            <a:r>
              <a:rPr lang="uk-UA" i="0" dirty="0">
                <a:solidFill>
                  <a:srgbClr val="000000"/>
                </a:solidFill>
                <a:effectLst/>
              </a:rPr>
              <a:t> — з комп'ютера:</a:t>
            </a:r>
          </a:p>
          <a:p>
            <a:endParaRPr lang="uk-UA" b="0" i="0" dirty="0">
              <a:solidFill>
                <a:srgbClr val="000000"/>
              </a:solidFill>
              <a:effectLst/>
            </a:endParaRPr>
          </a:p>
          <a:p>
            <a:pPr marL="342900" indent="-342900">
              <a:buFont typeface="+mj-lt"/>
              <a:buAutoNum type="arabicPeriod"/>
            </a:pPr>
            <a:r>
              <a:rPr lang="uk-UA" b="0" i="0" dirty="0">
                <a:solidFill>
                  <a:srgbClr val="000000"/>
                </a:solidFill>
                <a:effectLst/>
              </a:rPr>
              <a:t>Зайдіть на </a:t>
            </a:r>
            <a:r>
              <a:rPr lang="uk-UA" b="0" i="0" dirty="0">
                <a:solidFill>
                  <a:srgbClr val="000000"/>
                </a:solidFill>
                <a:effectLst/>
                <a:hlinkClick r:id="rId3"/>
              </a:rPr>
              <a:t>портал «Дія</a:t>
            </a:r>
            <a:r>
              <a:rPr lang="uk-UA" b="0" i="0" dirty="0">
                <a:solidFill>
                  <a:srgbClr val="000000"/>
                </a:solidFill>
                <a:effectLst/>
              </a:rPr>
              <a:t>», авторизуйтесь зручним способом</a:t>
            </a:r>
          </a:p>
          <a:p>
            <a:pPr marL="342900" indent="-342900">
              <a:buFont typeface="+mj-lt"/>
              <a:buAutoNum type="arabicPeriod"/>
            </a:pPr>
            <a:endParaRPr lang="uk-UA" b="0" i="0" dirty="0">
              <a:solidFill>
                <a:srgbClr val="000000"/>
              </a:solidFill>
              <a:effectLst/>
            </a:endParaRPr>
          </a:p>
          <a:p>
            <a:pPr marL="342900" indent="-342900">
              <a:buFont typeface="+mj-lt"/>
              <a:buAutoNum type="arabicPeriod"/>
            </a:pPr>
            <a:r>
              <a:rPr lang="uk-UA" b="0" i="0" dirty="0">
                <a:solidFill>
                  <a:srgbClr val="000000"/>
                </a:solidFill>
                <a:effectLst/>
              </a:rPr>
              <a:t>У розділі Послуги виберіть Земля, будівництво, нерухомість та знайдіть послугу Пошкоджене майно</a:t>
            </a:r>
          </a:p>
          <a:p>
            <a:pPr marL="342900" indent="-342900">
              <a:buFont typeface="+mj-lt"/>
              <a:buAutoNum type="arabicPeriod"/>
            </a:pPr>
            <a:endParaRPr lang="uk-UA" b="0" i="0" dirty="0">
              <a:solidFill>
                <a:srgbClr val="000000"/>
              </a:solidFill>
              <a:effectLst/>
            </a:endParaRPr>
          </a:p>
          <a:p>
            <a:pPr marL="342900" indent="-342900">
              <a:buFont typeface="+mj-lt"/>
              <a:buAutoNum type="arabicPeriod"/>
            </a:pPr>
            <a:r>
              <a:rPr lang="uk-UA" b="0" i="0" dirty="0">
                <a:solidFill>
                  <a:srgbClr val="000000"/>
                </a:solidFill>
                <a:effectLst/>
              </a:rPr>
              <a:t>Заповніть форму</a:t>
            </a:r>
          </a:p>
          <a:p>
            <a:pPr marL="342900" indent="-342900">
              <a:buFont typeface="+mj-lt"/>
              <a:buAutoNum type="arabicPeriod"/>
            </a:pPr>
            <a:endParaRPr lang="uk-UA" b="0" i="0" dirty="0">
              <a:solidFill>
                <a:srgbClr val="000000"/>
              </a:solidFill>
              <a:effectLst/>
            </a:endParaRPr>
          </a:p>
          <a:p>
            <a:pPr marL="342900" indent="-342900">
              <a:buFont typeface="+mj-lt"/>
              <a:buAutoNum type="arabicPeriod"/>
            </a:pPr>
            <a:r>
              <a:rPr lang="uk-UA" b="0" i="0" dirty="0">
                <a:solidFill>
                  <a:srgbClr val="000000"/>
                </a:solidFill>
                <a:effectLst/>
              </a:rPr>
              <a:t>Перевірте інформацію та </a:t>
            </a:r>
            <a:r>
              <a:rPr lang="uk-UA" b="0" i="0" dirty="0" err="1">
                <a:solidFill>
                  <a:srgbClr val="000000"/>
                </a:solidFill>
                <a:effectLst/>
              </a:rPr>
              <a:t>відправте</a:t>
            </a:r>
            <a:r>
              <a:rPr lang="uk-UA" b="0" i="0" dirty="0">
                <a:solidFill>
                  <a:srgbClr val="000000"/>
                </a:solidFill>
                <a:effectLst/>
              </a:rPr>
              <a:t> повідомлення</a:t>
            </a:r>
          </a:p>
          <a:p>
            <a:pPr marL="342900" indent="-342900">
              <a:buFont typeface="+mj-lt"/>
              <a:buAutoNum type="arabicPeriod"/>
            </a:pPr>
            <a:endParaRPr lang="uk-UA" b="0" i="0" dirty="0">
              <a:solidFill>
                <a:srgbClr val="000000"/>
              </a:solidFill>
              <a:effectLst/>
            </a:endParaRPr>
          </a:p>
        </p:txBody>
      </p:sp>
      <p:sp>
        <p:nvSpPr>
          <p:cNvPr id="2" name="TextBox 1">
            <a:extLst>
              <a:ext uri="{FF2B5EF4-FFF2-40B4-BE49-F238E27FC236}">
                <a16:creationId xmlns:a16="http://schemas.microsoft.com/office/drawing/2014/main" id="{481C6A8D-3ED8-4FAE-F7DC-7E8A7EAD32AD}"/>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AC53B4B1-5462-68CD-E3BB-E1534A9D7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Google Shape;243;p15">
            <a:extLst>
              <a:ext uri="{FF2B5EF4-FFF2-40B4-BE49-F238E27FC236}">
                <a16:creationId xmlns:a16="http://schemas.microsoft.com/office/drawing/2014/main" id="{FEB6E01E-E6AF-5225-56B0-DEF4835F85D7}"/>
              </a:ext>
            </a:extLst>
          </p:cNvPr>
          <p:cNvSpPr/>
          <p:nvPr/>
        </p:nvSpPr>
        <p:spPr>
          <a:xfrm>
            <a:off x="134802" y="2001575"/>
            <a:ext cx="6573338" cy="492443"/>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2060"/>
              </a:buClr>
              <a:buSzPts val="1200"/>
              <a:buFont typeface="Arial"/>
              <a:buNone/>
            </a:pPr>
            <a:r>
              <a:rPr lang="ru-RU" sz="1600" b="1" i="0" dirty="0" err="1">
                <a:solidFill>
                  <a:srgbClr val="002060"/>
                </a:solidFill>
                <a:effectLst/>
                <a:latin typeface="+mj-lt"/>
              </a:rPr>
              <a:t>Власникам</a:t>
            </a:r>
            <a:r>
              <a:rPr lang="ru-RU" sz="1600" b="1" i="0" dirty="0">
                <a:solidFill>
                  <a:srgbClr val="002060"/>
                </a:solidFill>
                <a:effectLst/>
                <a:latin typeface="+mj-lt"/>
              </a:rPr>
              <a:t> </a:t>
            </a:r>
            <a:r>
              <a:rPr lang="ru-RU" sz="1600" b="1" i="0" dirty="0" err="1">
                <a:solidFill>
                  <a:srgbClr val="002060"/>
                </a:solidFill>
                <a:effectLst/>
                <a:latin typeface="+mj-lt"/>
              </a:rPr>
              <a:t>пошкодженого</a:t>
            </a:r>
            <a:r>
              <a:rPr lang="ru-RU" sz="1600" b="1" i="0" dirty="0">
                <a:solidFill>
                  <a:srgbClr val="002060"/>
                </a:solidFill>
                <a:effectLst/>
                <a:latin typeface="+mj-lt"/>
              </a:rPr>
              <a:t> </a:t>
            </a:r>
            <a:r>
              <a:rPr lang="ru-RU" sz="1600" b="1" i="0" dirty="0" err="1">
                <a:solidFill>
                  <a:srgbClr val="002060"/>
                </a:solidFill>
                <a:effectLst/>
                <a:latin typeface="+mj-lt"/>
              </a:rPr>
              <a:t>або</a:t>
            </a:r>
            <a:r>
              <a:rPr lang="ru-RU" sz="1600" b="1" i="0" dirty="0">
                <a:solidFill>
                  <a:srgbClr val="002060"/>
                </a:solidFill>
                <a:effectLst/>
                <a:latin typeface="+mj-lt"/>
              </a:rPr>
              <a:t> </a:t>
            </a:r>
            <a:r>
              <a:rPr lang="ru-RU" sz="1600" b="1" i="0" dirty="0" err="1">
                <a:solidFill>
                  <a:srgbClr val="002060"/>
                </a:solidFill>
                <a:effectLst/>
                <a:latin typeface="+mj-lt"/>
              </a:rPr>
              <a:t>знищеного</a:t>
            </a:r>
            <a:r>
              <a:rPr lang="ru-RU" sz="1600" b="1" i="0" dirty="0">
                <a:solidFill>
                  <a:srgbClr val="002060"/>
                </a:solidFill>
                <a:effectLst/>
                <a:latin typeface="+mj-lt"/>
              </a:rPr>
              <a:t> </a:t>
            </a:r>
            <a:r>
              <a:rPr lang="ru-RU" sz="1600" b="1" i="0" dirty="0" err="1">
                <a:solidFill>
                  <a:srgbClr val="002060"/>
                </a:solidFill>
                <a:effectLst/>
                <a:latin typeface="+mj-lt"/>
              </a:rPr>
              <a:t>житла</a:t>
            </a:r>
            <a:r>
              <a:rPr lang="ru-RU" sz="1600" b="1" i="0" dirty="0">
                <a:solidFill>
                  <a:srgbClr val="002060"/>
                </a:solidFill>
                <a:effectLst/>
                <a:latin typeface="+mj-lt"/>
              </a:rPr>
              <a:t> </a:t>
            </a:r>
            <a:r>
              <a:rPr lang="ru-RU" sz="1600" b="1" i="0" dirty="0" err="1">
                <a:solidFill>
                  <a:srgbClr val="002060"/>
                </a:solidFill>
                <a:effectLst/>
                <a:latin typeface="+mj-lt"/>
              </a:rPr>
              <a:t>потрібно</a:t>
            </a:r>
            <a:r>
              <a:rPr lang="ru-RU" sz="1600" b="1" i="0" dirty="0">
                <a:solidFill>
                  <a:srgbClr val="002060"/>
                </a:solidFill>
                <a:effectLst/>
                <a:latin typeface="+mj-lt"/>
              </a:rPr>
              <a:t> </a:t>
            </a:r>
            <a:r>
              <a:rPr lang="ru-RU" sz="1600" b="1" i="0" dirty="0" err="1">
                <a:solidFill>
                  <a:srgbClr val="002060"/>
                </a:solidFill>
                <a:effectLst/>
                <a:latin typeface="+mj-lt"/>
              </a:rPr>
              <a:t>повідомити</a:t>
            </a:r>
            <a:r>
              <a:rPr lang="ru-RU" sz="1600" b="1" i="0" dirty="0">
                <a:solidFill>
                  <a:srgbClr val="002060"/>
                </a:solidFill>
                <a:effectLst/>
                <a:latin typeface="+mj-lt"/>
              </a:rPr>
              <a:t> про </a:t>
            </a:r>
            <a:r>
              <a:rPr lang="ru-RU" sz="1600" b="1" i="0" dirty="0" err="1">
                <a:solidFill>
                  <a:srgbClr val="002060"/>
                </a:solidFill>
                <a:effectLst/>
                <a:latin typeface="+mj-lt"/>
              </a:rPr>
              <a:t>збитки</a:t>
            </a:r>
            <a:r>
              <a:rPr lang="ru-RU" sz="1600" b="1" i="0" dirty="0">
                <a:solidFill>
                  <a:srgbClr val="002060"/>
                </a:solidFill>
                <a:effectLst/>
                <a:latin typeface="+mj-lt"/>
              </a:rPr>
              <a:t>, </a:t>
            </a:r>
            <a:r>
              <a:rPr lang="ru-RU" sz="1600" b="1" i="0" dirty="0" err="1">
                <a:solidFill>
                  <a:srgbClr val="002060"/>
                </a:solidFill>
                <a:effectLst/>
                <a:latin typeface="+mj-lt"/>
              </a:rPr>
              <a:t>завдані</a:t>
            </a:r>
            <a:r>
              <a:rPr lang="ru-RU" sz="1600" b="1" i="0" dirty="0">
                <a:solidFill>
                  <a:srgbClr val="002060"/>
                </a:solidFill>
                <a:effectLst/>
                <a:latin typeface="+mj-lt"/>
              </a:rPr>
              <a:t> ворогом</a:t>
            </a:r>
            <a:endParaRPr lang="ru-RU" sz="1200" b="1" dirty="0">
              <a:solidFill>
                <a:srgbClr val="002060"/>
              </a:solidFill>
              <a:latin typeface="+mj-lt"/>
            </a:endParaRPr>
          </a:p>
        </p:txBody>
      </p:sp>
      <p:sp>
        <p:nvSpPr>
          <p:cNvPr id="5" name="Google Shape;243;p15">
            <a:extLst>
              <a:ext uri="{FF2B5EF4-FFF2-40B4-BE49-F238E27FC236}">
                <a16:creationId xmlns:a16="http://schemas.microsoft.com/office/drawing/2014/main" id="{B6547866-382F-FC8C-E5EE-CA6E47B8B296}"/>
              </a:ext>
            </a:extLst>
          </p:cNvPr>
          <p:cNvSpPr/>
          <p:nvPr/>
        </p:nvSpPr>
        <p:spPr>
          <a:xfrm>
            <a:off x="149777" y="2632349"/>
            <a:ext cx="6573338" cy="1231106"/>
          </a:xfrm>
          <a:prstGeom prst="rect">
            <a:avLst/>
          </a:prstGeom>
          <a:noFill/>
          <a:ln>
            <a:noFill/>
          </a:ln>
        </p:spPr>
        <p:txBody>
          <a:bodyPr spcFirstLastPara="1" wrap="square" lIns="0" tIns="0" rIns="0" bIns="0" anchor="ctr" anchorCtr="0">
            <a:spAutoFit/>
          </a:bodyPr>
          <a:lstStyle/>
          <a:p>
            <a:pPr marL="0" marR="0" lvl="0" indent="0" algn="just" rtl="0">
              <a:lnSpc>
                <a:spcPct val="100000"/>
              </a:lnSpc>
              <a:spcBef>
                <a:spcPts val="0"/>
              </a:spcBef>
              <a:spcAft>
                <a:spcPts val="0"/>
              </a:spcAft>
              <a:buClr>
                <a:srgbClr val="002060"/>
              </a:buClr>
              <a:buSzPts val="1200"/>
              <a:buFont typeface="Arial"/>
              <a:buNone/>
            </a:pPr>
            <a:r>
              <a:rPr lang="ru-RU" sz="1600" i="0" dirty="0">
                <a:solidFill>
                  <a:srgbClr val="002060"/>
                </a:solidFill>
                <a:effectLst/>
                <a:latin typeface="+mn-lt"/>
              </a:rPr>
              <a:t>       </a:t>
            </a:r>
            <a:r>
              <a:rPr lang="ru-RU" sz="1600" i="0" dirty="0" err="1">
                <a:solidFill>
                  <a:srgbClr val="002060"/>
                </a:solidFill>
                <a:effectLst/>
                <a:latin typeface="+mn-lt"/>
              </a:rPr>
              <a:t>Послуга</a:t>
            </a:r>
            <a:r>
              <a:rPr lang="ru-RU" sz="1600" i="0" dirty="0">
                <a:solidFill>
                  <a:srgbClr val="002060"/>
                </a:solidFill>
                <a:effectLst/>
                <a:latin typeface="+mn-lt"/>
              </a:rPr>
              <a:t> </a:t>
            </a:r>
            <a:r>
              <a:rPr lang="ru-RU" sz="1600" i="0" dirty="0" err="1">
                <a:solidFill>
                  <a:srgbClr val="002060"/>
                </a:solidFill>
                <a:effectLst/>
                <a:latin typeface="+mn-lt"/>
              </a:rPr>
              <a:t>працює</a:t>
            </a:r>
            <a:r>
              <a:rPr lang="ru-RU" sz="1600" i="0" dirty="0">
                <a:solidFill>
                  <a:srgbClr val="002060"/>
                </a:solidFill>
                <a:effectLst/>
                <a:latin typeface="+mn-lt"/>
              </a:rPr>
              <a:t> для таких </a:t>
            </a:r>
            <a:r>
              <a:rPr lang="ru-RU" sz="1600" i="0" dirty="0" err="1">
                <a:solidFill>
                  <a:srgbClr val="002060"/>
                </a:solidFill>
                <a:effectLst/>
                <a:latin typeface="+mn-lt"/>
              </a:rPr>
              <a:t>видів</a:t>
            </a:r>
            <a:r>
              <a:rPr lang="ru-RU" sz="1600" i="0" dirty="0">
                <a:solidFill>
                  <a:srgbClr val="002060"/>
                </a:solidFill>
                <a:effectLst/>
                <a:latin typeface="+mn-lt"/>
              </a:rPr>
              <a:t> </a:t>
            </a:r>
            <a:r>
              <a:rPr lang="ru-RU" sz="1600" i="0" dirty="0" err="1">
                <a:solidFill>
                  <a:srgbClr val="002060"/>
                </a:solidFill>
                <a:effectLst/>
                <a:latin typeface="+mn-lt"/>
              </a:rPr>
              <a:t>житла</a:t>
            </a:r>
            <a:r>
              <a:rPr lang="ru-RU" sz="1600" i="0" dirty="0">
                <a:solidFill>
                  <a:srgbClr val="002060"/>
                </a:solidFill>
                <a:effectLst/>
                <a:latin typeface="+mn-lt"/>
              </a:rPr>
              <a:t>,</a:t>
            </a:r>
            <a:r>
              <a:rPr lang="ru-RU" sz="1600" dirty="0">
                <a:solidFill>
                  <a:srgbClr val="002060"/>
                </a:solidFill>
                <a:latin typeface="+mn-lt"/>
              </a:rPr>
              <a:t> як</a:t>
            </a:r>
            <a:r>
              <a:rPr lang="ru-RU" sz="1600" b="1" dirty="0">
                <a:solidFill>
                  <a:srgbClr val="002060"/>
                </a:solidFill>
                <a:latin typeface="+mn-lt"/>
              </a:rPr>
              <a:t> </a:t>
            </a:r>
            <a:r>
              <a:rPr lang="ru-RU" sz="1600" dirty="0" err="1">
                <a:solidFill>
                  <a:srgbClr val="002060"/>
                </a:solidFill>
                <a:latin typeface="+mn-lt"/>
              </a:rPr>
              <a:t>п</a:t>
            </a:r>
            <a:r>
              <a:rPr lang="ru-RU" sz="1600" b="0" i="0" dirty="0" err="1">
                <a:solidFill>
                  <a:srgbClr val="002060"/>
                </a:solidFill>
                <a:effectLst/>
                <a:latin typeface="+mn-lt"/>
              </a:rPr>
              <a:t>риватні</a:t>
            </a:r>
            <a:r>
              <a:rPr lang="ru-RU" sz="1600" b="0" i="0" dirty="0">
                <a:solidFill>
                  <a:srgbClr val="002060"/>
                </a:solidFill>
                <a:effectLst/>
                <a:latin typeface="+mn-lt"/>
              </a:rPr>
              <a:t> </a:t>
            </a:r>
            <a:r>
              <a:rPr lang="ru-RU" sz="1600" b="0" i="0" dirty="0" err="1">
                <a:solidFill>
                  <a:srgbClr val="002060"/>
                </a:solidFill>
                <a:effectLst/>
                <a:latin typeface="+mn-lt"/>
              </a:rPr>
              <a:t>житлові</a:t>
            </a:r>
            <a:r>
              <a:rPr lang="ru-RU" sz="1600" b="0" i="0" dirty="0">
                <a:solidFill>
                  <a:srgbClr val="002060"/>
                </a:solidFill>
                <a:effectLst/>
                <a:latin typeface="+mn-lt"/>
              </a:rPr>
              <a:t> </a:t>
            </a:r>
            <a:r>
              <a:rPr lang="ru-RU" sz="1600" b="0" i="0" dirty="0" err="1">
                <a:solidFill>
                  <a:srgbClr val="002060"/>
                </a:solidFill>
                <a:effectLst/>
                <a:latin typeface="+mn-lt"/>
              </a:rPr>
              <a:t>будинки</a:t>
            </a:r>
            <a:r>
              <a:rPr lang="ru-RU" sz="1600" b="0" i="0" dirty="0">
                <a:solidFill>
                  <a:srgbClr val="002060"/>
                </a:solidFill>
                <a:effectLst/>
                <a:latin typeface="+mn-lt"/>
              </a:rPr>
              <a:t>, </a:t>
            </a:r>
            <a:r>
              <a:rPr lang="ru-RU" sz="1600" b="0" i="0" dirty="0" err="1">
                <a:solidFill>
                  <a:srgbClr val="002060"/>
                </a:solidFill>
                <a:effectLst/>
                <a:latin typeface="+mn-lt"/>
              </a:rPr>
              <a:t>садові</a:t>
            </a:r>
            <a:r>
              <a:rPr lang="ru-RU" sz="1600" b="0" i="0" dirty="0">
                <a:solidFill>
                  <a:srgbClr val="002060"/>
                </a:solidFill>
                <a:effectLst/>
                <a:latin typeface="+mn-lt"/>
              </a:rPr>
              <a:t> та </a:t>
            </a:r>
            <a:r>
              <a:rPr lang="ru-RU" sz="1600" b="0" i="0" dirty="0" err="1">
                <a:solidFill>
                  <a:srgbClr val="002060"/>
                </a:solidFill>
                <a:effectLst/>
                <a:latin typeface="+mn-lt"/>
              </a:rPr>
              <a:t>дачні</a:t>
            </a:r>
            <a:r>
              <a:rPr lang="ru-RU" sz="1600" b="0" i="0" dirty="0">
                <a:solidFill>
                  <a:srgbClr val="002060"/>
                </a:solidFill>
                <a:effectLst/>
                <a:latin typeface="+mn-lt"/>
              </a:rPr>
              <a:t> </a:t>
            </a:r>
            <a:r>
              <a:rPr lang="ru-RU" sz="1600" b="0" i="0" dirty="0" err="1">
                <a:solidFill>
                  <a:srgbClr val="002060"/>
                </a:solidFill>
                <a:effectLst/>
                <a:latin typeface="+mn-lt"/>
              </a:rPr>
              <a:t>будинки</a:t>
            </a:r>
            <a:r>
              <a:rPr lang="ru-RU" sz="1600" b="0" i="0" dirty="0">
                <a:solidFill>
                  <a:srgbClr val="002060"/>
                </a:solidFill>
                <a:effectLst/>
                <a:latin typeface="+mn-lt"/>
              </a:rPr>
              <a:t>,  </a:t>
            </a:r>
            <a:r>
              <a:rPr lang="ru-RU" sz="1600" dirty="0" err="1">
                <a:solidFill>
                  <a:srgbClr val="002060"/>
                </a:solidFill>
                <a:latin typeface="+mn-lt"/>
              </a:rPr>
              <a:t>к</a:t>
            </a:r>
            <a:r>
              <a:rPr lang="ru-RU" sz="1600" b="0" i="0" dirty="0" err="1">
                <a:solidFill>
                  <a:srgbClr val="002060"/>
                </a:solidFill>
                <a:effectLst/>
                <a:latin typeface="+mn-lt"/>
              </a:rPr>
              <a:t>вартири</a:t>
            </a:r>
            <a:r>
              <a:rPr lang="ru-RU" sz="1600" b="0" i="0" dirty="0">
                <a:solidFill>
                  <a:srgbClr val="002060"/>
                </a:solidFill>
                <a:effectLst/>
                <a:latin typeface="+mn-lt"/>
              </a:rPr>
              <a:t>, </a:t>
            </a:r>
            <a:r>
              <a:rPr lang="ru-RU" sz="1600" b="0" i="0" dirty="0" err="1">
                <a:solidFill>
                  <a:srgbClr val="002060"/>
                </a:solidFill>
                <a:effectLst/>
                <a:latin typeface="+mn-lt"/>
              </a:rPr>
              <a:t>інші</a:t>
            </a:r>
            <a:r>
              <a:rPr lang="ru-RU" sz="1600" b="0" i="0" dirty="0">
                <a:solidFill>
                  <a:srgbClr val="002060"/>
                </a:solidFill>
                <a:effectLst/>
                <a:latin typeface="+mn-lt"/>
              </a:rPr>
              <a:t> </a:t>
            </a:r>
            <a:r>
              <a:rPr lang="ru-RU" sz="1600" b="0" i="0" dirty="0" err="1">
                <a:solidFill>
                  <a:srgbClr val="002060"/>
                </a:solidFill>
                <a:effectLst/>
                <a:latin typeface="+mn-lt"/>
              </a:rPr>
              <a:t>житлові</a:t>
            </a:r>
            <a:r>
              <a:rPr lang="ru-RU" sz="1600" b="0" i="0" dirty="0">
                <a:solidFill>
                  <a:srgbClr val="002060"/>
                </a:solidFill>
                <a:effectLst/>
                <a:latin typeface="+mn-lt"/>
              </a:rPr>
              <a:t> </a:t>
            </a:r>
            <a:r>
              <a:rPr lang="ru-RU" sz="1600" b="0" i="0" dirty="0" err="1">
                <a:solidFill>
                  <a:srgbClr val="002060"/>
                </a:solidFill>
                <a:effectLst/>
                <a:latin typeface="+mn-lt"/>
              </a:rPr>
              <a:t>приміщення</a:t>
            </a:r>
            <a:r>
              <a:rPr lang="ru-RU" sz="1600" b="0" i="0" dirty="0">
                <a:solidFill>
                  <a:srgbClr val="002060"/>
                </a:solidFill>
                <a:effectLst/>
                <a:latin typeface="+mn-lt"/>
              </a:rPr>
              <a:t> (на </a:t>
            </a:r>
            <a:r>
              <a:rPr lang="ru-RU" sz="1600" b="0" i="0" dirty="0" err="1">
                <a:solidFill>
                  <a:srgbClr val="002060"/>
                </a:solidFill>
                <a:effectLst/>
                <a:latin typeface="+mn-lt"/>
              </a:rPr>
              <a:t>які</a:t>
            </a:r>
            <a:r>
              <a:rPr lang="ru-RU" sz="1600" b="0" i="0" dirty="0">
                <a:solidFill>
                  <a:srgbClr val="002060"/>
                </a:solidFill>
                <a:effectLst/>
                <a:latin typeface="+mn-lt"/>
              </a:rPr>
              <a:t> </a:t>
            </a:r>
            <a:r>
              <a:rPr lang="ru-RU" sz="1600" b="0" i="0" dirty="0" err="1">
                <a:solidFill>
                  <a:srgbClr val="002060"/>
                </a:solidFill>
                <a:effectLst/>
                <a:latin typeface="+mn-lt"/>
              </a:rPr>
              <a:t>зареєстровано</a:t>
            </a:r>
            <a:r>
              <a:rPr lang="ru-RU" sz="1600" b="0" i="0" dirty="0">
                <a:solidFill>
                  <a:srgbClr val="002060"/>
                </a:solidFill>
                <a:effectLst/>
                <a:latin typeface="+mn-lt"/>
              </a:rPr>
              <a:t> </a:t>
            </a:r>
            <a:r>
              <a:rPr lang="ru-RU" sz="1600" b="0" i="0" dirty="0" err="1">
                <a:solidFill>
                  <a:srgbClr val="002060"/>
                </a:solidFill>
                <a:effectLst/>
                <a:latin typeface="+mn-lt"/>
              </a:rPr>
              <a:t>окреме</a:t>
            </a:r>
            <a:r>
              <a:rPr lang="ru-RU" sz="1600" b="0" i="0" dirty="0">
                <a:solidFill>
                  <a:srgbClr val="002060"/>
                </a:solidFill>
                <a:effectLst/>
                <a:latin typeface="+mn-lt"/>
              </a:rPr>
              <a:t> право </a:t>
            </a:r>
            <a:r>
              <a:rPr lang="ru-RU" sz="1600" b="0" i="0" dirty="0" err="1">
                <a:solidFill>
                  <a:srgbClr val="002060"/>
                </a:solidFill>
                <a:effectLst/>
                <a:latin typeface="+mn-lt"/>
              </a:rPr>
              <a:t>власності</a:t>
            </a:r>
            <a:r>
              <a:rPr lang="ru-RU" sz="1600" b="0" i="0" dirty="0">
                <a:solidFill>
                  <a:srgbClr val="002060"/>
                </a:solidFill>
                <a:effectLst/>
                <a:latin typeface="+mn-lt"/>
              </a:rPr>
              <a:t>, а не в </a:t>
            </a:r>
            <a:r>
              <a:rPr lang="ru-RU" sz="1600" b="0" i="0" dirty="0" err="1">
                <a:solidFill>
                  <a:srgbClr val="002060"/>
                </a:solidFill>
                <a:effectLst/>
                <a:latin typeface="+mn-lt"/>
              </a:rPr>
              <a:t>складі</a:t>
            </a:r>
            <a:r>
              <a:rPr lang="ru-RU" sz="1600" b="0" i="0" dirty="0">
                <a:solidFill>
                  <a:srgbClr val="002060"/>
                </a:solidFill>
                <a:effectLst/>
                <a:latin typeface="+mn-lt"/>
              </a:rPr>
              <a:t> </a:t>
            </a:r>
            <a:r>
              <a:rPr lang="ru-RU" sz="1600" b="0" i="0" dirty="0" err="1">
                <a:solidFill>
                  <a:srgbClr val="002060"/>
                </a:solidFill>
                <a:effectLst/>
                <a:latin typeface="+mn-lt"/>
              </a:rPr>
              <a:t>будинку</a:t>
            </a:r>
            <a:r>
              <a:rPr lang="ru-RU" sz="1600" b="0" i="0" dirty="0">
                <a:solidFill>
                  <a:srgbClr val="002060"/>
                </a:solidFill>
                <a:effectLst/>
                <a:latin typeface="+mn-lt"/>
              </a:rPr>
              <a:t>).</a:t>
            </a:r>
          </a:p>
          <a:p>
            <a:pPr marL="0" marR="0" lvl="0" indent="0" algn="just" rtl="0">
              <a:lnSpc>
                <a:spcPct val="100000"/>
              </a:lnSpc>
              <a:spcBef>
                <a:spcPts val="0"/>
              </a:spcBef>
              <a:spcAft>
                <a:spcPts val="0"/>
              </a:spcAft>
              <a:buClr>
                <a:srgbClr val="002060"/>
              </a:buClr>
              <a:buSzPts val="1200"/>
              <a:buFont typeface="Arial"/>
              <a:buNone/>
            </a:pPr>
            <a:endParaRPr lang="ru-RU" sz="1600" dirty="0">
              <a:solidFill>
                <a:srgbClr val="002060"/>
              </a:solidFill>
            </a:endParaRPr>
          </a:p>
        </p:txBody>
      </p:sp>
      <p:sp>
        <p:nvSpPr>
          <p:cNvPr id="6" name="Google Shape;243;p15">
            <a:extLst>
              <a:ext uri="{FF2B5EF4-FFF2-40B4-BE49-F238E27FC236}">
                <a16:creationId xmlns:a16="http://schemas.microsoft.com/office/drawing/2014/main" id="{255A9F0B-18D0-7780-BAD0-B4A285DCE6AE}"/>
              </a:ext>
            </a:extLst>
          </p:cNvPr>
          <p:cNvSpPr/>
          <p:nvPr/>
        </p:nvSpPr>
        <p:spPr>
          <a:xfrm>
            <a:off x="958841" y="8790067"/>
            <a:ext cx="5802457" cy="984885"/>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0" tIns="0" rIns="0" bIns="0" anchor="ctr" anchorCtr="0">
            <a:spAutoFit/>
          </a:bodyPr>
          <a:lstStyle/>
          <a:p>
            <a:pPr algn="ctr"/>
            <a:r>
              <a:rPr lang="uk-UA" sz="1600" b="0" i="0" dirty="0">
                <a:solidFill>
                  <a:srgbClr val="002060"/>
                </a:solidFill>
                <a:effectLst/>
                <a:latin typeface="Arial" panose="020B0604020202020204" pitchFamily="34" charset="0"/>
                <a:cs typeface="Arial" panose="020B0604020202020204" pitchFamily="34" charset="0"/>
              </a:rPr>
              <a:t>Зверніть увагу!</a:t>
            </a:r>
          </a:p>
          <a:p>
            <a:pPr algn="ctr"/>
            <a:r>
              <a:rPr lang="uk-UA" sz="1600" b="0" i="0" dirty="0">
                <a:solidFill>
                  <a:srgbClr val="002060"/>
                </a:solidFill>
                <a:effectLst/>
                <a:latin typeface="Arial" panose="020B0604020202020204" pitchFamily="34" charset="0"/>
                <a:cs typeface="Arial" panose="020B0604020202020204" pitchFamily="34" charset="0"/>
              </a:rPr>
              <a:t>Подати заяву може тільки власник житла. </a:t>
            </a:r>
          </a:p>
          <a:p>
            <a:pPr algn="ctr"/>
            <a:r>
              <a:rPr lang="uk-UA" sz="1600" b="0" i="0" dirty="0">
                <a:solidFill>
                  <a:srgbClr val="002060"/>
                </a:solidFill>
                <a:effectLst/>
                <a:latin typeface="Arial" panose="020B0604020202020204" pitchFamily="34" charset="0"/>
                <a:cs typeface="Arial" panose="020B0604020202020204" pitchFamily="34" charset="0"/>
              </a:rPr>
              <a:t>Для заповнення форми потрібні дані про об‘єкт, контакти власника і (якщо є)  фото та відео пошкоджень.</a:t>
            </a:r>
          </a:p>
        </p:txBody>
      </p:sp>
      <p:sp>
        <p:nvSpPr>
          <p:cNvPr id="7" name="Google Shape;249;p15">
            <a:extLst>
              <a:ext uri="{FF2B5EF4-FFF2-40B4-BE49-F238E27FC236}">
                <a16:creationId xmlns:a16="http://schemas.microsoft.com/office/drawing/2014/main" id="{D48653D3-7B35-AE9B-660A-BAE20CCDB27C}"/>
              </a:ext>
            </a:extLst>
          </p:cNvPr>
          <p:cNvSpPr/>
          <p:nvPr/>
        </p:nvSpPr>
        <p:spPr>
          <a:xfrm>
            <a:off x="3851290" y="4527824"/>
            <a:ext cx="2856850" cy="2462172"/>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t" anchorCtr="0">
            <a:spAutoFit/>
          </a:bodyPr>
          <a:lstStyle/>
          <a:p>
            <a:pPr algn="l"/>
            <a:r>
              <a:rPr lang="ru-RU" i="0" dirty="0">
                <a:solidFill>
                  <a:srgbClr val="000000"/>
                </a:solidFill>
                <a:effectLst/>
              </a:rPr>
              <a:t>У </a:t>
            </a:r>
            <a:r>
              <a:rPr lang="ru-RU" i="0" dirty="0" err="1">
                <a:solidFill>
                  <a:srgbClr val="000000"/>
                </a:solidFill>
                <a:effectLst/>
              </a:rPr>
              <a:t>застосунку</a:t>
            </a:r>
            <a:r>
              <a:rPr lang="ru-RU" i="0" dirty="0">
                <a:solidFill>
                  <a:srgbClr val="000000"/>
                </a:solidFill>
                <a:effectLst/>
              </a:rPr>
              <a:t> «</a:t>
            </a:r>
            <a:r>
              <a:rPr lang="ru-RU" b="1" i="0" dirty="0" err="1">
                <a:solidFill>
                  <a:srgbClr val="000000"/>
                </a:solidFill>
                <a:effectLst/>
              </a:rPr>
              <a:t>Дія</a:t>
            </a:r>
            <a:r>
              <a:rPr lang="ru-RU" b="1" i="0" dirty="0">
                <a:solidFill>
                  <a:srgbClr val="000000"/>
                </a:solidFill>
                <a:effectLst/>
              </a:rPr>
              <a:t>»</a:t>
            </a:r>
            <a:r>
              <a:rPr lang="ru-RU" i="0" dirty="0">
                <a:solidFill>
                  <a:srgbClr val="000000"/>
                </a:solidFill>
                <a:effectLst/>
              </a:rPr>
              <a:t> — з телефона</a:t>
            </a:r>
            <a:r>
              <a:rPr lang="ru-RU" b="0" i="0" dirty="0">
                <a:solidFill>
                  <a:srgbClr val="000000"/>
                </a:solidFill>
                <a:effectLst/>
              </a:rPr>
              <a:t>:</a:t>
            </a:r>
          </a:p>
          <a:p>
            <a:pPr algn="l"/>
            <a:endParaRPr lang="ru-RU" b="0" i="0" dirty="0">
              <a:solidFill>
                <a:srgbClr val="000000"/>
              </a:solidFill>
              <a:effectLst/>
            </a:endParaRPr>
          </a:p>
          <a:p>
            <a:pPr marL="342900" indent="-342900" algn="l">
              <a:buFont typeface="+mj-lt"/>
              <a:buAutoNum type="arabicPeriod"/>
            </a:pPr>
            <a:r>
              <a:rPr lang="ru-RU" b="0" i="0" dirty="0" err="1">
                <a:solidFill>
                  <a:srgbClr val="000000"/>
                </a:solidFill>
                <a:effectLst/>
                <a:hlinkClick r:id="rId5"/>
              </a:rPr>
              <a:t>Завантажте</a:t>
            </a:r>
            <a:r>
              <a:rPr lang="ru-RU" b="0" i="0" dirty="0">
                <a:solidFill>
                  <a:srgbClr val="000000"/>
                </a:solidFill>
                <a:effectLst/>
                <a:hlinkClick r:id="rId5"/>
              </a:rPr>
              <a:t> </a:t>
            </a:r>
            <a:r>
              <a:rPr lang="ru-RU" b="0" i="0" dirty="0" err="1">
                <a:solidFill>
                  <a:srgbClr val="000000"/>
                </a:solidFill>
                <a:effectLst/>
                <a:hlinkClick r:id="rId5"/>
              </a:rPr>
              <a:t>застосунок</a:t>
            </a:r>
            <a:r>
              <a:rPr lang="ru-RU" b="0" i="0" dirty="0">
                <a:solidFill>
                  <a:srgbClr val="000000"/>
                </a:solidFill>
                <a:effectLst/>
                <a:hlinkClick r:id="rId5"/>
              </a:rPr>
              <a:t> «</a:t>
            </a:r>
            <a:r>
              <a:rPr lang="ru-RU" b="0" i="0" dirty="0" err="1">
                <a:solidFill>
                  <a:srgbClr val="000000"/>
                </a:solidFill>
                <a:effectLst/>
                <a:hlinkClick r:id="rId5"/>
              </a:rPr>
              <a:t>Дія</a:t>
            </a:r>
            <a:r>
              <a:rPr lang="ru-RU" b="0" i="0" dirty="0">
                <a:solidFill>
                  <a:srgbClr val="0070C0"/>
                </a:solidFill>
                <a:effectLst/>
              </a:rPr>
              <a:t>»</a:t>
            </a:r>
            <a:r>
              <a:rPr lang="ru-RU" b="0" i="0" dirty="0">
                <a:solidFill>
                  <a:srgbClr val="000000"/>
                </a:solidFill>
                <a:effectLst/>
              </a:rPr>
              <a:t> </a:t>
            </a:r>
            <a:r>
              <a:rPr lang="ru-RU" b="0" i="0" dirty="0" err="1">
                <a:solidFill>
                  <a:srgbClr val="000000"/>
                </a:solidFill>
                <a:effectLst/>
              </a:rPr>
              <a:t>або</a:t>
            </a:r>
            <a:r>
              <a:rPr lang="ru-RU" b="0" i="0" dirty="0">
                <a:solidFill>
                  <a:srgbClr val="000000"/>
                </a:solidFill>
                <a:effectLst/>
              </a:rPr>
              <a:t> </a:t>
            </a:r>
            <a:r>
              <a:rPr lang="ru-RU" b="0" i="0" dirty="0" err="1">
                <a:solidFill>
                  <a:srgbClr val="000000"/>
                </a:solidFill>
                <a:effectLst/>
              </a:rPr>
              <a:t>оновіть</a:t>
            </a:r>
            <a:r>
              <a:rPr lang="ru-RU" b="0" i="0" dirty="0">
                <a:solidFill>
                  <a:srgbClr val="000000"/>
                </a:solidFill>
                <a:effectLst/>
              </a:rPr>
              <a:t> </a:t>
            </a:r>
            <a:r>
              <a:rPr lang="ru-RU" b="0" i="0" dirty="0" err="1">
                <a:solidFill>
                  <a:srgbClr val="000000"/>
                </a:solidFill>
                <a:effectLst/>
              </a:rPr>
              <a:t>його</a:t>
            </a:r>
            <a:endParaRPr lang="ru-RU" b="0" i="0" dirty="0">
              <a:solidFill>
                <a:srgbClr val="000000"/>
              </a:solidFill>
              <a:effectLst/>
            </a:endParaRPr>
          </a:p>
          <a:p>
            <a:pPr marL="342900" indent="-342900" algn="l">
              <a:buFont typeface="+mj-lt"/>
              <a:buAutoNum type="arabicPeriod"/>
            </a:pPr>
            <a:endParaRPr lang="ru-RU" b="0" i="0" dirty="0">
              <a:solidFill>
                <a:srgbClr val="000000"/>
              </a:solidFill>
              <a:effectLst/>
            </a:endParaRPr>
          </a:p>
          <a:p>
            <a:pPr marL="342900" indent="-342900" algn="l">
              <a:buFont typeface="+mj-lt"/>
              <a:buAutoNum type="arabicPeriod"/>
            </a:pPr>
            <a:r>
              <a:rPr lang="ru-RU" b="0" i="0" dirty="0" err="1">
                <a:solidFill>
                  <a:srgbClr val="000000"/>
                </a:solidFill>
                <a:effectLst/>
              </a:rPr>
              <a:t>Натисніть</a:t>
            </a:r>
            <a:r>
              <a:rPr lang="ru-RU" b="0" i="0" dirty="0">
                <a:solidFill>
                  <a:srgbClr val="000000"/>
                </a:solidFill>
                <a:effectLst/>
              </a:rPr>
              <a:t> </a:t>
            </a:r>
            <a:r>
              <a:rPr lang="ru-RU" b="0" i="0" dirty="0" err="1">
                <a:solidFill>
                  <a:srgbClr val="000000"/>
                </a:solidFill>
                <a:effectLst/>
              </a:rPr>
              <a:t>Послуги</a:t>
            </a:r>
            <a:r>
              <a:rPr lang="ru-RU" b="0" i="0" dirty="0">
                <a:solidFill>
                  <a:srgbClr val="000000"/>
                </a:solidFill>
                <a:effectLst/>
              </a:rPr>
              <a:t>, </a:t>
            </a:r>
            <a:r>
              <a:rPr lang="ru-RU" b="0" i="0" dirty="0" err="1">
                <a:solidFill>
                  <a:srgbClr val="000000"/>
                </a:solidFill>
                <a:effectLst/>
              </a:rPr>
              <a:t>Пошкоджене</a:t>
            </a:r>
            <a:r>
              <a:rPr lang="ru-RU" b="0" i="0" dirty="0">
                <a:solidFill>
                  <a:srgbClr val="000000"/>
                </a:solidFill>
                <a:effectLst/>
              </a:rPr>
              <a:t> </a:t>
            </a:r>
            <a:r>
              <a:rPr lang="ru-RU" b="0" i="0" dirty="0" err="1">
                <a:solidFill>
                  <a:srgbClr val="000000"/>
                </a:solidFill>
                <a:effectLst/>
              </a:rPr>
              <a:t>майно</a:t>
            </a:r>
            <a:endParaRPr lang="ru-RU" b="0" i="0" dirty="0">
              <a:solidFill>
                <a:srgbClr val="000000"/>
              </a:solidFill>
              <a:effectLst/>
            </a:endParaRPr>
          </a:p>
          <a:p>
            <a:pPr marL="342900" indent="-342900" algn="l">
              <a:buFont typeface="+mj-lt"/>
              <a:buAutoNum type="arabicPeriod"/>
            </a:pPr>
            <a:endParaRPr lang="ru-RU" b="0" i="0" dirty="0">
              <a:solidFill>
                <a:srgbClr val="000000"/>
              </a:solidFill>
              <a:effectLst/>
            </a:endParaRPr>
          </a:p>
          <a:p>
            <a:pPr marL="342900" indent="-342900" algn="l">
              <a:buFont typeface="+mj-lt"/>
              <a:buAutoNum type="arabicPeriod"/>
            </a:pPr>
            <a:r>
              <a:rPr lang="ru-RU" b="0" i="0" dirty="0" err="1">
                <a:solidFill>
                  <a:srgbClr val="000000"/>
                </a:solidFill>
                <a:effectLst/>
              </a:rPr>
              <a:t>Заповніть</a:t>
            </a:r>
            <a:r>
              <a:rPr lang="ru-RU" b="0" i="0" dirty="0">
                <a:solidFill>
                  <a:srgbClr val="000000"/>
                </a:solidFill>
                <a:effectLst/>
              </a:rPr>
              <a:t> форму, </a:t>
            </a:r>
            <a:r>
              <a:rPr lang="ru-RU" b="0" i="0" dirty="0" err="1">
                <a:solidFill>
                  <a:srgbClr val="000000"/>
                </a:solidFill>
                <a:effectLst/>
              </a:rPr>
              <a:t>вказавши</a:t>
            </a:r>
            <a:r>
              <a:rPr lang="ru-RU" b="0" i="0" dirty="0">
                <a:solidFill>
                  <a:srgbClr val="000000"/>
                </a:solidFill>
                <a:effectLst/>
              </a:rPr>
              <a:t> всю </a:t>
            </a:r>
            <a:r>
              <a:rPr lang="ru-RU" b="0" i="0" dirty="0" err="1">
                <a:solidFill>
                  <a:srgbClr val="000000"/>
                </a:solidFill>
                <a:effectLst/>
              </a:rPr>
              <a:t>потрібну</a:t>
            </a:r>
            <a:r>
              <a:rPr lang="ru-RU" b="0" i="0" dirty="0">
                <a:solidFill>
                  <a:srgbClr val="000000"/>
                </a:solidFill>
                <a:effectLst/>
              </a:rPr>
              <a:t> </a:t>
            </a:r>
            <a:r>
              <a:rPr lang="ru-RU" b="0" i="0" dirty="0" err="1">
                <a:solidFill>
                  <a:srgbClr val="000000"/>
                </a:solidFill>
                <a:effectLst/>
              </a:rPr>
              <a:t>інформацію</a:t>
            </a:r>
            <a:endParaRPr lang="ru-RU" b="0" i="0" dirty="0">
              <a:solidFill>
                <a:srgbClr val="000000"/>
              </a:solidFill>
              <a:effectLst/>
            </a:endParaRPr>
          </a:p>
        </p:txBody>
      </p:sp>
      <p:sp>
        <p:nvSpPr>
          <p:cNvPr id="8" name="Google Shape;249;p15">
            <a:extLst>
              <a:ext uri="{FF2B5EF4-FFF2-40B4-BE49-F238E27FC236}">
                <a16:creationId xmlns:a16="http://schemas.microsoft.com/office/drawing/2014/main" id="{B39EAF2B-03EA-719D-9E0D-A8C10CA74358}"/>
              </a:ext>
            </a:extLst>
          </p:cNvPr>
          <p:cNvSpPr/>
          <p:nvPr/>
        </p:nvSpPr>
        <p:spPr>
          <a:xfrm>
            <a:off x="3860815" y="7356749"/>
            <a:ext cx="2856850" cy="1384954"/>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t" anchorCtr="0">
            <a:spAutoFit/>
          </a:bodyPr>
          <a:lstStyle/>
          <a:p>
            <a:pPr algn="ctr"/>
            <a:r>
              <a:rPr lang="uk-UA" b="0" i="0" dirty="0">
                <a:solidFill>
                  <a:srgbClr val="000000"/>
                </a:solidFill>
                <a:effectLst/>
              </a:rPr>
              <a:t>Послуга доступна працівникам ЦНАП та нотаріусам, які можуть заповнювати та подавати повідомлення від імені українців або їхніх представників.</a:t>
            </a:r>
            <a:endParaRPr lang="ru-RU" b="0" i="0" dirty="0">
              <a:solidFill>
                <a:srgbClr val="000000"/>
              </a:solidFill>
              <a:effectLst/>
            </a:endParaRPr>
          </a:p>
        </p:txBody>
      </p:sp>
      <p:sp>
        <p:nvSpPr>
          <p:cNvPr id="9" name="TextBox 8">
            <a:extLst>
              <a:ext uri="{FF2B5EF4-FFF2-40B4-BE49-F238E27FC236}">
                <a16:creationId xmlns:a16="http://schemas.microsoft.com/office/drawing/2014/main" id="{1B9A8CF6-F32C-9A08-23D2-BDDDCAC097D3}"/>
              </a:ext>
            </a:extLst>
          </p:cNvPr>
          <p:cNvSpPr txBox="1"/>
          <p:nvPr/>
        </p:nvSpPr>
        <p:spPr>
          <a:xfrm>
            <a:off x="1280583" y="4237873"/>
            <a:ext cx="865943" cy="307777"/>
          </a:xfrm>
          <a:prstGeom prst="rect">
            <a:avLst/>
          </a:prstGeom>
          <a:noFill/>
        </p:spPr>
        <p:txBody>
          <a:bodyPr wrap="none" rtlCol="0">
            <a:spAutoFit/>
          </a:bodyPr>
          <a:lstStyle/>
          <a:p>
            <a:r>
              <a:rPr lang="uk-UA" b="1" i="0" dirty="0">
                <a:solidFill>
                  <a:schemeClr val="tx1"/>
                </a:solidFill>
                <a:effectLst/>
                <a:latin typeface="+mn-lt"/>
              </a:rPr>
              <a:t>Онлайн</a:t>
            </a:r>
            <a:endParaRPr lang="uk-UA" b="1" dirty="0">
              <a:solidFill>
                <a:schemeClr val="tx1"/>
              </a:solidFill>
              <a:latin typeface="+mn-lt"/>
            </a:endParaRPr>
          </a:p>
        </p:txBody>
      </p:sp>
      <p:sp>
        <p:nvSpPr>
          <p:cNvPr id="10" name="TextBox 9">
            <a:extLst>
              <a:ext uri="{FF2B5EF4-FFF2-40B4-BE49-F238E27FC236}">
                <a16:creationId xmlns:a16="http://schemas.microsoft.com/office/drawing/2014/main" id="{5BA1B3D8-FDC8-0B50-B9CC-ED59ED2A7121}"/>
              </a:ext>
            </a:extLst>
          </p:cNvPr>
          <p:cNvSpPr txBox="1"/>
          <p:nvPr/>
        </p:nvSpPr>
        <p:spPr>
          <a:xfrm>
            <a:off x="4875529" y="7034787"/>
            <a:ext cx="1050288" cy="307777"/>
          </a:xfrm>
          <a:prstGeom prst="rect">
            <a:avLst/>
          </a:prstGeom>
          <a:noFill/>
        </p:spPr>
        <p:txBody>
          <a:bodyPr wrap="none" rtlCol="0">
            <a:spAutoFit/>
          </a:bodyPr>
          <a:lstStyle/>
          <a:p>
            <a:r>
              <a:rPr lang="uk-UA" b="1" i="0" dirty="0">
                <a:solidFill>
                  <a:schemeClr val="tx1"/>
                </a:solidFill>
                <a:effectLst/>
                <a:latin typeface="+mn-lt"/>
              </a:rPr>
              <a:t>Особисто</a:t>
            </a:r>
            <a:endParaRPr lang="uk-UA" b="1" dirty="0">
              <a:solidFill>
                <a:schemeClr val="tx1"/>
              </a:solidFill>
              <a:latin typeface="+mn-lt"/>
            </a:endParaRPr>
          </a:p>
        </p:txBody>
      </p:sp>
      <p:sp>
        <p:nvSpPr>
          <p:cNvPr id="11" name="TextBox 10">
            <a:extLst>
              <a:ext uri="{FF2B5EF4-FFF2-40B4-BE49-F238E27FC236}">
                <a16:creationId xmlns:a16="http://schemas.microsoft.com/office/drawing/2014/main" id="{97F5326F-A65F-058D-6C46-8B0FAF513B29}"/>
              </a:ext>
            </a:extLst>
          </p:cNvPr>
          <p:cNvSpPr txBox="1"/>
          <p:nvPr/>
        </p:nvSpPr>
        <p:spPr>
          <a:xfrm>
            <a:off x="4861983" y="4256923"/>
            <a:ext cx="865943" cy="307777"/>
          </a:xfrm>
          <a:prstGeom prst="rect">
            <a:avLst/>
          </a:prstGeom>
          <a:noFill/>
        </p:spPr>
        <p:txBody>
          <a:bodyPr wrap="none" rtlCol="0">
            <a:spAutoFit/>
          </a:bodyPr>
          <a:lstStyle/>
          <a:p>
            <a:r>
              <a:rPr lang="uk-UA" b="1" i="0" dirty="0">
                <a:solidFill>
                  <a:schemeClr val="tx1"/>
                </a:solidFill>
                <a:effectLst/>
                <a:latin typeface="+mn-lt"/>
              </a:rPr>
              <a:t>Онлайн</a:t>
            </a:r>
            <a:endParaRPr lang="uk-UA" b="1" dirty="0">
              <a:solidFill>
                <a:schemeClr val="tx1"/>
              </a:solidFill>
              <a:latin typeface="+mn-lt"/>
            </a:endParaRPr>
          </a:p>
        </p:txBody>
      </p:sp>
      <p:sp>
        <p:nvSpPr>
          <p:cNvPr id="12" name="Стрелка: вверх-вниз 11">
            <a:extLst>
              <a:ext uri="{FF2B5EF4-FFF2-40B4-BE49-F238E27FC236}">
                <a16:creationId xmlns:a16="http://schemas.microsoft.com/office/drawing/2014/main" id="{006EEC38-EBAE-EA95-657D-A88D0A1D2450}"/>
              </a:ext>
            </a:extLst>
          </p:cNvPr>
          <p:cNvSpPr/>
          <p:nvPr/>
        </p:nvSpPr>
        <p:spPr>
          <a:xfrm rot="5400000">
            <a:off x="3383289" y="5496499"/>
            <a:ext cx="186519" cy="56530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Стрелка: изогнутая 12">
            <a:extLst>
              <a:ext uri="{FF2B5EF4-FFF2-40B4-BE49-F238E27FC236}">
                <a16:creationId xmlns:a16="http://schemas.microsoft.com/office/drawing/2014/main" id="{AAC92A3F-F1B0-89D8-F788-4A07520467C3}"/>
              </a:ext>
            </a:extLst>
          </p:cNvPr>
          <p:cNvSpPr/>
          <p:nvPr/>
        </p:nvSpPr>
        <p:spPr>
          <a:xfrm rot="10800000" flipH="1">
            <a:off x="3429000" y="5825955"/>
            <a:ext cx="431815" cy="2376423"/>
          </a:xfrm>
          <a:prstGeom prst="bentArrow">
            <a:avLst>
              <a:gd name="adj1" fmla="val 25000"/>
              <a:gd name="adj2" fmla="val 25000"/>
              <a:gd name="adj3" fmla="val 26820"/>
              <a:gd name="adj4" fmla="val 310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14" name="Прямоугольник 13">
            <a:extLst>
              <a:ext uri="{FF2B5EF4-FFF2-40B4-BE49-F238E27FC236}">
                <a16:creationId xmlns:a16="http://schemas.microsoft.com/office/drawing/2014/main" id="{012D8A71-D7A0-232A-2B15-E4066051ECAB}"/>
              </a:ext>
            </a:extLst>
          </p:cNvPr>
          <p:cNvSpPr/>
          <p:nvPr/>
        </p:nvSpPr>
        <p:spPr>
          <a:xfrm>
            <a:off x="3429001" y="4333876"/>
            <a:ext cx="109538" cy="1396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6" name="Рисунок 15">
            <a:extLst>
              <a:ext uri="{FF2B5EF4-FFF2-40B4-BE49-F238E27FC236}">
                <a16:creationId xmlns:a16="http://schemas.microsoft.com/office/drawing/2014/main" id="{17D49687-E622-8A32-AC15-B1938F302063}"/>
              </a:ext>
            </a:extLst>
          </p:cNvPr>
          <p:cNvPicPr>
            <a:picLocks noChangeAspect="1"/>
          </p:cNvPicPr>
          <p:nvPr/>
        </p:nvPicPr>
        <p:blipFill>
          <a:blip r:embed="rId6"/>
          <a:stretch>
            <a:fillRect/>
          </a:stretch>
        </p:blipFill>
        <p:spPr>
          <a:xfrm>
            <a:off x="225812" y="8552289"/>
            <a:ext cx="742643" cy="1100212"/>
          </a:xfrm>
          <a:prstGeom prst="rect">
            <a:avLst/>
          </a:prstGeom>
        </p:spPr>
      </p:pic>
      <p:pic>
        <p:nvPicPr>
          <p:cNvPr id="15" name="Рисунок 14">
            <a:extLst>
              <a:ext uri="{FF2B5EF4-FFF2-40B4-BE49-F238E27FC236}">
                <a16:creationId xmlns:a16="http://schemas.microsoft.com/office/drawing/2014/main" id="{290DB14C-A443-A65F-0388-C1F7686DAE64}"/>
              </a:ext>
            </a:extLst>
          </p:cNvPr>
          <p:cNvPicPr>
            <a:picLocks noChangeAspect="1"/>
          </p:cNvPicPr>
          <p:nvPr/>
        </p:nvPicPr>
        <p:blipFill>
          <a:blip r:embed="rId7"/>
          <a:stretch>
            <a:fillRect/>
          </a:stretch>
        </p:blipFill>
        <p:spPr>
          <a:xfrm>
            <a:off x="1280583" y="645714"/>
            <a:ext cx="1381435" cy="138143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p13"/>
          <p:cNvSpPr/>
          <p:nvPr/>
        </p:nvSpPr>
        <p:spPr>
          <a:xfrm>
            <a:off x="1696600" y="590549"/>
            <a:ext cx="5097000" cy="113873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a:solidFill>
                  <a:srgbClr val="002060"/>
                </a:solidFill>
              </a:rPr>
              <a:t>Як і де</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оформити</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компенсацію</a:t>
            </a:r>
            <a:r>
              <a:rPr lang="ru-RU" sz="2400" b="1" dirty="0">
                <a:solidFill>
                  <a:srgbClr val="002060"/>
                </a:solidFill>
                <a:latin typeface="Arial"/>
                <a:ea typeface="Arial"/>
                <a:cs typeface="Arial"/>
                <a:sym typeface="Arial"/>
              </a:rPr>
              <a:t> за </a:t>
            </a:r>
            <a:r>
              <a:rPr lang="ru-RU" sz="2400" b="1" dirty="0" err="1">
                <a:solidFill>
                  <a:srgbClr val="002060"/>
                </a:solidFill>
                <a:latin typeface="Arial"/>
                <a:ea typeface="Arial"/>
                <a:cs typeface="Arial"/>
                <a:sym typeface="Arial"/>
              </a:rPr>
              <a:t>тимчасове</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розміщення</a:t>
            </a:r>
            <a:r>
              <a:rPr lang="ru-RU" sz="2400" b="1" dirty="0">
                <a:solidFill>
                  <a:srgbClr val="002060"/>
                </a:solidFill>
                <a:latin typeface="Arial"/>
                <a:ea typeface="Arial"/>
                <a:cs typeface="Arial"/>
                <a:sym typeface="Arial"/>
              </a:rPr>
              <a:t> ВПО?</a:t>
            </a:r>
            <a:endParaRPr sz="2400" b="1" dirty="0">
              <a:solidFill>
                <a:srgbClr val="002060"/>
              </a:solidFill>
              <a:latin typeface="Arial"/>
              <a:ea typeface="Arial"/>
              <a:cs typeface="Arial"/>
              <a:sym typeface="Arial"/>
            </a:endParaRPr>
          </a:p>
          <a:p>
            <a:pPr marL="0" lvl="0" indent="0" algn="ctr" rtl="0">
              <a:spcBef>
                <a:spcPts val="0"/>
              </a:spcBef>
              <a:spcAft>
                <a:spcPts val="0"/>
              </a:spcAft>
              <a:buClr>
                <a:schemeClr val="dk1"/>
              </a:buClr>
              <a:buFont typeface="Arial"/>
              <a:buNone/>
            </a:pPr>
            <a:endParaRPr sz="2000" b="1" dirty="0">
              <a:solidFill>
                <a:srgbClr val="002060"/>
              </a:solidFill>
            </a:endParaRPr>
          </a:p>
        </p:txBody>
      </p:sp>
      <p:graphicFrame>
        <p:nvGraphicFramePr>
          <p:cNvPr id="224" name="Google Shape;224;p13"/>
          <p:cNvGraphicFramePr/>
          <p:nvPr>
            <p:extLst>
              <p:ext uri="{D42A27DB-BD31-4B8C-83A1-F6EECF244321}">
                <p14:modId xmlns:p14="http://schemas.microsoft.com/office/powerpoint/2010/main" val="3608014075"/>
              </p:ext>
            </p:extLst>
          </p:nvPr>
        </p:nvGraphicFramePr>
        <p:xfrm>
          <a:off x="76544" y="1500683"/>
          <a:ext cx="6679856" cy="8382070"/>
        </p:xfrm>
        <a:graphic>
          <a:graphicData uri="http://schemas.openxmlformats.org/drawingml/2006/table">
            <a:tbl>
              <a:tblPr firstRow="1" bandRow="1">
                <a:noFill/>
                <a:tableStyleId>{E9F5270B-E5FB-4DA4-A0B4-348DEC85A2EA}</a:tableStyleId>
              </a:tblPr>
              <a:tblGrid>
                <a:gridCol w="3339928">
                  <a:extLst>
                    <a:ext uri="{9D8B030D-6E8A-4147-A177-3AD203B41FA5}">
                      <a16:colId xmlns:a16="http://schemas.microsoft.com/office/drawing/2014/main" val="20000"/>
                    </a:ext>
                  </a:extLst>
                </a:gridCol>
                <a:gridCol w="3339928">
                  <a:extLst>
                    <a:ext uri="{9D8B030D-6E8A-4147-A177-3AD203B41FA5}">
                      <a16:colId xmlns:a16="http://schemas.microsoft.com/office/drawing/2014/main" val="20001"/>
                    </a:ext>
                  </a:extLst>
                </a:gridCol>
              </a:tblGrid>
              <a:tr h="310057">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1600" b="1" dirty="0">
                          <a:solidFill>
                            <a:srgbClr val="002060"/>
                          </a:solidFill>
                          <a:latin typeface="Arial"/>
                          <a:ea typeface="Arial"/>
                          <a:cs typeface="Arial"/>
                          <a:sym typeface="Arial"/>
                        </a:rPr>
                        <a:t>Компенсація виплачується за розміщення ВПО:</a:t>
                      </a:r>
                      <a:endParaRPr sz="1600" b="1" dirty="0">
                        <a:solidFill>
                          <a:srgbClr val="002060"/>
                        </a:solidFill>
                        <a:latin typeface="Arial"/>
                        <a:ea typeface="Arial"/>
                        <a:cs typeface="Arial"/>
                        <a:sym typeface="Arial"/>
                      </a:endParaRPr>
                    </a:p>
                  </a:txBody>
                  <a:tcPr marL="91450" marR="91450" marT="45725" marB="45725" anchor="ctr">
                    <a:solidFill>
                      <a:srgbClr val="BBD6EE"/>
                    </a:solidFill>
                  </a:tcPr>
                </a:tc>
                <a:tc hMerge="1">
                  <a:txBody>
                    <a:bodyPr/>
                    <a:lstStyle/>
                    <a:p>
                      <a:endParaRPr lang="uk-UA"/>
                    </a:p>
                  </a:txBody>
                  <a:tcPr/>
                </a:tc>
                <a:extLst>
                  <a:ext uri="{0D108BD9-81ED-4DB2-BD59-A6C34878D82A}">
                    <a16:rowId xmlns:a16="http://schemas.microsoft.com/office/drawing/2014/main" val="1135439707"/>
                  </a:ext>
                </a:extLst>
              </a:tr>
              <a:tr h="2353556">
                <a:tc gridSpan="2">
                  <a:txBody>
                    <a:bodyPr/>
                    <a:lstStyle/>
                    <a:p>
                      <a:pPr marL="457200" marR="0" lvl="0" indent="-304800" algn="l" rtl="0">
                        <a:spcBef>
                          <a:spcPts val="0"/>
                        </a:spcBef>
                        <a:spcAft>
                          <a:spcPts val="600"/>
                        </a:spcAft>
                        <a:buClr>
                          <a:srgbClr val="002060"/>
                        </a:buClr>
                        <a:buSzPts val="1200"/>
                        <a:buFont typeface="Arial"/>
                        <a:buChar char="-"/>
                      </a:pPr>
                      <a:r>
                        <a:rPr lang="ru-RU" sz="1400" dirty="0" err="1">
                          <a:solidFill>
                            <a:srgbClr val="002060"/>
                          </a:solidFill>
                          <a:latin typeface="Arial"/>
                          <a:cs typeface="Arial"/>
                          <a:sym typeface="Arial"/>
                        </a:rPr>
                        <a:t>які</a:t>
                      </a:r>
                      <a:r>
                        <a:rPr lang="ru-RU" sz="1400" dirty="0">
                          <a:solidFill>
                            <a:srgbClr val="002060"/>
                          </a:solidFill>
                          <a:latin typeface="Arial"/>
                          <a:cs typeface="Arial"/>
                          <a:sym typeface="Arial"/>
                        </a:rPr>
                        <a:t> </a:t>
                      </a:r>
                      <a:r>
                        <a:rPr lang="ru-RU" sz="1400" dirty="0" err="1">
                          <a:solidFill>
                            <a:srgbClr val="002060"/>
                          </a:solidFill>
                          <a:latin typeface="Arial"/>
                          <a:cs typeface="Arial"/>
                          <a:sym typeface="Arial"/>
                        </a:rPr>
                        <a:t>перемістилися</a:t>
                      </a:r>
                      <a:r>
                        <a:rPr lang="ru-RU" sz="1400" dirty="0">
                          <a:solidFill>
                            <a:srgbClr val="002060"/>
                          </a:solidFill>
                          <a:latin typeface="+mn-lt"/>
                          <a:cs typeface="Arial"/>
                          <a:sym typeface="Arial"/>
                        </a:rPr>
                        <a:t> з </a:t>
                      </a:r>
                      <a:r>
                        <a:rPr lang="uk-UA" sz="1400" b="0" i="0" u="none" strike="noStrike" cap="none" dirty="0">
                          <a:solidFill>
                            <a:srgbClr val="002060"/>
                          </a:solidFill>
                          <a:effectLst/>
                          <a:latin typeface="+mn-lt"/>
                          <a:ea typeface="Calibri"/>
                          <a:cs typeface="Calibri"/>
                          <a:sym typeface="Arial"/>
                        </a:rPr>
                        <a:t>тимчасово окупованої території АР Крим і                 м. Севастополя, території громад, які розташовані в районі проведення воєнних (бойових) дій або які перебувають в тимчасовій окупації, оточенні (блокуванні);</a:t>
                      </a:r>
                      <a:endParaRPr lang="ru-RU" sz="1400" dirty="0">
                        <a:solidFill>
                          <a:srgbClr val="002060"/>
                        </a:solidFill>
                        <a:latin typeface="+mn-lt"/>
                      </a:endParaRPr>
                    </a:p>
                    <a:p>
                      <a:pPr marL="457200" marR="0" lvl="0" indent="-304800" algn="l" rtl="0">
                        <a:spcBef>
                          <a:spcPts val="0"/>
                        </a:spcBef>
                        <a:spcAft>
                          <a:spcPts val="600"/>
                        </a:spcAft>
                        <a:buClr>
                          <a:srgbClr val="002060"/>
                        </a:buClr>
                        <a:buSzPts val="1200"/>
                        <a:buFont typeface="Arial"/>
                        <a:buChar char="-"/>
                      </a:pPr>
                      <a:r>
                        <a:rPr lang="uk-UA" sz="1400" b="0" i="0" u="none" strike="noStrike" cap="none" noProof="0" dirty="0">
                          <a:solidFill>
                            <a:srgbClr val="002060"/>
                          </a:solidFill>
                          <a:effectLst/>
                          <a:latin typeface="+mn-lt"/>
                          <a:ea typeface="Calibri"/>
                          <a:cs typeface="Calibri"/>
                          <a:sym typeface="Arial"/>
                        </a:rPr>
                        <a:t>житло яких зруйноване або непридатне для проживання внаслідок пошкодження </a:t>
                      </a:r>
                      <a:r>
                        <a:rPr lang="uk-UA" sz="1200" b="0" i="0" u="none" strike="noStrike" cap="none" noProof="0" dirty="0">
                          <a:solidFill>
                            <a:srgbClr val="002060"/>
                          </a:solidFill>
                          <a:effectLst/>
                          <a:latin typeface="+mn-lt"/>
                          <a:ea typeface="Calibri"/>
                          <a:cs typeface="Calibri"/>
                          <a:sym typeface="Arial"/>
                        </a:rPr>
                        <a:t>(</a:t>
                      </a:r>
                      <a:r>
                        <a:rPr lang="uk-UA" sz="1200" b="0" i="1" u="none" strike="noStrike" cap="none" noProof="0" dirty="0">
                          <a:solidFill>
                            <a:srgbClr val="002060"/>
                          </a:solidFill>
                          <a:effectLst/>
                          <a:latin typeface="+mn-lt"/>
                          <a:ea typeface="Calibri"/>
                          <a:cs typeface="Calibri"/>
                          <a:sym typeface="Arial"/>
                        </a:rPr>
                        <a:t>інформація про яке внесена до Державного реєстру майна, пошкодженого та знищеного внаслідок бойових дій, терористичних актів, диверсій, спричинених військовою агресією Російської Федерації, або щодо якого подано документальне підтвердження від органів місцевого самоврядування факту пошкодження/знищення нерухомого майна внаслідок бойових дій, терористичних актів, диверсій, спричинених військовою агресією Російської Федерації)</a:t>
                      </a:r>
                      <a:r>
                        <a:rPr lang="uk-UA" sz="1200" noProof="0" dirty="0">
                          <a:solidFill>
                            <a:srgbClr val="002060"/>
                          </a:solidFill>
                          <a:latin typeface="+mn-lt"/>
                          <a:ea typeface="Arial"/>
                          <a:cs typeface="Arial"/>
                          <a:sym typeface="Arial"/>
                        </a:rPr>
                        <a:t>.</a:t>
                      </a:r>
                      <a:endParaRPr lang="uk-UA" sz="1200" b="1" noProof="0" dirty="0">
                        <a:solidFill>
                          <a:srgbClr val="002060"/>
                        </a:solidFill>
                        <a:latin typeface="+mn-lt"/>
                        <a:ea typeface="Arial"/>
                        <a:cs typeface="Arial"/>
                        <a:sym typeface="Arial"/>
                      </a:endParaRPr>
                    </a:p>
                  </a:txBody>
                  <a:tcPr marL="91450" marR="91450" marT="45725" marB="45725" anchor="ctr">
                    <a:solidFill>
                      <a:srgbClr val="E9EFF7"/>
                    </a:solidFill>
                  </a:tcPr>
                </a:tc>
                <a:tc hMerge="1">
                  <a:txBody>
                    <a:bodyPr/>
                    <a:lstStyle/>
                    <a:p>
                      <a:endParaRPr lang="uk-UA"/>
                    </a:p>
                  </a:txBody>
                  <a:tcPr/>
                </a:tc>
                <a:extLst>
                  <a:ext uri="{0D108BD9-81ED-4DB2-BD59-A6C34878D82A}">
                    <a16:rowId xmlns:a16="http://schemas.microsoft.com/office/drawing/2014/main" val="648373006"/>
                  </a:ext>
                </a:extLst>
              </a:tr>
              <a:tr h="310057">
                <a:tc gridSpan="2">
                  <a:txBody>
                    <a:bodyPr/>
                    <a:lstStyle/>
                    <a:p>
                      <a:pPr marL="0" marR="0" lvl="0" indent="0" algn="ctr" rtl="0">
                        <a:spcBef>
                          <a:spcPts val="0"/>
                        </a:spcBef>
                        <a:spcAft>
                          <a:spcPts val="0"/>
                        </a:spcAft>
                        <a:buNone/>
                      </a:pPr>
                      <a:r>
                        <a:rPr lang="uk-UA" sz="1600" b="1" dirty="0">
                          <a:solidFill>
                            <a:srgbClr val="002060"/>
                          </a:solidFill>
                          <a:latin typeface="Arial"/>
                          <a:ea typeface="Arial"/>
                          <a:cs typeface="Arial"/>
                          <a:sym typeface="Arial"/>
                        </a:rPr>
                        <a:t>Як подати заяву?</a:t>
                      </a:r>
                      <a:endParaRPr sz="1600" b="1" dirty="0">
                        <a:solidFill>
                          <a:srgbClr val="002060"/>
                        </a:solidFill>
                        <a:latin typeface="Arial"/>
                        <a:ea typeface="Arial"/>
                        <a:cs typeface="Arial"/>
                        <a:sym typeface="Arial"/>
                      </a:endParaRPr>
                    </a:p>
                  </a:txBody>
                  <a:tcPr marL="91450" marR="91450" marT="45725" marB="45725" anchor="ctr">
                    <a:solidFill>
                      <a:srgbClr val="BBD6EE"/>
                    </a:solidFill>
                  </a:tcPr>
                </a:tc>
                <a:tc hMerge="1">
                  <a:txBody>
                    <a:bodyPr/>
                    <a:lstStyle/>
                    <a:p>
                      <a:pPr marL="0" marR="0" lvl="0" indent="0" algn="ctr" rtl="0">
                        <a:spcBef>
                          <a:spcPts val="0"/>
                        </a:spcBef>
                        <a:spcAft>
                          <a:spcPts val="0"/>
                        </a:spcAft>
                        <a:buNone/>
                      </a:pPr>
                      <a:endParaRPr sz="1600" b="1" dirty="0">
                        <a:solidFill>
                          <a:srgbClr val="002060"/>
                        </a:solidFill>
                        <a:latin typeface="Arial"/>
                        <a:ea typeface="Arial"/>
                        <a:cs typeface="Arial"/>
                        <a:sym typeface="Arial"/>
                      </a:endParaRPr>
                    </a:p>
                  </a:txBody>
                  <a:tcPr marL="91450" marR="91450" marT="45725" marB="45725" anchor="ctr">
                    <a:solidFill>
                      <a:srgbClr val="BBD6EE"/>
                    </a:solidFill>
                  </a:tcPr>
                </a:tc>
                <a:extLst>
                  <a:ext uri="{0D108BD9-81ED-4DB2-BD59-A6C34878D82A}">
                    <a16:rowId xmlns:a16="http://schemas.microsoft.com/office/drawing/2014/main" val="3140183234"/>
                  </a:ext>
                </a:extLst>
              </a:tr>
              <a:tr h="281871">
                <a:tc>
                  <a:txBody>
                    <a:bodyPr/>
                    <a:lstStyle/>
                    <a:p>
                      <a:pPr marL="0" marR="0" lvl="0" indent="0" algn="ctr" rtl="0">
                        <a:spcBef>
                          <a:spcPts val="0"/>
                        </a:spcBef>
                        <a:spcAft>
                          <a:spcPts val="0"/>
                        </a:spcAft>
                        <a:buNone/>
                      </a:pPr>
                      <a:r>
                        <a:rPr lang="ru-RU" sz="1400" b="1" dirty="0" err="1">
                          <a:solidFill>
                            <a:srgbClr val="002060"/>
                          </a:solidFill>
                          <a:latin typeface="Arial"/>
                          <a:ea typeface="Arial"/>
                          <a:cs typeface="Arial"/>
                          <a:sym typeface="Arial"/>
                        </a:rPr>
                        <a:t>Особисто</a:t>
                      </a:r>
                      <a:endParaRPr sz="1400" b="1" dirty="0">
                        <a:solidFill>
                          <a:srgbClr val="002060"/>
                        </a:solidFill>
                        <a:latin typeface="Arial"/>
                        <a:ea typeface="Arial"/>
                        <a:cs typeface="Arial"/>
                        <a:sym typeface="Arial"/>
                      </a:endParaRPr>
                    </a:p>
                  </a:txBody>
                  <a:tcPr marL="91450" marR="91450" marT="45725" marB="45725" anchor="ctr">
                    <a:solidFill>
                      <a:srgbClr val="BBD6EE"/>
                    </a:solidFill>
                  </a:tcPr>
                </a:tc>
                <a:tc>
                  <a:txBody>
                    <a:bodyPr/>
                    <a:lstStyle/>
                    <a:p>
                      <a:pPr marL="0" marR="0" lvl="0" indent="0" algn="ctr" rtl="0">
                        <a:spcBef>
                          <a:spcPts val="0"/>
                        </a:spcBef>
                        <a:spcAft>
                          <a:spcPts val="0"/>
                        </a:spcAft>
                        <a:buNone/>
                      </a:pPr>
                      <a:r>
                        <a:rPr lang="ru-RU" sz="1400" b="1" dirty="0">
                          <a:solidFill>
                            <a:srgbClr val="002060"/>
                          </a:solidFill>
                          <a:latin typeface="Arial"/>
                          <a:ea typeface="Arial"/>
                          <a:cs typeface="Arial"/>
                          <a:sym typeface="Arial"/>
                        </a:rPr>
                        <a:t>Онлайн </a:t>
                      </a:r>
                      <a:endParaRPr sz="1400" b="1" dirty="0">
                        <a:solidFill>
                          <a:srgbClr val="002060"/>
                        </a:solidFill>
                        <a:latin typeface="Arial"/>
                        <a:ea typeface="Arial"/>
                        <a:cs typeface="Arial"/>
                        <a:sym typeface="Arial"/>
                      </a:endParaRPr>
                    </a:p>
                  </a:txBody>
                  <a:tcPr marL="91450" marR="91450" marT="45725" marB="45725" anchor="ctr">
                    <a:solidFill>
                      <a:srgbClr val="BBD6EE"/>
                    </a:solidFill>
                  </a:tcPr>
                </a:tc>
                <a:extLst>
                  <a:ext uri="{0D108BD9-81ED-4DB2-BD59-A6C34878D82A}">
                    <a16:rowId xmlns:a16="http://schemas.microsoft.com/office/drawing/2014/main" val="10000"/>
                  </a:ext>
                </a:extLst>
              </a:tr>
              <a:tr h="1465691">
                <a:tc>
                  <a:txBody>
                    <a:bodyPr/>
                    <a:lstStyle/>
                    <a:p>
                      <a:pPr marL="0" marR="0" lvl="0" indent="0" algn="l" rtl="0">
                        <a:spcBef>
                          <a:spcPts val="0"/>
                        </a:spcBef>
                        <a:spcAft>
                          <a:spcPts val="0"/>
                        </a:spcAft>
                        <a:buNone/>
                      </a:pPr>
                      <a:r>
                        <a:rPr lang="ru-RU" sz="1400" dirty="0" err="1">
                          <a:solidFill>
                            <a:srgbClr val="002060"/>
                          </a:solidFill>
                          <a:latin typeface="+mn-lt"/>
                          <a:ea typeface="Arial"/>
                          <a:cs typeface="Arial"/>
                          <a:sym typeface="Arial"/>
                        </a:rPr>
                        <a:t>Власник</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житлового</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приміщення</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який</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погодився</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безкоштовно</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розмістити</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внутрішньо</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переміщених</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осіб</a:t>
                      </a:r>
                      <a:r>
                        <a:rPr lang="ru-RU" sz="1400" dirty="0">
                          <a:solidFill>
                            <a:srgbClr val="002060"/>
                          </a:solidFill>
                          <a:latin typeface="+mn-lt"/>
                          <a:ea typeface="Arial"/>
                          <a:cs typeface="Arial"/>
                          <a:sym typeface="Arial"/>
                        </a:rPr>
                        <a:t>, </a:t>
                      </a:r>
                      <a:r>
                        <a:rPr lang="uk-UA" sz="1400" dirty="0">
                          <a:solidFill>
                            <a:srgbClr val="002060"/>
                          </a:solidFill>
                          <a:latin typeface="+mn-lt"/>
                          <a:ea typeface="Arial"/>
                          <a:cs typeface="Arial"/>
                          <a:sym typeface="Arial"/>
                        </a:rPr>
                        <a:t>з</a:t>
                      </a:r>
                      <a:r>
                        <a:rPr lang="uk-UA" sz="1400" dirty="0">
                          <a:solidFill>
                            <a:srgbClr val="002060"/>
                          </a:solidFill>
                          <a:latin typeface="+mn-lt"/>
                        </a:rPr>
                        <a:t>вертається до </a:t>
                      </a:r>
                      <a:r>
                        <a:rPr lang="ru-RU" sz="1400" b="0" i="0" u="none" strike="noStrike" cap="none" dirty="0" err="1">
                          <a:solidFill>
                            <a:srgbClr val="002060"/>
                          </a:solidFill>
                          <a:effectLst/>
                          <a:latin typeface="+mn-lt"/>
                          <a:ea typeface="Calibri"/>
                          <a:cs typeface="Calibri"/>
                          <a:sym typeface="Arial"/>
                        </a:rPr>
                        <a:t>виконавчого</a:t>
                      </a:r>
                      <a:r>
                        <a:rPr lang="ru-RU" sz="1400" b="0" i="0" u="none" strike="noStrike" cap="none" dirty="0">
                          <a:solidFill>
                            <a:srgbClr val="002060"/>
                          </a:solidFill>
                          <a:effectLst/>
                          <a:latin typeface="+mn-lt"/>
                          <a:ea typeface="Calibri"/>
                          <a:cs typeface="Calibri"/>
                          <a:sym typeface="Arial"/>
                        </a:rPr>
                        <a:t> </a:t>
                      </a:r>
                      <a:r>
                        <a:rPr lang="ru-RU" sz="1400" b="0" i="0" u="none" strike="noStrike" cap="none" dirty="0" err="1">
                          <a:solidFill>
                            <a:srgbClr val="002060"/>
                          </a:solidFill>
                          <a:effectLst/>
                          <a:latin typeface="+mn-lt"/>
                          <a:ea typeface="Calibri"/>
                          <a:cs typeface="Calibri"/>
                          <a:sym typeface="Arial"/>
                        </a:rPr>
                        <a:t>комітету</a:t>
                      </a:r>
                      <a:r>
                        <a:rPr lang="ru-RU" sz="1400" b="0" i="0" u="none" strike="noStrike" cap="none" dirty="0">
                          <a:solidFill>
                            <a:srgbClr val="002060"/>
                          </a:solidFill>
                          <a:effectLst/>
                          <a:latin typeface="+mn-lt"/>
                          <a:ea typeface="Calibri"/>
                          <a:cs typeface="Calibri"/>
                          <a:sym typeface="Arial"/>
                        </a:rPr>
                        <a:t> </a:t>
                      </a:r>
                      <a:r>
                        <a:rPr lang="ru-RU" sz="1400" b="0" i="0" u="none" strike="noStrike" cap="none" dirty="0" err="1">
                          <a:solidFill>
                            <a:srgbClr val="002060"/>
                          </a:solidFill>
                          <a:effectLst/>
                          <a:latin typeface="+mn-lt"/>
                          <a:ea typeface="Calibri"/>
                          <a:cs typeface="Calibri"/>
                          <a:sym typeface="Arial"/>
                        </a:rPr>
                        <a:t>сільської</a:t>
                      </a:r>
                      <a:r>
                        <a:rPr lang="ru-RU" sz="1400" b="0" i="0" u="none" strike="noStrike" cap="none" dirty="0">
                          <a:solidFill>
                            <a:srgbClr val="002060"/>
                          </a:solidFill>
                          <a:effectLst/>
                          <a:latin typeface="+mn-lt"/>
                          <a:ea typeface="Calibri"/>
                          <a:cs typeface="Calibri"/>
                          <a:sym typeface="Arial"/>
                        </a:rPr>
                        <a:t>, </a:t>
                      </a:r>
                      <a:r>
                        <a:rPr lang="ru-RU" sz="1400" b="0" i="0" u="none" strike="noStrike" cap="none" dirty="0" err="1">
                          <a:solidFill>
                            <a:srgbClr val="002060"/>
                          </a:solidFill>
                          <a:effectLst/>
                          <a:latin typeface="+mn-lt"/>
                          <a:ea typeface="Calibri"/>
                          <a:cs typeface="Calibri"/>
                          <a:sym typeface="Arial"/>
                        </a:rPr>
                        <a:t>селищної</a:t>
                      </a:r>
                      <a:r>
                        <a:rPr lang="ru-RU" sz="1400" b="0" i="0" u="none" strike="noStrike" cap="none" dirty="0">
                          <a:solidFill>
                            <a:srgbClr val="002060"/>
                          </a:solidFill>
                          <a:effectLst/>
                          <a:latin typeface="+mn-lt"/>
                          <a:ea typeface="Calibri"/>
                          <a:cs typeface="Calibri"/>
                          <a:sym typeface="Arial"/>
                        </a:rPr>
                        <a:t> </a:t>
                      </a:r>
                      <a:r>
                        <a:rPr lang="ru-RU" sz="1400" b="0" i="0" u="none" strike="noStrike" cap="none" dirty="0" err="1">
                          <a:solidFill>
                            <a:srgbClr val="002060"/>
                          </a:solidFill>
                          <a:effectLst/>
                          <a:latin typeface="+mn-lt"/>
                          <a:ea typeface="Calibri"/>
                          <a:cs typeface="Calibri"/>
                          <a:sym typeface="Arial"/>
                        </a:rPr>
                        <a:t>міської</a:t>
                      </a:r>
                      <a:r>
                        <a:rPr lang="ru-RU" sz="1400" b="0" i="0" u="none" strike="noStrike" cap="none" dirty="0">
                          <a:solidFill>
                            <a:srgbClr val="002060"/>
                          </a:solidFill>
                          <a:effectLst/>
                          <a:latin typeface="+mn-lt"/>
                          <a:ea typeface="Calibri"/>
                          <a:cs typeface="Calibri"/>
                          <a:sym typeface="Arial"/>
                        </a:rPr>
                        <a:t> ради </a:t>
                      </a:r>
                      <a:r>
                        <a:rPr lang="uk-UA" sz="1400" dirty="0">
                          <a:solidFill>
                            <a:srgbClr val="002060"/>
                          </a:solidFill>
                          <a:latin typeface="+mn-lt"/>
                        </a:rPr>
                        <a:t>за місцем  проживання та </a:t>
                      </a:r>
                      <a:r>
                        <a:rPr lang="ru-RU" sz="1400" b="0" i="0" u="none" strike="noStrike" cap="none" dirty="0" err="1">
                          <a:solidFill>
                            <a:srgbClr val="002060"/>
                          </a:solidFill>
                          <a:effectLst/>
                          <a:latin typeface="+mn-lt"/>
                          <a:ea typeface="Calibri"/>
                          <a:cs typeface="Calibri"/>
                          <a:sym typeface="Arial"/>
                        </a:rPr>
                        <a:t>інформує</a:t>
                      </a:r>
                      <a:r>
                        <a:rPr lang="ru-RU" sz="1400" b="0" i="0" u="none" strike="noStrike" cap="none" dirty="0">
                          <a:solidFill>
                            <a:srgbClr val="002060"/>
                          </a:solidFill>
                          <a:effectLst/>
                          <a:latin typeface="+mn-lt"/>
                          <a:ea typeface="Calibri"/>
                          <a:cs typeface="Calibri"/>
                          <a:sym typeface="Arial"/>
                        </a:rPr>
                        <a:t> про </a:t>
                      </a:r>
                      <a:r>
                        <a:rPr lang="ru-RU" sz="1400" b="0" i="0" u="none" strike="noStrike" cap="none" dirty="0" err="1">
                          <a:solidFill>
                            <a:srgbClr val="002060"/>
                          </a:solidFill>
                          <a:effectLst/>
                          <a:latin typeface="+mn-lt"/>
                          <a:ea typeface="Calibri"/>
                          <a:cs typeface="Calibri"/>
                          <a:sym typeface="Arial"/>
                        </a:rPr>
                        <a:t>наявне</a:t>
                      </a:r>
                      <a:r>
                        <a:rPr lang="ru-RU" sz="1400" b="0" i="0" u="none" strike="noStrike" cap="none" dirty="0">
                          <a:solidFill>
                            <a:srgbClr val="002060"/>
                          </a:solidFill>
                          <a:effectLst/>
                          <a:latin typeface="+mn-lt"/>
                          <a:ea typeface="Calibri"/>
                          <a:cs typeface="Calibri"/>
                          <a:sym typeface="Arial"/>
                        </a:rPr>
                        <a:t> для </a:t>
                      </a:r>
                      <a:r>
                        <a:rPr lang="ru-RU" sz="1400" b="0" i="0" u="none" strike="noStrike" cap="none" dirty="0" err="1">
                          <a:solidFill>
                            <a:srgbClr val="002060"/>
                          </a:solidFill>
                          <a:effectLst/>
                          <a:latin typeface="+mn-lt"/>
                          <a:ea typeface="Calibri"/>
                          <a:cs typeface="Calibri"/>
                          <a:sym typeface="Arial"/>
                        </a:rPr>
                        <a:t>розміщення</a:t>
                      </a:r>
                      <a:r>
                        <a:rPr lang="ru-RU" sz="1400" b="0" i="0" u="none" strike="noStrike" cap="none" dirty="0">
                          <a:solidFill>
                            <a:srgbClr val="002060"/>
                          </a:solidFill>
                          <a:effectLst/>
                          <a:latin typeface="+mn-lt"/>
                          <a:ea typeface="Calibri"/>
                          <a:cs typeface="Calibri"/>
                          <a:sym typeface="Arial"/>
                        </a:rPr>
                        <a:t> </a:t>
                      </a:r>
                      <a:r>
                        <a:rPr lang="ru-RU" sz="1400" b="0" i="0" u="none" strike="noStrike" cap="none" dirty="0" err="1">
                          <a:solidFill>
                            <a:srgbClr val="002060"/>
                          </a:solidFill>
                          <a:effectLst/>
                          <a:latin typeface="+mn-lt"/>
                          <a:ea typeface="Calibri"/>
                          <a:cs typeface="Calibri"/>
                          <a:sym typeface="Arial"/>
                        </a:rPr>
                        <a:t>житло</a:t>
                      </a:r>
                      <a:r>
                        <a:rPr lang="ru-RU" sz="1400" b="0" i="0" u="none" strike="noStrike" cap="none" dirty="0">
                          <a:solidFill>
                            <a:srgbClr val="002060"/>
                          </a:solidFill>
                          <a:effectLst/>
                          <a:latin typeface="+mn-lt"/>
                          <a:ea typeface="Calibri"/>
                          <a:cs typeface="Calibri"/>
                          <a:sym typeface="Arial"/>
                        </a:rPr>
                        <a:t>.</a:t>
                      </a:r>
                    </a:p>
                  </a:txBody>
                  <a:tcPr marL="91450" marR="91450" marT="45725" marB="45725"/>
                </a:tc>
                <a:tc>
                  <a:txBody>
                    <a:bodyPr/>
                    <a:lstStyle/>
                    <a:p>
                      <a:pPr marL="152400" marR="0" lvl="0" indent="0" algn="l" rtl="0">
                        <a:lnSpc>
                          <a:spcPct val="100000"/>
                        </a:lnSpc>
                        <a:spcBef>
                          <a:spcPts val="0"/>
                        </a:spcBef>
                        <a:spcAft>
                          <a:spcPts val="0"/>
                        </a:spcAft>
                        <a:buClr>
                          <a:srgbClr val="002060"/>
                        </a:buClr>
                        <a:buSzPts val="1200"/>
                        <a:buFont typeface="Arial"/>
                        <a:buNone/>
                      </a:pPr>
                      <a:r>
                        <a:rPr lang="ru-RU" sz="1400" dirty="0" err="1">
                          <a:solidFill>
                            <a:srgbClr val="002060"/>
                          </a:solidFill>
                          <a:latin typeface="+mn-lt"/>
                          <a:ea typeface="Arial"/>
                          <a:cs typeface="Arial"/>
                          <a:sym typeface="Arial"/>
                        </a:rPr>
                        <a:t>Власник</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житлового</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приміщення</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який</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погодився</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безкоштовно</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розмістити</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внутрішньо</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переміщених</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осіб</a:t>
                      </a:r>
                      <a:r>
                        <a:rPr lang="ru-RU" sz="1400" dirty="0">
                          <a:solidFill>
                            <a:srgbClr val="002060"/>
                          </a:solidFill>
                          <a:latin typeface="+mn-lt"/>
                          <a:ea typeface="Arial"/>
                          <a:cs typeface="Arial"/>
                          <a:sym typeface="Arial"/>
                        </a:rPr>
                        <a:t>, вносить </a:t>
                      </a:r>
                      <a:r>
                        <a:rPr lang="ru-RU" sz="1400" dirty="0" err="1">
                          <a:solidFill>
                            <a:srgbClr val="002060"/>
                          </a:solidFill>
                          <a:latin typeface="+mn-lt"/>
                          <a:ea typeface="Arial"/>
                          <a:cs typeface="Arial"/>
                          <a:sym typeface="Arial"/>
                        </a:rPr>
                        <a:t>самостійно</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відомості</a:t>
                      </a:r>
                      <a:r>
                        <a:rPr lang="ru-RU" sz="1400" dirty="0">
                          <a:solidFill>
                            <a:srgbClr val="002060"/>
                          </a:solidFill>
                          <a:latin typeface="+mn-lt"/>
                          <a:ea typeface="Arial"/>
                          <a:cs typeface="Arial"/>
                          <a:sym typeface="Arial"/>
                        </a:rPr>
                        <a:t> про </a:t>
                      </a:r>
                      <a:r>
                        <a:rPr lang="ru-RU" sz="1400" dirty="0" err="1">
                          <a:solidFill>
                            <a:srgbClr val="002060"/>
                          </a:solidFill>
                          <a:latin typeface="+mn-lt"/>
                          <a:ea typeface="Arial"/>
                          <a:cs typeface="Arial"/>
                          <a:sym typeface="Arial"/>
                        </a:rPr>
                        <a:t>таке</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житло</a:t>
                      </a:r>
                      <a:r>
                        <a:rPr lang="ru-RU" sz="1400" dirty="0">
                          <a:solidFill>
                            <a:srgbClr val="002060"/>
                          </a:solidFill>
                          <a:latin typeface="+mn-lt"/>
                          <a:ea typeface="Arial"/>
                          <a:cs typeface="Arial"/>
                          <a:sym typeface="Arial"/>
                        </a:rPr>
                        <a:t> на </a:t>
                      </a:r>
                      <a:r>
                        <a:rPr lang="ru-RU" sz="1400" dirty="0" err="1">
                          <a:solidFill>
                            <a:srgbClr val="002060"/>
                          </a:solidFill>
                          <a:latin typeface="+mn-lt"/>
                          <a:ea typeface="Arial"/>
                          <a:cs typeface="Arial"/>
                          <a:sym typeface="Arial"/>
                        </a:rPr>
                        <a:t>вебресурс</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Прихисток</a:t>
                      </a:r>
                      <a:r>
                        <a:rPr lang="ru-RU" sz="1400" dirty="0">
                          <a:solidFill>
                            <a:srgbClr val="002060"/>
                          </a:solidFill>
                          <a:latin typeface="+mn-lt"/>
                          <a:ea typeface="Arial"/>
                          <a:cs typeface="Arial"/>
                          <a:sym typeface="Arial"/>
                        </a:rPr>
                        <a:t>»: </a:t>
                      </a:r>
                      <a:r>
                        <a:rPr lang="ru-RU" sz="1400" u="sng" dirty="0">
                          <a:solidFill>
                            <a:schemeClr val="hlink"/>
                          </a:solidFill>
                          <a:latin typeface="+mn-lt"/>
                          <a:ea typeface="Arial"/>
                          <a:cs typeface="Arial"/>
                          <a:sym typeface="Arial"/>
                          <a:hlinkClick r:id="rId3"/>
                        </a:rPr>
                        <a:t>https://prykhystok.gov.ua</a:t>
                      </a:r>
                      <a:endParaRPr sz="1400" dirty="0">
                        <a:solidFill>
                          <a:srgbClr val="002060"/>
                        </a:solidFill>
                        <a:latin typeface="+mn-lt"/>
                        <a:ea typeface="Arial"/>
                        <a:cs typeface="Arial"/>
                        <a:sym typeface="Arial"/>
                      </a:endParaRPr>
                    </a:p>
                  </a:txBody>
                  <a:tcPr marL="91450" marR="91450" marT="45725" marB="45725"/>
                </a:tc>
                <a:extLst>
                  <a:ext uri="{0D108BD9-81ED-4DB2-BD59-A6C34878D82A}">
                    <a16:rowId xmlns:a16="http://schemas.microsoft.com/office/drawing/2014/main" val="10001"/>
                  </a:ext>
                </a:extLst>
              </a:tr>
              <a:tr h="310057">
                <a:tc gridSpan="2">
                  <a:txBody>
                    <a:bodyPr/>
                    <a:lstStyle/>
                    <a:p>
                      <a:pPr marL="0" marR="0" lvl="0" indent="0" algn="ctr" rtl="0">
                        <a:lnSpc>
                          <a:spcPct val="100000"/>
                        </a:lnSpc>
                        <a:spcBef>
                          <a:spcPts val="0"/>
                        </a:spcBef>
                        <a:spcAft>
                          <a:spcPts val="0"/>
                        </a:spcAft>
                        <a:buClr>
                          <a:srgbClr val="002060"/>
                        </a:buClr>
                        <a:buSzPts val="1200"/>
                        <a:buFont typeface="Arial"/>
                        <a:buNone/>
                      </a:pPr>
                      <a:r>
                        <a:rPr lang="ru-RU" sz="1600" b="1" dirty="0" err="1">
                          <a:solidFill>
                            <a:srgbClr val="002060"/>
                          </a:solidFill>
                          <a:latin typeface="Arial"/>
                          <a:ea typeface="Arial"/>
                          <a:cs typeface="Arial"/>
                          <a:sym typeface="Arial"/>
                        </a:rPr>
                        <a:t>Необхідно</a:t>
                      </a:r>
                      <a:r>
                        <a:rPr lang="ru-RU" sz="1600" b="1" dirty="0">
                          <a:solidFill>
                            <a:srgbClr val="002060"/>
                          </a:solidFill>
                          <a:latin typeface="Arial"/>
                          <a:ea typeface="Arial"/>
                          <a:cs typeface="Arial"/>
                          <a:sym typeface="Arial"/>
                        </a:rPr>
                        <a:t> </a:t>
                      </a:r>
                      <a:r>
                        <a:rPr lang="ru-RU" sz="1600" b="1" dirty="0" err="1">
                          <a:solidFill>
                            <a:srgbClr val="002060"/>
                          </a:solidFill>
                          <a:latin typeface="Arial"/>
                          <a:ea typeface="Arial"/>
                          <a:cs typeface="Arial"/>
                          <a:sym typeface="Arial"/>
                        </a:rPr>
                        <a:t>надати</a:t>
                      </a:r>
                      <a:r>
                        <a:rPr lang="ru-RU" sz="1600" b="1" dirty="0">
                          <a:solidFill>
                            <a:srgbClr val="002060"/>
                          </a:solidFill>
                          <a:latin typeface="Arial"/>
                          <a:ea typeface="Arial"/>
                          <a:cs typeface="Arial"/>
                          <a:sym typeface="Arial"/>
                        </a:rPr>
                        <a:t> </a:t>
                      </a:r>
                      <a:r>
                        <a:rPr lang="ru-RU" sz="1600" b="1" dirty="0" err="1">
                          <a:solidFill>
                            <a:srgbClr val="002060"/>
                          </a:solidFill>
                          <a:latin typeface="Arial"/>
                          <a:ea typeface="Arial"/>
                          <a:cs typeface="Arial"/>
                          <a:sym typeface="Arial"/>
                        </a:rPr>
                        <a:t>або</a:t>
                      </a:r>
                      <a:r>
                        <a:rPr lang="ru-RU" sz="1600" b="1" dirty="0">
                          <a:solidFill>
                            <a:srgbClr val="002060"/>
                          </a:solidFill>
                          <a:latin typeface="Arial"/>
                          <a:ea typeface="Arial"/>
                          <a:cs typeface="Arial"/>
                          <a:sym typeface="Arial"/>
                        </a:rPr>
                        <a:t> </a:t>
                      </a:r>
                      <a:r>
                        <a:rPr lang="ru-RU" sz="1600" b="1" dirty="0" err="1">
                          <a:solidFill>
                            <a:srgbClr val="002060"/>
                          </a:solidFill>
                          <a:latin typeface="Arial"/>
                          <a:ea typeface="Arial"/>
                          <a:cs typeface="Arial"/>
                          <a:sym typeface="Arial"/>
                        </a:rPr>
                        <a:t>вказати</a:t>
                      </a:r>
                      <a:r>
                        <a:rPr lang="ru-RU" sz="1600" b="1" dirty="0">
                          <a:solidFill>
                            <a:srgbClr val="002060"/>
                          </a:solidFill>
                          <a:latin typeface="Arial"/>
                          <a:ea typeface="Arial"/>
                          <a:cs typeface="Arial"/>
                          <a:sym typeface="Arial"/>
                        </a:rPr>
                        <a:t>:</a:t>
                      </a:r>
                      <a:endParaRPr sz="1600" b="1" dirty="0"/>
                    </a:p>
                  </a:txBody>
                  <a:tcPr marL="91450" marR="91450" marT="45725" marB="45725"/>
                </a:tc>
                <a:tc hMerge="1">
                  <a:txBody>
                    <a:bodyPr/>
                    <a:lstStyle/>
                    <a:p>
                      <a:endParaRPr lang="uk-UA"/>
                    </a:p>
                  </a:txBody>
                  <a:tcPr/>
                </a:tc>
                <a:extLst>
                  <a:ext uri="{0D108BD9-81ED-4DB2-BD59-A6C34878D82A}">
                    <a16:rowId xmlns:a16="http://schemas.microsoft.com/office/drawing/2014/main" val="10002"/>
                  </a:ext>
                </a:extLst>
              </a:tr>
              <a:tr h="2719977">
                <a:tc gridSpan="2">
                  <a:txBody>
                    <a:bodyPr/>
                    <a:lstStyle/>
                    <a:p>
                      <a:pPr marL="457200" marR="0" lvl="0" indent="-304800" algn="l" rtl="0">
                        <a:spcBef>
                          <a:spcPts val="0"/>
                        </a:spcBef>
                        <a:spcAft>
                          <a:spcPts val="0"/>
                        </a:spcAft>
                        <a:buClr>
                          <a:srgbClr val="002060"/>
                        </a:buClr>
                        <a:buSzPts val="1200"/>
                        <a:buFont typeface="Arial"/>
                        <a:buChar char="-"/>
                      </a:pPr>
                      <a:r>
                        <a:rPr lang="ru-RU" sz="1400" dirty="0">
                          <a:solidFill>
                            <a:srgbClr val="002060"/>
                          </a:solidFill>
                          <a:latin typeface="Arial"/>
                          <a:ea typeface="Arial"/>
                          <a:cs typeface="Arial"/>
                          <a:sym typeface="Arial"/>
                        </a:rPr>
                        <a:t>паспорт </a:t>
                      </a:r>
                      <a:r>
                        <a:rPr lang="ru-RU" sz="1400" dirty="0" err="1">
                          <a:solidFill>
                            <a:srgbClr val="002060"/>
                          </a:solidFill>
                          <a:latin typeface="Arial"/>
                          <a:ea typeface="Arial"/>
                          <a:cs typeface="Arial"/>
                          <a:sym typeface="Arial"/>
                        </a:rPr>
                        <a:t>або</a:t>
                      </a:r>
                      <a:r>
                        <a:rPr lang="ru-RU" sz="1400" dirty="0">
                          <a:solidFill>
                            <a:srgbClr val="002060"/>
                          </a:solidFill>
                          <a:latin typeface="Arial"/>
                          <a:ea typeface="Arial"/>
                          <a:cs typeface="Arial"/>
                          <a:sym typeface="Arial"/>
                        </a:rPr>
                        <a:t> </a:t>
                      </a:r>
                      <a:r>
                        <a:rPr lang="ru-RU" sz="1400" dirty="0" err="1">
                          <a:solidFill>
                            <a:srgbClr val="002060"/>
                          </a:solidFill>
                          <a:latin typeface="Arial"/>
                          <a:ea typeface="Arial"/>
                          <a:cs typeface="Arial"/>
                          <a:sym typeface="Arial"/>
                        </a:rPr>
                        <a:t>інший</a:t>
                      </a:r>
                      <a:r>
                        <a:rPr lang="ru-RU" sz="1400" dirty="0">
                          <a:solidFill>
                            <a:srgbClr val="002060"/>
                          </a:solidFill>
                          <a:latin typeface="Arial"/>
                          <a:ea typeface="Arial"/>
                          <a:cs typeface="Arial"/>
                          <a:sym typeface="Arial"/>
                        </a:rPr>
                        <a:t> документ, </a:t>
                      </a:r>
                      <a:r>
                        <a:rPr lang="ru-RU" sz="1400" dirty="0" err="1">
                          <a:solidFill>
                            <a:srgbClr val="002060"/>
                          </a:solidFill>
                          <a:latin typeface="Arial"/>
                          <a:ea typeface="Arial"/>
                          <a:cs typeface="Arial"/>
                          <a:sym typeface="Arial"/>
                        </a:rPr>
                        <a:t>що</a:t>
                      </a:r>
                      <a:r>
                        <a:rPr lang="ru-RU" sz="1400" dirty="0">
                          <a:solidFill>
                            <a:srgbClr val="002060"/>
                          </a:solidFill>
                          <a:latin typeface="Arial"/>
                          <a:ea typeface="Arial"/>
                          <a:cs typeface="Arial"/>
                          <a:sym typeface="Arial"/>
                        </a:rPr>
                        <a:t> </a:t>
                      </a:r>
                      <a:r>
                        <a:rPr lang="ru-RU" sz="1400" dirty="0" err="1">
                          <a:solidFill>
                            <a:srgbClr val="002060"/>
                          </a:solidFill>
                          <a:latin typeface="Arial"/>
                          <a:ea typeface="Arial"/>
                          <a:cs typeface="Arial"/>
                          <a:sym typeface="Arial"/>
                        </a:rPr>
                        <a:t>посвідчує</a:t>
                      </a:r>
                      <a:r>
                        <a:rPr lang="ru-RU" sz="1400" dirty="0">
                          <a:solidFill>
                            <a:srgbClr val="002060"/>
                          </a:solidFill>
                          <a:latin typeface="Arial"/>
                          <a:ea typeface="Arial"/>
                          <a:cs typeface="Arial"/>
                          <a:sym typeface="Arial"/>
                        </a:rPr>
                        <a:t> особу </a:t>
                      </a:r>
                      <a:r>
                        <a:rPr lang="ru-RU" sz="1400" dirty="0" err="1">
                          <a:solidFill>
                            <a:srgbClr val="002060"/>
                          </a:solidFill>
                          <a:latin typeface="Arial"/>
                          <a:ea typeface="Arial"/>
                          <a:cs typeface="Arial"/>
                          <a:sym typeface="Arial"/>
                        </a:rPr>
                        <a:t>власника</a:t>
                      </a:r>
                      <a:r>
                        <a:rPr lang="ru-RU" sz="1400" dirty="0"/>
                        <a:t>;</a:t>
                      </a:r>
                      <a:endParaRPr sz="1400" dirty="0"/>
                    </a:p>
                    <a:p>
                      <a:pPr marL="457200" marR="0" lvl="0" indent="-304800" algn="l" rtl="0">
                        <a:spcBef>
                          <a:spcPts val="0"/>
                        </a:spcBef>
                        <a:spcAft>
                          <a:spcPts val="0"/>
                        </a:spcAft>
                        <a:buClr>
                          <a:srgbClr val="002060"/>
                        </a:buClr>
                        <a:buSzPts val="1200"/>
                        <a:buFont typeface="Arial"/>
                        <a:buChar char="-"/>
                      </a:pPr>
                      <a:r>
                        <a:rPr lang="ru-RU" sz="1400" dirty="0" err="1">
                          <a:solidFill>
                            <a:srgbClr val="002060"/>
                          </a:solidFill>
                          <a:latin typeface="Arial"/>
                          <a:ea typeface="Arial"/>
                          <a:cs typeface="Arial"/>
                          <a:sym typeface="Arial"/>
                        </a:rPr>
                        <a:t>довіреність</a:t>
                      </a:r>
                      <a:r>
                        <a:rPr lang="ru-RU" sz="1400" dirty="0">
                          <a:solidFill>
                            <a:srgbClr val="002060"/>
                          </a:solidFill>
                          <a:latin typeface="Arial"/>
                          <a:ea typeface="Arial"/>
                          <a:cs typeface="Arial"/>
                          <a:sym typeface="Arial"/>
                        </a:rPr>
                        <a:t>, </a:t>
                      </a:r>
                      <a:r>
                        <a:rPr lang="ru-RU" sz="1400" dirty="0" err="1">
                          <a:solidFill>
                            <a:srgbClr val="002060"/>
                          </a:solidFill>
                          <a:latin typeface="Arial"/>
                          <a:ea typeface="Arial"/>
                          <a:cs typeface="Arial"/>
                          <a:sym typeface="Arial"/>
                        </a:rPr>
                        <a:t>що</a:t>
                      </a:r>
                      <a:r>
                        <a:rPr lang="ru-RU" sz="1400" dirty="0">
                          <a:solidFill>
                            <a:srgbClr val="002060"/>
                          </a:solidFill>
                          <a:latin typeface="Arial"/>
                          <a:ea typeface="Arial"/>
                          <a:cs typeface="Arial"/>
                          <a:sym typeface="Arial"/>
                        </a:rPr>
                        <a:t> </a:t>
                      </a:r>
                      <a:r>
                        <a:rPr lang="ru-RU" sz="1400" dirty="0" err="1">
                          <a:solidFill>
                            <a:srgbClr val="002060"/>
                          </a:solidFill>
                          <a:latin typeface="Arial"/>
                          <a:ea typeface="Arial"/>
                          <a:cs typeface="Arial"/>
                          <a:sym typeface="Arial"/>
                        </a:rPr>
                        <a:t>підтверджує</a:t>
                      </a:r>
                      <a:r>
                        <a:rPr lang="ru-RU" sz="1400" dirty="0">
                          <a:solidFill>
                            <a:srgbClr val="002060"/>
                          </a:solidFill>
                          <a:latin typeface="Arial"/>
                          <a:ea typeface="Arial"/>
                          <a:cs typeface="Arial"/>
                          <a:sym typeface="Arial"/>
                        </a:rPr>
                        <a:t> </a:t>
                      </a:r>
                      <a:r>
                        <a:rPr lang="ru-RU" sz="1400" dirty="0" err="1">
                          <a:solidFill>
                            <a:srgbClr val="002060"/>
                          </a:solidFill>
                          <a:latin typeface="Arial"/>
                          <a:ea typeface="Arial"/>
                          <a:cs typeface="Arial"/>
                          <a:sym typeface="Arial"/>
                        </a:rPr>
                        <a:t>повноваження</a:t>
                      </a:r>
                      <a:r>
                        <a:rPr lang="ru-RU" sz="1400" dirty="0">
                          <a:solidFill>
                            <a:srgbClr val="002060"/>
                          </a:solidFill>
                          <a:latin typeface="Arial"/>
                          <a:ea typeface="Arial"/>
                          <a:cs typeface="Arial"/>
                          <a:sym typeface="Arial"/>
                        </a:rPr>
                        <a:t> (в </a:t>
                      </a:r>
                      <a:r>
                        <a:rPr lang="ru-RU" sz="1400" dirty="0" err="1">
                          <a:solidFill>
                            <a:srgbClr val="002060"/>
                          </a:solidFill>
                          <a:latin typeface="Arial"/>
                          <a:ea typeface="Arial"/>
                          <a:cs typeface="Arial"/>
                          <a:sym typeface="Arial"/>
                        </a:rPr>
                        <a:t>разі</a:t>
                      </a:r>
                      <a:r>
                        <a:rPr lang="ru-RU" sz="1400" dirty="0">
                          <a:solidFill>
                            <a:srgbClr val="002060"/>
                          </a:solidFill>
                          <a:latin typeface="Arial"/>
                          <a:ea typeface="Arial"/>
                          <a:cs typeface="Arial"/>
                          <a:sym typeface="Arial"/>
                        </a:rPr>
                        <a:t> </a:t>
                      </a:r>
                      <a:r>
                        <a:rPr lang="ru-RU" sz="1400" dirty="0" err="1">
                          <a:solidFill>
                            <a:srgbClr val="002060"/>
                          </a:solidFill>
                          <a:latin typeface="Arial"/>
                          <a:ea typeface="Arial"/>
                          <a:cs typeface="Arial"/>
                          <a:sym typeface="Arial"/>
                        </a:rPr>
                        <a:t>необхідності</a:t>
                      </a:r>
                      <a:r>
                        <a:rPr lang="ru-RU" sz="1400" dirty="0">
                          <a:solidFill>
                            <a:srgbClr val="002060"/>
                          </a:solidFill>
                          <a:latin typeface="Arial"/>
                          <a:ea typeface="Arial"/>
                          <a:cs typeface="Arial"/>
                          <a:sym typeface="Arial"/>
                        </a:rPr>
                        <a:t>)</a:t>
                      </a:r>
                      <a:r>
                        <a:rPr lang="ru-RU" sz="1400" dirty="0"/>
                        <a:t>;</a:t>
                      </a:r>
                      <a:endParaRPr sz="1400" dirty="0"/>
                    </a:p>
                    <a:p>
                      <a:pPr marL="457200" marR="0" lvl="0" indent="-304800" algn="l" rtl="0">
                        <a:spcBef>
                          <a:spcPts val="0"/>
                        </a:spcBef>
                        <a:spcAft>
                          <a:spcPts val="0"/>
                        </a:spcAft>
                        <a:buClr>
                          <a:srgbClr val="002060"/>
                        </a:buClr>
                        <a:buSzPts val="1200"/>
                        <a:buFont typeface="Arial"/>
                        <a:buChar char="-"/>
                      </a:pPr>
                      <a:r>
                        <a:rPr lang="ru-RU" sz="1400" dirty="0">
                          <a:solidFill>
                            <a:srgbClr val="002060"/>
                          </a:solidFill>
                          <a:latin typeface="Arial"/>
                          <a:ea typeface="Arial"/>
                          <a:cs typeface="Arial"/>
                          <a:sym typeface="Arial"/>
                        </a:rPr>
                        <a:t>право </a:t>
                      </a:r>
                      <a:r>
                        <a:rPr lang="ru-RU" sz="1400" dirty="0" err="1">
                          <a:solidFill>
                            <a:srgbClr val="002060"/>
                          </a:solidFill>
                          <a:latin typeface="Arial"/>
                          <a:ea typeface="Arial"/>
                          <a:cs typeface="Arial"/>
                          <a:sym typeface="Arial"/>
                        </a:rPr>
                        <a:t>власності</a:t>
                      </a:r>
                      <a:r>
                        <a:rPr lang="ru-RU" sz="1400" dirty="0">
                          <a:solidFill>
                            <a:srgbClr val="002060"/>
                          </a:solidFill>
                          <a:latin typeface="Arial"/>
                          <a:ea typeface="Arial"/>
                          <a:cs typeface="Arial"/>
                          <a:sym typeface="Arial"/>
                        </a:rPr>
                        <a:t> на </a:t>
                      </a:r>
                      <a:r>
                        <a:rPr lang="ru-RU" sz="1400" dirty="0" err="1">
                          <a:solidFill>
                            <a:srgbClr val="002060"/>
                          </a:solidFill>
                          <a:latin typeface="Arial"/>
                          <a:ea typeface="Arial"/>
                          <a:cs typeface="Arial"/>
                          <a:sym typeface="Arial"/>
                        </a:rPr>
                        <a:t>житлове</a:t>
                      </a:r>
                      <a:r>
                        <a:rPr lang="ru-RU" sz="1400" dirty="0">
                          <a:solidFill>
                            <a:srgbClr val="002060"/>
                          </a:solidFill>
                          <a:latin typeface="Arial"/>
                          <a:ea typeface="Arial"/>
                          <a:cs typeface="Arial"/>
                          <a:sym typeface="Arial"/>
                        </a:rPr>
                        <a:t> </a:t>
                      </a:r>
                      <a:r>
                        <a:rPr lang="ru-RU" sz="1400" dirty="0" err="1">
                          <a:solidFill>
                            <a:srgbClr val="002060"/>
                          </a:solidFill>
                          <a:latin typeface="Arial"/>
                          <a:ea typeface="Arial"/>
                          <a:cs typeface="Arial"/>
                          <a:sym typeface="Arial"/>
                        </a:rPr>
                        <a:t>приміщення</a:t>
                      </a:r>
                      <a:r>
                        <a:rPr lang="ru-RU" sz="1400" dirty="0">
                          <a:solidFill>
                            <a:srgbClr val="002060"/>
                          </a:solidFill>
                          <a:latin typeface="Arial"/>
                          <a:ea typeface="Arial"/>
                          <a:cs typeface="Arial"/>
                          <a:sym typeface="Arial"/>
                        </a:rPr>
                        <a:t>.</a:t>
                      </a:r>
                      <a:endParaRPr sz="1400" dirty="0">
                        <a:solidFill>
                          <a:srgbClr val="002060"/>
                        </a:solidFill>
                        <a:latin typeface="Arial"/>
                        <a:ea typeface="Arial"/>
                        <a:cs typeface="Arial"/>
                        <a:sym typeface="Arial"/>
                      </a:endParaRPr>
                    </a:p>
                    <a:p>
                      <a:pPr marL="0" marR="0" lvl="0" indent="0" algn="just" rtl="0">
                        <a:lnSpc>
                          <a:spcPct val="100000"/>
                        </a:lnSpc>
                        <a:spcBef>
                          <a:spcPts val="600"/>
                        </a:spcBef>
                        <a:spcAft>
                          <a:spcPts val="0"/>
                        </a:spcAft>
                        <a:buClr>
                          <a:schemeClr val="dk1"/>
                        </a:buClr>
                        <a:buSzPts val="1200"/>
                        <a:buFont typeface="Arial"/>
                        <a:buNone/>
                      </a:pPr>
                      <a:r>
                        <a:rPr lang="uk-UA" sz="1400" b="1" i="0" u="none" strike="noStrike" cap="none" dirty="0">
                          <a:solidFill>
                            <a:srgbClr val="002060"/>
                          </a:solidFill>
                          <a:effectLst/>
                          <a:latin typeface="Calibri"/>
                          <a:ea typeface="Calibri"/>
                          <a:cs typeface="Calibri"/>
                          <a:sym typeface="Arial"/>
                        </a:rPr>
                        <a:t>     </a:t>
                      </a:r>
                      <a:r>
                        <a:rPr lang="uk-UA" sz="1400" b="1" i="0" u="none" strike="noStrike" cap="none" dirty="0">
                          <a:solidFill>
                            <a:srgbClr val="002060"/>
                          </a:solidFill>
                          <a:effectLst/>
                          <a:latin typeface="+mj-lt"/>
                          <a:ea typeface="Calibri"/>
                          <a:cs typeface="Calibri"/>
                          <a:sym typeface="Arial"/>
                        </a:rPr>
                        <a:t>     </a:t>
                      </a:r>
                      <a:r>
                        <a:rPr lang="uk-UA" sz="1400" b="1" i="0" u="none" strike="noStrike" cap="none" dirty="0">
                          <a:solidFill>
                            <a:srgbClr val="002060"/>
                          </a:solidFill>
                          <a:effectLst/>
                          <a:latin typeface="+mn-lt"/>
                          <a:ea typeface="Calibri"/>
                          <a:cs typeface="Calibri"/>
                          <a:sym typeface="Arial"/>
                        </a:rPr>
                        <a:t>Не пізніше наступного дня після поселення</a:t>
                      </a:r>
                      <a:r>
                        <a:rPr lang="uk-UA" sz="1400" b="0" i="0" u="none" strike="noStrike" cap="none" dirty="0">
                          <a:solidFill>
                            <a:srgbClr val="002060"/>
                          </a:solidFill>
                          <a:effectLst/>
                          <a:latin typeface="+mn-lt"/>
                          <a:ea typeface="Calibri"/>
                          <a:cs typeface="Calibri"/>
                          <a:sym typeface="Arial"/>
                        </a:rPr>
                        <a:t> подати заяву до органів місцевого самоврядування (виконавчого комітету), вказавши ім’я та по батькові кожної з розміщених осіб та додаючи копії документів, що посвідчують їх особи.</a:t>
                      </a:r>
                    </a:p>
                    <a:p>
                      <a:pPr marL="0" marR="0" lvl="0" indent="0" algn="just" rtl="0">
                        <a:spcBef>
                          <a:spcPts val="0"/>
                        </a:spcBef>
                        <a:spcAft>
                          <a:spcPts val="0"/>
                        </a:spcAft>
                        <a:buClr>
                          <a:srgbClr val="002060"/>
                        </a:buClr>
                        <a:buSzPts val="2000"/>
                        <a:buFontTx/>
                        <a:buNone/>
                      </a:pPr>
                      <a:r>
                        <a:rPr lang="ru-RU" sz="1400" b="0" dirty="0">
                          <a:solidFill>
                            <a:srgbClr val="002060"/>
                          </a:solidFill>
                          <a:latin typeface="+mn-lt"/>
                        </a:rPr>
                        <a:t>     </a:t>
                      </a:r>
                      <a:r>
                        <a:rPr lang="uk-UA" sz="1400" b="0" noProof="0" dirty="0">
                          <a:solidFill>
                            <a:srgbClr val="002060"/>
                          </a:solidFill>
                          <a:latin typeface="+mn-lt"/>
                        </a:rPr>
                        <a:t>Щомісяця</a:t>
                      </a:r>
                      <a:r>
                        <a:rPr lang="uk-UA" sz="1400" noProof="0" dirty="0">
                          <a:solidFill>
                            <a:srgbClr val="002060"/>
                          </a:solidFill>
                          <a:latin typeface="+mn-lt"/>
                        </a:rPr>
                        <a:t> (з 1-го по 5-те число) подавати заяву про отримання компенсації. </a:t>
                      </a:r>
                      <a:r>
                        <a:rPr lang="uk-UA" sz="1400" i="0" noProof="0" dirty="0">
                          <a:solidFill>
                            <a:srgbClr val="002060"/>
                          </a:solidFill>
                          <a:effectLst/>
                          <a:latin typeface="+mn-lt"/>
                        </a:rPr>
                        <a:t>Компенсація особам, що розмістили ВПО, виплачується у безготівковій формі </a:t>
                      </a:r>
                      <a:r>
                        <a:rPr lang="uk-UA" sz="1400" i="0" u="sng" noProof="0" dirty="0">
                          <a:solidFill>
                            <a:srgbClr val="002060"/>
                          </a:solidFill>
                          <a:effectLst/>
                          <a:latin typeface="+mn-lt"/>
                        </a:rPr>
                        <a:t>за зазначеними у заяві банківськими реквізитами</a:t>
                      </a:r>
                      <a:r>
                        <a:rPr lang="uk-UA" sz="1400" i="0" noProof="0" dirty="0">
                          <a:solidFill>
                            <a:srgbClr val="002060"/>
                          </a:solidFill>
                          <a:effectLst/>
                          <a:latin typeface="+mn-lt"/>
                        </a:rPr>
                        <a:t> за умови </a:t>
                      </a:r>
                      <a:r>
                        <a:rPr lang="uk-UA" sz="1400" i="0" u="none" noProof="0" dirty="0">
                          <a:solidFill>
                            <a:srgbClr val="002060"/>
                          </a:solidFill>
                          <a:effectLst/>
                          <a:latin typeface="+mn-lt"/>
                        </a:rPr>
                        <a:t>відсутності заборгованості за житлово-комунальні послуги.</a:t>
                      </a:r>
                      <a:endParaRPr lang="uk-UA" sz="1400" u="none" noProof="0" dirty="0">
                        <a:solidFill>
                          <a:srgbClr val="002060"/>
                        </a:solidFill>
                        <a:latin typeface="+mn-lt"/>
                      </a:endParaRPr>
                    </a:p>
                    <a:p>
                      <a:pPr marL="0" marR="0" lvl="0" indent="0" algn="just" rtl="0">
                        <a:spcBef>
                          <a:spcPts val="0"/>
                        </a:spcBef>
                        <a:spcAft>
                          <a:spcPts val="0"/>
                        </a:spcAft>
                        <a:buClr>
                          <a:srgbClr val="002060"/>
                        </a:buClr>
                        <a:buSzPts val="2000"/>
                        <a:buFontTx/>
                        <a:buNone/>
                      </a:pPr>
                      <a:r>
                        <a:rPr lang="uk-UA" sz="1400" noProof="0" dirty="0">
                          <a:solidFill>
                            <a:srgbClr val="002060"/>
                          </a:solidFill>
                          <a:latin typeface="+mn-lt"/>
                        </a:rPr>
                        <a:t>     У разі змін цього ж дня подати заяву з інформацією про зміну переліку мешканців або припинення розміщення.</a:t>
                      </a:r>
                    </a:p>
                  </a:txBody>
                  <a:tcPr marL="91450" marR="91450" marT="45725" marB="45725"/>
                </a:tc>
                <a:tc hMerge="1">
                  <a:txBody>
                    <a:bodyPr/>
                    <a:lstStyle/>
                    <a:p>
                      <a:pPr marL="152400" marR="0" lvl="0" indent="0" algn="l" rtl="0">
                        <a:spcBef>
                          <a:spcPts val="0"/>
                        </a:spcBef>
                        <a:spcAft>
                          <a:spcPts val="0"/>
                        </a:spcAft>
                        <a:buClr>
                          <a:srgbClr val="002060"/>
                        </a:buClr>
                        <a:buSzPts val="1200"/>
                        <a:buFont typeface="Arial"/>
                        <a:buNone/>
                      </a:pPr>
                      <a:endParaRPr i="1" dirty="0"/>
                    </a:p>
                  </a:txBody>
                  <a:tcPr marL="91450" marR="91450" marT="45725" marB="45725"/>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05D995D4-DAFD-9323-A678-C70215D73D97}"/>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86BC76FE-8F38-A292-B578-28E7DB7754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p13"/>
          <p:cNvSpPr/>
          <p:nvPr/>
        </p:nvSpPr>
        <p:spPr>
          <a:xfrm>
            <a:off x="1696600" y="590549"/>
            <a:ext cx="5097000" cy="113873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err="1">
                <a:solidFill>
                  <a:srgbClr val="002060"/>
                </a:solidFill>
                <a:latin typeface="Arial"/>
                <a:ea typeface="Arial"/>
                <a:cs typeface="Arial"/>
                <a:sym typeface="Arial"/>
              </a:rPr>
              <a:t>Умови</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виплати</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компенсації</a:t>
            </a:r>
            <a:r>
              <a:rPr lang="ru-RU" sz="2400" b="1" dirty="0">
                <a:solidFill>
                  <a:srgbClr val="002060"/>
                </a:solidFill>
                <a:latin typeface="Arial"/>
                <a:ea typeface="Arial"/>
                <a:cs typeface="Arial"/>
                <a:sym typeface="Arial"/>
              </a:rPr>
              <a:t> за </a:t>
            </a:r>
            <a:r>
              <a:rPr lang="ru-RU" sz="2400" b="1" dirty="0" err="1">
                <a:solidFill>
                  <a:srgbClr val="002060"/>
                </a:solidFill>
                <a:latin typeface="Arial"/>
                <a:ea typeface="Arial"/>
                <a:cs typeface="Arial"/>
                <a:sym typeface="Arial"/>
              </a:rPr>
              <a:t>тимчасове</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розміщення</a:t>
            </a:r>
            <a:r>
              <a:rPr lang="ru-RU" sz="2400" b="1" dirty="0">
                <a:solidFill>
                  <a:srgbClr val="002060"/>
                </a:solidFill>
                <a:latin typeface="Arial"/>
                <a:ea typeface="Arial"/>
                <a:cs typeface="Arial"/>
                <a:sym typeface="Arial"/>
              </a:rPr>
              <a:t> ВПО?</a:t>
            </a:r>
            <a:endParaRPr sz="2400" b="1" dirty="0">
              <a:solidFill>
                <a:srgbClr val="002060"/>
              </a:solidFill>
              <a:latin typeface="Arial"/>
              <a:ea typeface="Arial"/>
              <a:cs typeface="Arial"/>
              <a:sym typeface="Arial"/>
            </a:endParaRPr>
          </a:p>
          <a:p>
            <a:pPr marL="0" lvl="0" indent="0" algn="ctr" rtl="0">
              <a:spcBef>
                <a:spcPts val="0"/>
              </a:spcBef>
              <a:spcAft>
                <a:spcPts val="0"/>
              </a:spcAft>
              <a:buClr>
                <a:schemeClr val="dk1"/>
              </a:buClr>
              <a:buFont typeface="Arial"/>
              <a:buNone/>
            </a:pPr>
            <a:endParaRPr sz="2000" b="1" dirty="0">
              <a:solidFill>
                <a:srgbClr val="002060"/>
              </a:solidFill>
            </a:endParaRPr>
          </a:p>
        </p:txBody>
      </p:sp>
      <p:graphicFrame>
        <p:nvGraphicFramePr>
          <p:cNvPr id="224" name="Google Shape;224;p13"/>
          <p:cNvGraphicFramePr/>
          <p:nvPr>
            <p:extLst>
              <p:ext uri="{D42A27DB-BD31-4B8C-83A1-F6EECF244321}">
                <p14:modId xmlns:p14="http://schemas.microsoft.com/office/powerpoint/2010/main" val="1841925608"/>
              </p:ext>
            </p:extLst>
          </p:nvPr>
        </p:nvGraphicFramePr>
        <p:xfrm>
          <a:off x="81624" y="3864307"/>
          <a:ext cx="6700175" cy="5866443"/>
        </p:xfrm>
        <a:graphic>
          <a:graphicData uri="http://schemas.openxmlformats.org/drawingml/2006/table">
            <a:tbl>
              <a:tblPr firstRow="1" bandRow="1">
                <a:noFill/>
                <a:tableStyleId>{E9F5270B-E5FB-4DA4-A0B4-348DEC85A2EA}</a:tableStyleId>
              </a:tblPr>
              <a:tblGrid>
                <a:gridCol w="6700175">
                  <a:extLst>
                    <a:ext uri="{9D8B030D-6E8A-4147-A177-3AD203B41FA5}">
                      <a16:colId xmlns:a16="http://schemas.microsoft.com/office/drawing/2014/main" val="20000"/>
                    </a:ext>
                  </a:extLst>
                </a:gridCol>
              </a:tblGrid>
              <a:tr h="329316">
                <a:tc>
                  <a:txBody>
                    <a:bodyPr/>
                    <a:lstStyle/>
                    <a:p>
                      <a:pPr marL="0" marR="0" lvl="0" indent="0" algn="ctr" rtl="0">
                        <a:lnSpc>
                          <a:spcPct val="100000"/>
                        </a:lnSpc>
                        <a:spcBef>
                          <a:spcPts val="0"/>
                        </a:spcBef>
                        <a:spcAft>
                          <a:spcPts val="0"/>
                        </a:spcAft>
                        <a:buClr>
                          <a:srgbClr val="002060"/>
                        </a:buClr>
                        <a:buSzPts val="1200"/>
                        <a:buFont typeface="Arial"/>
                        <a:buNone/>
                      </a:pPr>
                      <a:r>
                        <a:rPr lang="uk-UA" sz="1600" b="1" noProof="0" dirty="0">
                          <a:solidFill>
                            <a:srgbClr val="002060"/>
                          </a:solidFill>
                          <a:latin typeface="Arial"/>
                          <a:ea typeface="Arial"/>
                          <a:cs typeface="Arial"/>
                          <a:sym typeface="Arial"/>
                        </a:rPr>
                        <a:t>Обов’язкові умови для отримання компенсації: </a:t>
                      </a:r>
                      <a:endParaRPr lang="uk-UA" sz="1600" noProof="0" dirty="0"/>
                    </a:p>
                  </a:txBody>
                  <a:tcPr marL="91450" marR="91450" marT="45725" marB="45725" anchor="ctr">
                    <a:solidFill>
                      <a:srgbClr val="BBD6EE"/>
                    </a:solidFill>
                  </a:tcPr>
                </a:tc>
                <a:extLst>
                  <a:ext uri="{0D108BD9-81ED-4DB2-BD59-A6C34878D82A}">
                    <a16:rowId xmlns:a16="http://schemas.microsoft.com/office/drawing/2014/main" val="3140183234"/>
                  </a:ext>
                </a:extLst>
              </a:tr>
              <a:tr h="1370613">
                <a:tc>
                  <a:txBody>
                    <a:bodyPr/>
                    <a:lstStyle/>
                    <a:p>
                      <a:pPr marL="457200" marR="0" lvl="0" indent="-304800" algn="l" rtl="0">
                        <a:lnSpc>
                          <a:spcPct val="100000"/>
                        </a:lnSpc>
                        <a:spcBef>
                          <a:spcPts val="0"/>
                        </a:spcBef>
                        <a:spcAft>
                          <a:spcPts val="600"/>
                        </a:spcAft>
                        <a:buClr>
                          <a:srgbClr val="002060"/>
                        </a:buClr>
                        <a:buSzPts val="1200"/>
                        <a:buFont typeface="Arial"/>
                        <a:buChar char="-"/>
                      </a:pPr>
                      <a:r>
                        <a:rPr lang="uk-UA" sz="1400" noProof="0" dirty="0">
                          <a:solidFill>
                            <a:srgbClr val="002060"/>
                          </a:solidFill>
                          <a:latin typeface="Arial"/>
                          <a:ea typeface="Arial"/>
                          <a:cs typeface="Arial"/>
                          <a:sym typeface="Arial"/>
                        </a:rPr>
                        <a:t>відсутність заборгованості за житлово-комунальні послуги у власника житла;</a:t>
                      </a:r>
                    </a:p>
                    <a:p>
                      <a:pPr marL="457200" marR="0" lvl="0" indent="-304800" algn="l" rtl="0">
                        <a:lnSpc>
                          <a:spcPct val="100000"/>
                        </a:lnSpc>
                        <a:spcBef>
                          <a:spcPts val="0"/>
                        </a:spcBef>
                        <a:spcAft>
                          <a:spcPts val="600"/>
                        </a:spcAft>
                        <a:buClr>
                          <a:srgbClr val="002060"/>
                        </a:buClr>
                        <a:buSzPts val="1200"/>
                        <a:buFont typeface="Arial"/>
                        <a:buChar char="-"/>
                      </a:pPr>
                      <a:r>
                        <a:rPr lang="uk-UA" sz="1400" noProof="0" dirty="0">
                          <a:solidFill>
                            <a:srgbClr val="002060"/>
                          </a:solidFill>
                          <a:latin typeface="Arial"/>
                          <a:ea typeface="Arial"/>
                          <a:cs typeface="Arial"/>
                          <a:sym typeface="Arial"/>
                        </a:rPr>
                        <a:t>безкоштовне проживання для ВПО;</a:t>
                      </a:r>
                      <a:endParaRPr lang="uk-UA" sz="1400" noProof="0" dirty="0"/>
                    </a:p>
                    <a:p>
                      <a:pPr marL="457200" marR="0" lvl="0" indent="-304800" algn="l" rtl="0">
                        <a:lnSpc>
                          <a:spcPct val="100000"/>
                        </a:lnSpc>
                        <a:spcBef>
                          <a:spcPts val="0"/>
                        </a:spcBef>
                        <a:spcAft>
                          <a:spcPts val="600"/>
                        </a:spcAft>
                        <a:buClr>
                          <a:srgbClr val="002060"/>
                        </a:buClr>
                        <a:buSzPts val="1200"/>
                        <a:buFont typeface="Arial"/>
                        <a:buChar char="-"/>
                      </a:pPr>
                      <a:r>
                        <a:rPr lang="uk-UA" sz="1400" noProof="0" dirty="0">
                          <a:solidFill>
                            <a:srgbClr val="002060"/>
                          </a:solidFill>
                          <a:latin typeface="Arial"/>
                          <a:ea typeface="Arial"/>
                          <a:cs typeface="Arial"/>
                          <a:sym typeface="Arial"/>
                        </a:rPr>
                        <a:t>розміщення ВПО, крім членів своєї сім’ї в розумінні Сімейного кодексу України.</a:t>
                      </a:r>
                    </a:p>
                  </a:txBody>
                  <a:tcPr marL="91450" marR="91450" marT="45725" marB="45725">
                    <a:solidFill>
                      <a:schemeClr val="accent1">
                        <a:lumMod val="20000"/>
                        <a:lumOff val="80000"/>
                      </a:schemeClr>
                    </a:solidFill>
                  </a:tcPr>
                </a:tc>
                <a:extLst>
                  <a:ext uri="{0D108BD9-81ED-4DB2-BD59-A6C34878D82A}">
                    <a16:rowId xmlns:a16="http://schemas.microsoft.com/office/drawing/2014/main" val="10003"/>
                  </a:ext>
                </a:extLst>
              </a:tr>
              <a:tr h="329316">
                <a:tc>
                  <a:txBody>
                    <a:bodyPr/>
                    <a:lstStyle/>
                    <a:p>
                      <a:pPr marL="0" marR="0" lvl="0" indent="0" algn="ctr" rtl="0">
                        <a:lnSpc>
                          <a:spcPct val="100000"/>
                        </a:lnSpc>
                        <a:spcBef>
                          <a:spcPts val="0"/>
                        </a:spcBef>
                        <a:spcAft>
                          <a:spcPts val="0"/>
                        </a:spcAft>
                        <a:buClr>
                          <a:srgbClr val="002060"/>
                        </a:buClr>
                        <a:buSzPts val="1200"/>
                        <a:buFont typeface="Arial"/>
                        <a:buNone/>
                      </a:pPr>
                      <a:r>
                        <a:rPr lang="uk-UA" sz="1600" b="1" noProof="0" dirty="0">
                          <a:solidFill>
                            <a:srgbClr val="002060"/>
                          </a:solidFill>
                          <a:latin typeface="Arial"/>
                          <a:ea typeface="Arial"/>
                          <a:cs typeface="Arial"/>
                          <a:sym typeface="Arial"/>
                        </a:rPr>
                        <a:t>Дії, якщо не надійшла компенсація: </a:t>
                      </a:r>
                      <a:endParaRPr lang="uk-UA" sz="1600" noProof="0" dirty="0"/>
                    </a:p>
                  </a:txBody>
                  <a:tcPr marL="91450" marR="91450" marT="45725" marB="45725" anchor="ctr">
                    <a:solidFill>
                      <a:srgbClr val="BBD6EE"/>
                    </a:solidFill>
                  </a:tcPr>
                </a:tc>
                <a:extLst>
                  <a:ext uri="{0D108BD9-81ED-4DB2-BD59-A6C34878D82A}">
                    <a16:rowId xmlns:a16="http://schemas.microsoft.com/office/drawing/2014/main" val="10004"/>
                  </a:ext>
                </a:extLst>
              </a:tr>
              <a:tr h="1365155">
                <a:tc>
                  <a:txBody>
                    <a:bodyPr/>
                    <a:lstStyle/>
                    <a:p>
                      <a:pPr lvl="0"/>
                      <a:endParaRPr lang="uk-UA" sz="1400" b="0" i="0" u="sng" strike="noStrike" cap="none" dirty="0">
                        <a:solidFill>
                          <a:srgbClr val="002060"/>
                        </a:solidFill>
                        <a:effectLst/>
                        <a:latin typeface="+mn-lt"/>
                        <a:ea typeface="Calibri"/>
                        <a:cs typeface="Calibri"/>
                        <a:sym typeface="Arial"/>
                      </a:endParaRPr>
                    </a:p>
                    <a:p>
                      <a:pPr lvl="0">
                        <a:spcAft>
                          <a:spcPts val="600"/>
                        </a:spcAft>
                      </a:pPr>
                      <a:r>
                        <a:rPr lang="uk-UA" sz="1400" b="0" i="0" u="none" strike="noStrike" cap="none" dirty="0">
                          <a:solidFill>
                            <a:srgbClr val="002060"/>
                          </a:solidFill>
                          <a:effectLst/>
                          <a:latin typeface="+mn-lt"/>
                          <a:ea typeface="Calibri"/>
                          <a:cs typeface="Calibri"/>
                          <a:sym typeface="Arial"/>
                        </a:rPr>
                        <a:t>1. Звернутись до банківської установи для уточнення:</a:t>
                      </a:r>
                      <a:endParaRPr lang="ru-UA" sz="1400" b="0" i="0" u="none" strike="noStrike" cap="none" dirty="0">
                        <a:solidFill>
                          <a:srgbClr val="002060"/>
                        </a:solidFill>
                        <a:effectLst/>
                        <a:latin typeface="+mn-lt"/>
                        <a:ea typeface="Calibri"/>
                        <a:cs typeface="Calibri"/>
                        <a:sym typeface="Arial"/>
                      </a:endParaRPr>
                    </a:p>
                    <a:p>
                      <a:pPr marL="285750" lvl="0" indent="-285750">
                        <a:spcAft>
                          <a:spcPts val="600"/>
                        </a:spcAft>
                        <a:buFont typeface="Wingdings" panose="05000000000000000000" pitchFamily="2" charset="2"/>
                        <a:buChar char="ü"/>
                      </a:pPr>
                      <a:r>
                        <a:rPr lang="uk-UA" sz="1400" b="0" i="0" u="none" strike="noStrike" cap="none" dirty="0">
                          <a:solidFill>
                            <a:srgbClr val="002060"/>
                          </a:solidFill>
                          <a:effectLst/>
                          <a:latin typeface="+mn-lt"/>
                          <a:ea typeface="Calibri"/>
                          <a:cs typeface="Calibri"/>
                          <a:sym typeface="Arial"/>
                        </a:rPr>
                        <a:t>банківських реквізитів, вказаних у Заяві (IBAN, строк дії рахунку/банківської карти, банківський рахунок має належати особі, вказаній у Заяві на отримання компенсації, тощо); </a:t>
                      </a:r>
                      <a:endParaRPr lang="ru-UA" sz="1400" b="0" i="0" u="none" strike="noStrike" cap="none" dirty="0">
                        <a:solidFill>
                          <a:srgbClr val="002060"/>
                        </a:solidFill>
                        <a:effectLst/>
                        <a:latin typeface="+mn-lt"/>
                        <a:ea typeface="Calibri"/>
                        <a:cs typeface="Calibri"/>
                        <a:sym typeface="Arial"/>
                      </a:endParaRPr>
                    </a:p>
                    <a:p>
                      <a:pPr marL="285750" lvl="0" indent="-285750">
                        <a:spcAft>
                          <a:spcPts val="600"/>
                        </a:spcAft>
                        <a:buFont typeface="Wingdings" panose="05000000000000000000" pitchFamily="2" charset="2"/>
                        <a:buChar char="ü"/>
                      </a:pPr>
                      <a:r>
                        <a:rPr lang="uk-UA" sz="1400" b="0" i="0" u="none" strike="noStrike" cap="none" dirty="0">
                          <a:solidFill>
                            <a:srgbClr val="002060"/>
                          </a:solidFill>
                          <a:effectLst/>
                          <a:latin typeface="+mn-lt"/>
                          <a:ea typeface="Calibri"/>
                          <a:cs typeface="Calibri"/>
                          <a:sym typeface="Arial"/>
                        </a:rPr>
                        <a:t>чи можливе зарахування коштів на цей рахунок; </a:t>
                      </a:r>
                      <a:endParaRPr lang="ru-UA" sz="1400" b="0" i="0" u="none" strike="noStrike" cap="none" dirty="0">
                        <a:solidFill>
                          <a:srgbClr val="002060"/>
                        </a:solidFill>
                        <a:effectLst/>
                        <a:latin typeface="+mn-lt"/>
                        <a:ea typeface="Calibri"/>
                        <a:cs typeface="Calibri"/>
                        <a:sym typeface="Arial"/>
                      </a:endParaRPr>
                    </a:p>
                    <a:p>
                      <a:pPr marL="285750" lvl="0" indent="-285750">
                        <a:spcAft>
                          <a:spcPts val="600"/>
                        </a:spcAft>
                        <a:buFont typeface="Wingdings" panose="05000000000000000000" pitchFamily="2" charset="2"/>
                        <a:buChar char="ü"/>
                      </a:pPr>
                      <a:r>
                        <a:rPr lang="uk-UA" sz="1400" b="0" i="0" u="none" strike="noStrike" cap="none" dirty="0">
                          <a:solidFill>
                            <a:srgbClr val="002060"/>
                          </a:solidFill>
                          <a:effectLst/>
                          <a:latin typeface="+mn-lt"/>
                          <a:ea typeface="Calibri"/>
                          <a:cs typeface="Calibri"/>
                          <a:sym typeface="Arial"/>
                        </a:rPr>
                        <a:t>факту надходження коштів на рахунок.</a:t>
                      </a:r>
                      <a:endParaRPr lang="ru-UA" sz="1400" b="0" i="0" u="none" strike="noStrike" cap="none" dirty="0">
                        <a:solidFill>
                          <a:srgbClr val="002060"/>
                        </a:solidFill>
                        <a:effectLst/>
                        <a:latin typeface="+mn-lt"/>
                        <a:ea typeface="Calibri"/>
                        <a:cs typeface="Calibri"/>
                        <a:sym typeface="Arial"/>
                      </a:endParaRPr>
                    </a:p>
                    <a:p>
                      <a:r>
                        <a:rPr lang="uk-UA" sz="1400" b="0" i="0" u="none" strike="noStrike" cap="none" dirty="0">
                          <a:solidFill>
                            <a:srgbClr val="002060"/>
                          </a:solidFill>
                          <a:effectLst/>
                          <a:latin typeface="+mn-lt"/>
                          <a:ea typeface="Calibri"/>
                          <a:cs typeface="Calibri"/>
                          <a:sym typeface="Arial"/>
                        </a:rPr>
                        <a:t> </a:t>
                      </a:r>
                      <a:endParaRPr lang="ru-UA" sz="1400" b="0" i="0" u="none" strike="noStrike" cap="none" dirty="0">
                        <a:solidFill>
                          <a:srgbClr val="002060"/>
                        </a:solidFill>
                        <a:effectLst/>
                        <a:latin typeface="+mn-lt"/>
                        <a:ea typeface="Calibri"/>
                        <a:cs typeface="Calibri"/>
                        <a:sym typeface="Arial"/>
                      </a:endParaRPr>
                    </a:p>
                    <a:p>
                      <a:pPr lvl="0">
                        <a:spcAft>
                          <a:spcPts val="600"/>
                        </a:spcAft>
                      </a:pPr>
                      <a:r>
                        <a:rPr lang="uk-UA" sz="1400" b="0" i="0" u="none" strike="noStrike" cap="none" dirty="0">
                          <a:solidFill>
                            <a:srgbClr val="002060"/>
                          </a:solidFill>
                          <a:effectLst/>
                          <a:latin typeface="+mn-lt"/>
                          <a:ea typeface="Calibri"/>
                          <a:cs typeface="Calibri"/>
                          <a:sym typeface="Arial"/>
                        </a:rPr>
                        <a:t>2. Звернутись до територіальної громади  для уточнення:</a:t>
                      </a:r>
                      <a:endParaRPr lang="ru-UA" sz="1400" b="0" i="0" u="none" strike="noStrike" cap="none" dirty="0">
                        <a:solidFill>
                          <a:srgbClr val="002060"/>
                        </a:solidFill>
                        <a:effectLst/>
                        <a:latin typeface="+mn-lt"/>
                        <a:ea typeface="Calibri"/>
                        <a:cs typeface="Calibri"/>
                        <a:sym typeface="Arial"/>
                      </a:endParaRPr>
                    </a:p>
                    <a:p>
                      <a:pPr marL="285750" lvl="0" indent="-285750">
                        <a:spcAft>
                          <a:spcPts val="600"/>
                        </a:spcAft>
                        <a:buFont typeface="Wingdings" panose="05000000000000000000" pitchFamily="2" charset="2"/>
                        <a:buChar char="ü"/>
                      </a:pPr>
                      <a:r>
                        <a:rPr lang="uk-UA" sz="1400" b="0" i="0" u="none" strike="noStrike" cap="none" dirty="0">
                          <a:solidFill>
                            <a:srgbClr val="002060"/>
                          </a:solidFill>
                          <a:effectLst/>
                          <a:latin typeface="+mn-lt"/>
                          <a:ea typeface="Calibri"/>
                          <a:cs typeface="Calibri"/>
                          <a:sym typeface="Arial"/>
                        </a:rPr>
                        <a:t>чи здійснювалася виплата компенсації за відповідний період;</a:t>
                      </a:r>
                      <a:endParaRPr lang="ru-UA" sz="1400" b="0" i="0" u="none" strike="noStrike" cap="none" dirty="0">
                        <a:solidFill>
                          <a:srgbClr val="002060"/>
                        </a:solidFill>
                        <a:effectLst/>
                        <a:latin typeface="+mn-lt"/>
                        <a:ea typeface="Calibri"/>
                        <a:cs typeface="Calibri"/>
                        <a:sym typeface="Arial"/>
                      </a:endParaRPr>
                    </a:p>
                    <a:p>
                      <a:pPr marL="285750" lvl="0" indent="-285750">
                        <a:spcAft>
                          <a:spcPts val="600"/>
                        </a:spcAft>
                        <a:buFont typeface="Wingdings" panose="05000000000000000000" pitchFamily="2" charset="2"/>
                        <a:buChar char="ü"/>
                      </a:pPr>
                      <a:r>
                        <a:rPr lang="uk-UA" sz="1400" b="0" i="0" u="none" strike="noStrike" cap="none" dirty="0">
                          <a:solidFill>
                            <a:srgbClr val="002060"/>
                          </a:solidFill>
                          <a:effectLst/>
                          <a:latin typeface="+mn-lt"/>
                          <a:ea typeface="Calibri"/>
                          <a:cs typeface="Calibri"/>
                          <a:sym typeface="Arial"/>
                        </a:rPr>
                        <a:t>банківських реквізитів та персональних даних, які були вказані у Заяві про компенсацію, були узагальнені територіальною громадою та передані для здійснення компенсації. </a:t>
                      </a:r>
                      <a:endParaRPr lang="ru-UA" sz="1400" b="0" i="0" u="none" strike="noStrike" cap="none" dirty="0">
                        <a:solidFill>
                          <a:srgbClr val="002060"/>
                        </a:solidFill>
                        <a:effectLst/>
                        <a:latin typeface="+mn-lt"/>
                        <a:ea typeface="Calibri"/>
                        <a:cs typeface="Calibri"/>
                        <a:sym typeface="Arial"/>
                      </a:endParaRPr>
                    </a:p>
                    <a:p>
                      <a:pPr lvl="0"/>
                      <a:r>
                        <a:rPr lang="uk-UA" sz="1400" b="0" i="0" u="none" strike="noStrike" cap="none" dirty="0">
                          <a:solidFill>
                            <a:srgbClr val="002060"/>
                          </a:solidFill>
                          <a:effectLst/>
                          <a:latin typeface="+mn-lt"/>
                          <a:ea typeface="Calibri"/>
                          <a:cs typeface="Calibri"/>
                          <a:sym typeface="Arial"/>
                        </a:rPr>
                        <a:t>3. У разі потреби зміни поданих раніше реквізитів – надати необхідні дані територіальній громаді для подальшого уточнення.</a:t>
                      </a:r>
                      <a:endParaRPr sz="1400" dirty="0">
                        <a:solidFill>
                          <a:srgbClr val="002060"/>
                        </a:solidFill>
                        <a:latin typeface="Arial"/>
                        <a:ea typeface="Arial"/>
                        <a:cs typeface="Arial"/>
                        <a:sym typeface="Arial"/>
                      </a:endParaRPr>
                    </a:p>
                  </a:txBody>
                  <a:tcPr marL="91450" marR="91450" marT="45725" marB="45725">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2" name="TextBox 1">
            <a:extLst>
              <a:ext uri="{FF2B5EF4-FFF2-40B4-BE49-F238E27FC236}">
                <a16:creationId xmlns:a16="http://schemas.microsoft.com/office/drawing/2014/main" id="{05D995D4-DAFD-9323-A678-C70215D73D97}"/>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86BC76FE-8F38-A292-B578-28E7DB775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276 Seniors Dining Illustrations &amp; Clip Art - iStock">
            <a:extLst>
              <a:ext uri="{FF2B5EF4-FFF2-40B4-BE49-F238E27FC236}">
                <a16:creationId xmlns:a16="http://schemas.microsoft.com/office/drawing/2014/main" id="{DD439C12-52FE-3FA9-EB79-EAD11BE718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325"/>
          <a:stretch/>
        </p:blipFill>
        <p:spPr bwMode="auto">
          <a:xfrm>
            <a:off x="3497450" y="1417037"/>
            <a:ext cx="2993900" cy="23691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Нет описания фото.">
            <a:extLst>
              <a:ext uri="{FF2B5EF4-FFF2-40B4-BE49-F238E27FC236}">
                <a16:creationId xmlns:a16="http://schemas.microsoft.com/office/drawing/2014/main" id="{62D796A0-693C-D7E7-EC86-0C1000212A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520" y="1417037"/>
            <a:ext cx="2961463" cy="236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412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2054" name="Picture 6" descr="Телефонуйте на мобільний: міський контакт-центр півдоби буде без  стаціонарного зв`язку">
            <a:extLst>
              <a:ext uri="{FF2B5EF4-FFF2-40B4-BE49-F238E27FC236}">
                <a16:creationId xmlns:a16="http://schemas.microsoft.com/office/drawing/2014/main" id="{622CBF0D-0E5F-6D83-AEE7-DF436EEF2F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434" t="13613" r="16088"/>
          <a:stretch/>
        </p:blipFill>
        <p:spPr bwMode="auto">
          <a:xfrm>
            <a:off x="4939437" y="4914234"/>
            <a:ext cx="1670913" cy="143122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77661A82-A5E9-38BF-8F29-3F4FEC81E0BF}"/>
              </a:ext>
            </a:extLst>
          </p:cNvPr>
          <p:cNvSpPr txBox="1"/>
          <p:nvPr/>
        </p:nvSpPr>
        <p:spPr>
          <a:xfrm>
            <a:off x="679450" y="6634473"/>
            <a:ext cx="5334000" cy="2616807"/>
          </a:xfrm>
          <a:prstGeom prst="rect">
            <a:avLst/>
          </a:prstGeom>
          <a:noFill/>
        </p:spPr>
        <p:txBody>
          <a:bodyPr wrap="square">
            <a:spAutoFit/>
          </a:bodyPr>
          <a:lstStyle/>
          <a:p>
            <a:pPr algn="ctr"/>
            <a:r>
              <a:rPr lang="uk-UA" sz="2000" dirty="0">
                <a:solidFill>
                  <a:srgbClr val="002060"/>
                </a:solidFill>
                <a:effectLst/>
                <a:latin typeface="+mn-lt"/>
                <a:ea typeface="Times New Roman" panose="02020603050405020304" pitchFamily="18" charset="0"/>
                <a:cs typeface="Times New Roman" panose="02020603050405020304" pitchFamily="18" charset="0"/>
              </a:rPr>
              <a:t> </a:t>
            </a:r>
            <a:r>
              <a:rPr lang="uk-UA" sz="2400" b="1" dirty="0">
                <a:solidFill>
                  <a:srgbClr val="002060"/>
                </a:solidFill>
                <a:effectLst/>
                <a:latin typeface="+mn-lt"/>
                <a:ea typeface="Times New Roman" panose="02020603050405020304" pitchFamily="18" charset="0"/>
                <a:cs typeface="Times New Roman" panose="02020603050405020304" pitchFamily="18" charset="0"/>
              </a:rPr>
              <a:t> «Гаряча лінія» Черкаської ОДА</a:t>
            </a:r>
          </a:p>
          <a:p>
            <a:pPr algn="ctr"/>
            <a:r>
              <a:rPr lang="uk-UA" sz="2000" dirty="0">
                <a:solidFill>
                  <a:srgbClr val="002060"/>
                </a:solidFill>
                <a:effectLst/>
                <a:latin typeface="+mn-lt"/>
                <a:ea typeface="Times New Roman" panose="02020603050405020304" pitchFamily="18" charset="0"/>
                <a:cs typeface="Times New Roman" panose="02020603050405020304" pitchFamily="18" charset="0"/>
              </a:rPr>
              <a:t>(Черкаський обласний контактний центр)</a:t>
            </a:r>
          </a:p>
          <a:p>
            <a:pPr algn="ctr"/>
            <a:endParaRPr lang="x-none" sz="2000" dirty="0">
              <a:solidFill>
                <a:srgbClr val="002060"/>
              </a:solidFill>
              <a:effectLst/>
              <a:latin typeface="+mn-lt"/>
              <a:ea typeface="Times New Roman" panose="02020603050405020304" pitchFamily="18" charset="0"/>
              <a:cs typeface="Times New Roman" panose="02020603050405020304" pitchFamily="18" charset="0"/>
            </a:endParaRPr>
          </a:p>
          <a:p>
            <a:pPr algn="ctr"/>
            <a:r>
              <a:rPr lang="uk-UA" sz="2000" b="1" dirty="0">
                <a:solidFill>
                  <a:srgbClr val="002060"/>
                </a:solidFill>
                <a:effectLst/>
                <a:latin typeface="+mn-lt"/>
                <a:ea typeface="Times New Roman" panose="02020603050405020304" pitchFamily="18" charset="0"/>
                <a:cs typeface="Times New Roman" panose="02020603050405020304" pitchFamily="18" charset="0"/>
              </a:rPr>
              <a:t> </a:t>
            </a:r>
            <a:r>
              <a:rPr lang="ru-RU" sz="2000" b="1" dirty="0">
                <a:solidFill>
                  <a:srgbClr val="002060"/>
                </a:solidFill>
                <a:effectLst/>
                <a:latin typeface="+mn-lt"/>
                <a:ea typeface="Times New Roman" panose="02020603050405020304" pitchFamily="18" charset="0"/>
                <a:cs typeface="Times New Roman" panose="02020603050405020304" pitchFamily="18" charset="0"/>
              </a:rPr>
              <a:t> </a:t>
            </a:r>
            <a:r>
              <a:rPr lang="ru-RU" sz="3600" b="1" dirty="0">
                <a:solidFill>
                  <a:srgbClr val="002060"/>
                </a:solidFill>
                <a:effectLst/>
                <a:latin typeface="+mn-lt"/>
                <a:ea typeface="Times New Roman" panose="02020603050405020304" pitchFamily="18" charset="0"/>
                <a:cs typeface="Times New Roman" panose="02020603050405020304" pitchFamily="18" charset="0"/>
              </a:rPr>
              <a:t>0 800 508 876 </a:t>
            </a:r>
          </a:p>
          <a:p>
            <a:pPr algn="ctr"/>
            <a:r>
              <a:rPr lang="ru-RU" sz="2000" b="1" dirty="0">
                <a:solidFill>
                  <a:srgbClr val="002060"/>
                </a:solidFill>
                <a:effectLst/>
                <a:latin typeface="+mn-lt"/>
                <a:ea typeface="Times New Roman" panose="02020603050405020304" pitchFamily="18" charset="0"/>
                <a:cs typeface="Times New Roman" panose="02020603050405020304" pitchFamily="18" charset="0"/>
              </a:rPr>
              <a:t>(</a:t>
            </a:r>
            <a:r>
              <a:rPr lang="uk-UA" sz="2000" dirty="0">
                <a:solidFill>
                  <a:srgbClr val="002060"/>
                </a:solidFill>
                <a:effectLst/>
                <a:latin typeface="+mn-lt"/>
                <a:ea typeface="Times New Roman" panose="02020603050405020304" pitchFamily="18" charset="0"/>
                <a:cs typeface="Times New Roman" panose="02020603050405020304" pitchFamily="18" charset="0"/>
              </a:rPr>
              <a:t>безкоштовно</a:t>
            </a:r>
            <a:r>
              <a:rPr lang="ru-RU" sz="2000" b="1" dirty="0">
                <a:solidFill>
                  <a:srgbClr val="002060"/>
                </a:solidFill>
                <a:effectLst/>
                <a:latin typeface="+mn-lt"/>
                <a:ea typeface="Times New Roman" panose="02020603050405020304" pitchFamily="18" charset="0"/>
                <a:cs typeface="Times New Roman" panose="02020603050405020304" pitchFamily="18" charset="0"/>
              </a:rPr>
              <a:t>)</a:t>
            </a:r>
            <a:endParaRPr lang="x-none" sz="2000"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1000"/>
              </a:spcAft>
            </a:pPr>
            <a:r>
              <a:rPr lang="uk-UA" sz="2000" dirty="0">
                <a:solidFill>
                  <a:srgbClr val="002060"/>
                </a:solidFill>
                <a:latin typeface="+mn-lt"/>
                <a:ea typeface="Times New Roman" panose="02020603050405020304" pitchFamily="18" charset="0"/>
                <a:cs typeface="Times New Roman" panose="02020603050405020304" pitchFamily="18" charset="0"/>
              </a:rPr>
              <a:t>із стаціонарного або з мобільного телефону - з 8.00 до 17.00</a:t>
            </a:r>
            <a:endParaRPr lang="x-none" sz="2000" dirty="0">
              <a:solidFill>
                <a:srgbClr val="002060"/>
              </a:solidFill>
              <a:effectLst/>
              <a:latin typeface="+mn-lt"/>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9B448FE-F894-85BD-2F15-2B80AFE808D0}"/>
              </a:ext>
            </a:extLst>
          </p:cNvPr>
          <p:cNvSpPr txBox="1"/>
          <p:nvPr/>
        </p:nvSpPr>
        <p:spPr>
          <a:xfrm>
            <a:off x="596900" y="3101915"/>
            <a:ext cx="6203495" cy="1600438"/>
          </a:xfrm>
          <a:prstGeom prst="rect">
            <a:avLst/>
          </a:prstGeom>
          <a:noFill/>
        </p:spPr>
        <p:txBody>
          <a:bodyPr wrap="square" rtlCol="0">
            <a:spAutoFit/>
          </a:bodyPr>
          <a:lstStyle/>
          <a:p>
            <a:r>
              <a:rPr lang="uk-UA" b="1" dirty="0">
                <a:solidFill>
                  <a:srgbClr val="002060"/>
                </a:solidFill>
                <a:effectLst/>
                <a:latin typeface="+mn-lt"/>
                <a:ea typeface="Times New Roman" panose="02020603050405020304" pitchFamily="18" charset="0"/>
                <a:cs typeface="Times New Roman" panose="02020603050405020304" pitchFamily="18" charset="0"/>
              </a:rPr>
              <a:t>інформування про наявність тимчасового житла в області;</a:t>
            </a:r>
          </a:p>
          <a:p>
            <a:endParaRPr lang="uk-UA" b="1" dirty="0">
              <a:solidFill>
                <a:srgbClr val="002060"/>
              </a:solidFill>
              <a:latin typeface="+mn-lt"/>
              <a:ea typeface="Times New Roman" panose="02020603050405020304" pitchFamily="18" charset="0"/>
              <a:cs typeface="Times New Roman" panose="02020603050405020304" pitchFamily="18" charset="0"/>
            </a:endParaRPr>
          </a:p>
          <a:p>
            <a:r>
              <a:rPr lang="uk-UA" b="1" dirty="0">
                <a:solidFill>
                  <a:srgbClr val="002060"/>
                </a:solidFill>
                <a:effectLst/>
                <a:latin typeface="+mn-lt"/>
                <a:ea typeface="Times New Roman" panose="02020603050405020304" pitchFamily="18" charset="0"/>
                <a:cs typeface="Times New Roman" panose="02020603050405020304" pitchFamily="18" charset="0"/>
              </a:rPr>
              <a:t>поселення в місця тимчасового проживання;</a:t>
            </a:r>
            <a:endParaRPr lang="x-none" b="1" dirty="0">
              <a:solidFill>
                <a:srgbClr val="002060"/>
              </a:solidFill>
              <a:effectLst/>
              <a:latin typeface="+mn-lt"/>
              <a:ea typeface="Times New Roman" panose="02020603050405020304" pitchFamily="18" charset="0"/>
              <a:cs typeface="Times New Roman" panose="02020603050405020304" pitchFamily="18" charset="0"/>
            </a:endParaRPr>
          </a:p>
          <a:p>
            <a:endParaRPr lang="uk-UA" b="1" dirty="0"/>
          </a:p>
          <a:p>
            <a:r>
              <a:rPr lang="uk-UA" b="1" dirty="0">
                <a:solidFill>
                  <a:srgbClr val="002060"/>
                </a:solidFill>
              </a:rPr>
              <a:t>Інформування щодо реєстрації та отримання довідки внутрішньо переміщеної особи,  призначення державної соціальної допомоги.</a:t>
            </a:r>
          </a:p>
          <a:p>
            <a:endParaRPr lang="x-none" b="1" dirty="0"/>
          </a:p>
        </p:txBody>
      </p:sp>
      <p:pic>
        <p:nvPicPr>
          <p:cNvPr id="2050" name="Picture 2" descr="Важлива інформація для отримувачів пільг при оплаті житлово-комунальних  послуг у листопаді :: Офіційний сайт міста Миргород. Офіційний сайт  Миргородської міської ради">
            <a:extLst>
              <a:ext uri="{FF2B5EF4-FFF2-40B4-BE49-F238E27FC236}">
                <a16:creationId xmlns:a16="http://schemas.microsoft.com/office/drawing/2014/main" id="{14E2ABB4-C39A-523E-4130-7D6F237B2BD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556" t="7275" r="55257" b="11694"/>
          <a:stretch/>
        </p:blipFill>
        <p:spPr bwMode="auto">
          <a:xfrm>
            <a:off x="254000" y="3036570"/>
            <a:ext cx="255096" cy="3422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Важлива інформація для отримувачів пільг при оплаті житлово-комунальних  послуг у листопаді :: Офіційний сайт міста Миргород. Офіційний сайт  Миргородської міської ради">
            <a:extLst>
              <a:ext uri="{FF2B5EF4-FFF2-40B4-BE49-F238E27FC236}">
                <a16:creationId xmlns:a16="http://schemas.microsoft.com/office/drawing/2014/main" id="{E56690D4-DE02-C51C-BD98-B5A98444513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556" t="7275" r="55257" b="11694"/>
          <a:stretch/>
        </p:blipFill>
        <p:spPr bwMode="auto">
          <a:xfrm>
            <a:off x="249729" y="3524392"/>
            <a:ext cx="255096" cy="3422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Важлива інформація для отримувачів пільг при оплаті житлово-комунальних  послуг у листопаді :: Офіційний сайт міста Миргород. Офіційний сайт  Миргородської міської ради">
            <a:extLst>
              <a:ext uri="{FF2B5EF4-FFF2-40B4-BE49-F238E27FC236}">
                <a16:creationId xmlns:a16="http://schemas.microsoft.com/office/drawing/2014/main" id="{61FEC1BD-9DCE-F711-AB9B-37A9074F3AE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556" t="7275" r="55257" b="11694"/>
          <a:stretch/>
        </p:blipFill>
        <p:spPr bwMode="auto">
          <a:xfrm>
            <a:off x="249729" y="4024617"/>
            <a:ext cx="255096" cy="342202"/>
          </a:xfrm>
          <a:prstGeom prst="rect">
            <a:avLst/>
          </a:prstGeom>
          <a:noFill/>
          <a:extLst>
            <a:ext uri="{909E8E84-426E-40DD-AFC4-6F175D3DCCD1}">
              <a14:hiddenFill xmlns:a14="http://schemas.microsoft.com/office/drawing/2010/main">
                <a:solidFill>
                  <a:srgbClr val="FFFFFF"/>
                </a:solidFill>
              </a14:hiddenFill>
            </a:ext>
          </a:extLst>
        </p:spPr>
      </p:pic>
      <p:sp>
        <p:nvSpPr>
          <p:cNvPr id="13" name="Блок-схема: процесс 12">
            <a:extLst>
              <a:ext uri="{FF2B5EF4-FFF2-40B4-BE49-F238E27FC236}">
                <a16:creationId xmlns:a16="http://schemas.microsoft.com/office/drawing/2014/main" id="{15B8E838-FA6E-0093-4328-2B1796214EDC}"/>
              </a:ext>
            </a:extLst>
          </p:cNvPr>
          <p:cNvSpPr/>
          <p:nvPr/>
        </p:nvSpPr>
        <p:spPr>
          <a:xfrm>
            <a:off x="0" y="1335314"/>
            <a:ext cx="6858000" cy="1358831"/>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bg1"/>
              </a:solidFill>
            </a:endParaRPr>
          </a:p>
        </p:txBody>
      </p:sp>
      <p:sp>
        <p:nvSpPr>
          <p:cNvPr id="9" name="TextBox 8">
            <a:extLst>
              <a:ext uri="{FF2B5EF4-FFF2-40B4-BE49-F238E27FC236}">
                <a16:creationId xmlns:a16="http://schemas.microsoft.com/office/drawing/2014/main" id="{CFE84376-24E9-CE20-6176-8E425346234E}"/>
              </a:ext>
            </a:extLst>
          </p:cNvPr>
          <p:cNvSpPr txBox="1"/>
          <p:nvPr/>
        </p:nvSpPr>
        <p:spPr>
          <a:xfrm>
            <a:off x="679450" y="1491072"/>
            <a:ext cx="1891289" cy="1169551"/>
          </a:xfrm>
          <a:prstGeom prst="rect">
            <a:avLst/>
          </a:prstGeom>
          <a:noFill/>
        </p:spPr>
        <p:txBody>
          <a:bodyPr wrap="square" rtlCol="0">
            <a:spAutoFit/>
          </a:bodyPr>
          <a:lstStyle/>
          <a:p>
            <a:pPr algn="ctr"/>
            <a:r>
              <a:rPr lang="uk-UA" sz="1400" b="1" dirty="0">
                <a:solidFill>
                  <a:schemeClr val="bg1"/>
                </a:solidFill>
                <a:latin typeface="+mn-lt"/>
                <a:ea typeface="Times New Roman" panose="02020603050405020304" pitchFamily="18" charset="0"/>
                <a:cs typeface="Times New Roman" panose="02020603050405020304" pitchFamily="18" charset="0"/>
              </a:rPr>
              <a:t>ІНФОРМУВАННЯ внутрішньо переміщених осіб за телефонами:</a:t>
            </a:r>
            <a:endParaRPr lang="x-none" sz="1400" dirty="0">
              <a:solidFill>
                <a:schemeClr val="bg1"/>
              </a:solidFill>
              <a:effectLst/>
              <a:latin typeface="+mn-lt"/>
              <a:ea typeface="Times New Roman" panose="02020603050405020304" pitchFamily="18" charset="0"/>
              <a:cs typeface="Times New Roman" panose="02020603050405020304" pitchFamily="18" charset="0"/>
            </a:endParaRPr>
          </a:p>
          <a:p>
            <a:endParaRPr lang="x-none" dirty="0">
              <a:solidFill>
                <a:schemeClr val="bg1"/>
              </a:solidFill>
            </a:endParaRPr>
          </a:p>
        </p:txBody>
      </p:sp>
      <p:sp>
        <p:nvSpPr>
          <p:cNvPr id="10" name="TextBox 9">
            <a:extLst>
              <a:ext uri="{FF2B5EF4-FFF2-40B4-BE49-F238E27FC236}">
                <a16:creationId xmlns:a16="http://schemas.microsoft.com/office/drawing/2014/main" id="{499A1B33-1405-2FC0-3C6D-0D9F8AE3AB96}"/>
              </a:ext>
            </a:extLst>
          </p:cNvPr>
          <p:cNvSpPr txBox="1"/>
          <p:nvPr/>
        </p:nvSpPr>
        <p:spPr>
          <a:xfrm>
            <a:off x="3698647" y="1424844"/>
            <a:ext cx="2781300" cy="1261884"/>
          </a:xfrm>
          <a:prstGeom prst="rect">
            <a:avLst/>
          </a:prstGeom>
          <a:noFill/>
        </p:spPr>
        <p:txBody>
          <a:bodyPr wrap="square" rtlCol="0">
            <a:spAutoFit/>
          </a:bodyPr>
          <a:lstStyle/>
          <a:p>
            <a:pPr algn="ctr"/>
            <a:r>
              <a:rPr lang="uk-UA"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+380686218029 </a:t>
            </a:r>
            <a:endParaRPr lang="x-none"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uk-UA"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+380504201356 </a:t>
            </a:r>
            <a:r>
              <a:rPr lang="uk-U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(цілодобово)</a:t>
            </a:r>
            <a:endParaRPr lang="x-none"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52" name="Picture 4" descr="Новини - Печерська районна в місті Києві державна адміністрація">
            <a:extLst>
              <a:ext uri="{FF2B5EF4-FFF2-40B4-BE49-F238E27FC236}">
                <a16:creationId xmlns:a16="http://schemas.microsoft.com/office/drawing/2014/main" id="{9007F897-E41B-8E48-667B-95AA6FD164A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834" t="9961" r="17591" b="11683"/>
          <a:stretch/>
        </p:blipFill>
        <p:spPr bwMode="auto">
          <a:xfrm>
            <a:off x="353061" y="4889206"/>
            <a:ext cx="2203450" cy="12618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5" name="Google Shape;345;p26"/>
          <p:cNvSpPr/>
          <p:nvPr/>
        </p:nvSpPr>
        <p:spPr>
          <a:xfrm>
            <a:off x="2915437" y="735514"/>
            <a:ext cx="3805311" cy="1200288"/>
          </a:xfrm>
          <a:prstGeom prst="rect">
            <a:avLst/>
          </a:prstGeom>
          <a:noFill/>
          <a:ln>
            <a:noFill/>
          </a:ln>
        </p:spPr>
        <p:txBody>
          <a:bodyPr spcFirstLastPara="1" wrap="square" lIns="91425" tIns="45700" rIns="91425" bIns="45700" anchor="t" anchorCtr="0">
            <a:spAutoFit/>
          </a:bodyPr>
          <a:lstStyle/>
          <a:p>
            <a:pPr algn="r"/>
            <a:r>
              <a:rPr lang="ru-RU" sz="2400" b="1" dirty="0">
                <a:solidFill>
                  <a:srgbClr val="002060"/>
                </a:solidFill>
                <a:latin typeface="Arial"/>
                <a:ea typeface="Arial"/>
                <a:cs typeface="Arial"/>
                <a:sym typeface="Arial"/>
              </a:rPr>
              <a:t>Як стати на </a:t>
            </a:r>
            <a:r>
              <a:rPr lang="ru-RU" sz="2400" b="1" dirty="0" err="1">
                <a:solidFill>
                  <a:srgbClr val="002060"/>
                </a:solidFill>
                <a:latin typeface="Arial"/>
                <a:ea typeface="Arial"/>
                <a:cs typeface="Arial"/>
                <a:sym typeface="Arial"/>
              </a:rPr>
              <a:t>військовий</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облік</a:t>
            </a:r>
            <a:r>
              <a:rPr lang="ru-RU" sz="2400" b="1" dirty="0">
                <a:solidFill>
                  <a:srgbClr val="002060"/>
                </a:solidFill>
                <a:latin typeface="Arial"/>
                <a:ea typeface="Arial"/>
                <a:cs typeface="Arial"/>
                <a:sym typeface="Arial"/>
              </a:rPr>
              <a:t>?</a:t>
            </a:r>
          </a:p>
          <a:p>
            <a:pPr marL="0" marR="0" lvl="0" indent="0" algn="r" rtl="0">
              <a:spcBef>
                <a:spcPts val="0"/>
              </a:spcBef>
              <a:spcAft>
                <a:spcPts val="0"/>
              </a:spcAft>
              <a:buNone/>
            </a:pPr>
            <a:endParaRPr sz="2400" b="1" dirty="0">
              <a:solidFill>
                <a:srgbClr val="002060"/>
              </a:solidFill>
              <a:latin typeface="Arial"/>
              <a:ea typeface="Arial"/>
              <a:cs typeface="Arial"/>
              <a:sym typeface="Arial"/>
            </a:endParaRPr>
          </a:p>
        </p:txBody>
      </p:sp>
      <p:sp>
        <p:nvSpPr>
          <p:cNvPr id="346" name="Google Shape;346;p26"/>
          <p:cNvSpPr/>
          <p:nvPr/>
        </p:nvSpPr>
        <p:spPr>
          <a:xfrm>
            <a:off x="194790" y="1664953"/>
            <a:ext cx="6570737" cy="58473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1600" b="1" dirty="0" err="1">
                <a:solidFill>
                  <a:srgbClr val="002060"/>
                </a:solidFill>
                <a:latin typeface="Arial"/>
                <a:ea typeface="Arial"/>
                <a:cs typeface="Arial"/>
                <a:sym typeface="Arial"/>
              </a:rPr>
              <a:t>Звернутися</a:t>
            </a:r>
            <a:r>
              <a:rPr lang="ru-RU" sz="1600" b="1" dirty="0">
                <a:solidFill>
                  <a:srgbClr val="002060"/>
                </a:solidFill>
                <a:latin typeface="Arial"/>
                <a:ea typeface="Arial"/>
                <a:cs typeface="Arial"/>
                <a:sym typeface="Arial"/>
              </a:rPr>
              <a:t> до </a:t>
            </a:r>
            <a:r>
              <a:rPr lang="ru-RU" sz="1600" b="1" dirty="0" err="1">
                <a:solidFill>
                  <a:srgbClr val="002060"/>
                </a:solidFill>
              </a:rPr>
              <a:t>р</a:t>
            </a:r>
            <a:r>
              <a:rPr lang="ru-RU" sz="1600" b="1" dirty="0" err="1">
                <a:solidFill>
                  <a:srgbClr val="002060"/>
                </a:solidFill>
                <a:latin typeface="Arial"/>
                <a:ea typeface="Arial"/>
                <a:cs typeface="Arial"/>
                <a:sym typeface="Arial"/>
              </a:rPr>
              <a:t>айонних</a:t>
            </a:r>
            <a:r>
              <a:rPr lang="ru-RU" sz="1600" b="1" dirty="0">
                <a:solidFill>
                  <a:srgbClr val="002060"/>
                </a:solidFill>
                <a:latin typeface="Arial"/>
                <a:ea typeface="Arial"/>
                <a:cs typeface="Arial"/>
                <a:sym typeface="Arial"/>
              </a:rPr>
              <a:t> (</a:t>
            </a:r>
            <a:r>
              <a:rPr lang="ru-RU" sz="1600" b="1" dirty="0" err="1">
                <a:solidFill>
                  <a:srgbClr val="002060"/>
                </a:solidFill>
                <a:latin typeface="Arial"/>
                <a:ea typeface="Arial"/>
                <a:cs typeface="Arial"/>
                <a:sym typeface="Arial"/>
              </a:rPr>
              <a:t>об’єднаних</a:t>
            </a:r>
            <a:r>
              <a:rPr lang="ru-RU" sz="1600" b="1" dirty="0">
                <a:solidFill>
                  <a:srgbClr val="002060"/>
                </a:solidFill>
                <a:latin typeface="Arial"/>
                <a:ea typeface="Arial"/>
                <a:cs typeface="Arial"/>
                <a:sym typeface="Arial"/>
              </a:rPr>
              <a:t>) </a:t>
            </a:r>
            <a:r>
              <a:rPr lang="ru-RU" sz="1600" b="1" dirty="0" err="1">
                <a:solidFill>
                  <a:srgbClr val="002060"/>
                </a:solidFill>
              </a:rPr>
              <a:t>Т</a:t>
            </a:r>
            <a:r>
              <a:rPr lang="ru-RU" sz="1600" b="1" dirty="0" err="1">
                <a:solidFill>
                  <a:srgbClr val="002060"/>
                </a:solidFill>
                <a:latin typeface="Arial"/>
                <a:ea typeface="Arial"/>
                <a:cs typeface="Arial"/>
                <a:sym typeface="Arial"/>
              </a:rPr>
              <a:t>ериторіальних</a:t>
            </a:r>
            <a:r>
              <a:rPr lang="ru-RU" sz="1600" b="1" dirty="0">
                <a:solidFill>
                  <a:srgbClr val="002060"/>
                </a:solidFill>
                <a:latin typeface="Arial"/>
                <a:ea typeface="Arial"/>
                <a:cs typeface="Arial"/>
                <a:sym typeface="Arial"/>
              </a:rPr>
              <a:t> </a:t>
            </a:r>
            <a:r>
              <a:rPr lang="ru-RU" sz="1600" b="1" dirty="0" err="1">
                <a:solidFill>
                  <a:srgbClr val="002060"/>
                </a:solidFill>
                <a:latin typeface="Arial"/>
                <a:ea typeface="Arial"/>
                <a:cs typeface="Arial"/>
                <a:sym typeface="Arial"/>
              </a:rPr>
              <a:t>центрів</a:t>
            </a:r>
            <a:r>
              <a:rPr lang="ru-RU" sz="1600" b="1" dirty="0">
                <a:solidFill>
                  <a:srgbClr val="002060"/>
                </a:solidFill>
              </a:rPr>
              <a:t> </a:t>
            </a:r>
            <a:r>
              <a:rPr lang="ru-RU" sz="1600" b="1" dirty="0" err="1">
                <a:solidFill>
                  <a:srgbClr val="002060"/>
                </a:solidFill>
                <a:latin typeface="Arial"/>
                <a:ea typeface="Arial"/>
                <a:cs typeface="Arial"/>
                <a:sym typeface="Arial"/>
              </a:rPr>
              <a:t>комплектування</a:t>
            </a:r>
            <a:r>
              <a:rPr lang="ru-RU" sz="1600" b="1" dirty="0">
                <a:solidFill>
                  <a:srgbClr val="002060"/>
                </a:solidFill>
                <a:latin typeface="Arial"/>
                <a:ea typeface="Arial"/>
                <a:cs typeface="Arial"/>
                <a:sym typeface="Arial"/>
              </a:rPr>
              <a:t> та </a:t>
            </a:r>
            <a:r>
              <a:rPr lang="ru-RU" sz="1600" b="1" dirty="0" err="1">
                <a:solidFill>
                  <a:srgbClr val="002060"/>
                </a:solidFill>
                <a:latin typeface="Arial"/>
                <a:ea typeface="Arial"/>
                <a:cs typeface="Arial"/>
                <a:sym typeface="Arial"/>
              </a:rPr>
              <a:t>соціальної</a:t>
            </a:r>
            <a:r>
              <a:rPr lang="ru-RU" sz="1600" b="1" dirty="0">
                <a:solidFill>
                  <a:srgbClr val="002060"/>
                </a:solidFill>
                <a:latin typeface="Arial"/>
                <a:ea typeface="Arial"/>
                <a:cs typeface="Arial"/>
                <a:sym typeface="Arial"/>
              </a:rPr>
              <a:t> </a:t>
            </a:r>
            <a:r>
              <a:rPr lang="ru-RU" sz="1600" b="1" dirty="0" err="1">
                <a:solidFill>
                  <a:srgbClr val="002060"/>
                </a:solidFill>
                <a:latin typeface="Arial"/>
                <a:ea typeface="Arial"/>
                <a:cs typeface="Arial"/>
                <a:sym typeface="Arial"/>
              </a:rPr>
              <a:t>підтримки</a:t>
            </a:r>
            <a:endParaRPr sz="1600" b="1" dirty="0">
              <a:solidFill>
                <a:srgbClr val="002060"/>
              </a:solidFill>
              <a:latin typeface="Arial"/>
              <a:ea typeface="Arial"/>
              <a:cs typeface="Arial"/>
              <a:sym typeface="Arial"/>
            </a:endParaRPr>
          </a:p>
        </p:txBody>
      </p:sp>
      <p:sp>
        <p:nvSpPr>
          <p:cNvPr id="347" name="Google Shape;347;p26"/>
          <p:cNvSpPr/>
          <p:nvPr/>
        </p:nvSpPr>
        <p:spPr>
          <a:xfrm>
            <a:off x="-4090239" y="5176707"/>
            <a:ext cx="6858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270B21B3-8E6A-792C-88A3-0B7865C37122}"/>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1AF76DAF-D9A3-D12F-6F0E-9A77DBF60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346;p26">
            <a:extLst>
              <a:ext uri="{FF2B5EF4-FFF2-40B4-BE49-F238E27FC236}">
                <a16:creationId xmlns:a16="http://schemas.microsoft.com/office/drawing/2014/main" id="{DB558D65-1DBF-635C-034C-312905530A21}"/>
              </a:ext>
            </a:extLst>
          </p:cNvPr>
          <p:cNvSpPr/>
          <p:nvPr/>
        </p:nvSpPr>
        <p:spPr>
          <a:xfrm>
            <a:off x="82549" y="2280292"/>
            <a:ext cx="6702027" cy="4193415"/>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ru-RU" sz="1600" b="1" dirty="0" err="1">
                <a:solidFill>
                  <a:srgbClr val="002060"/>
                </a:solidFill>
                <a:latin typeface="Arial"/>
                <a:ea typeface="Arial"/>
                <a:cs typeface="Arial"/>
                <a:sym typeface="Arial"/>
              </a:rPr>
              <a:t>Документи</a:t>
            </a:r>
            <a:r>
              <a:rPr lang="ru-RU" sz="1600" b="1" dirty="0">
                <a:solidFill>
                  <a:srgbClr val="002060"/>
                </a:solidFill>
                <a:latin typeface="Arial"/>
                <a:ea typeface="Arial"/>
                <a:cs typeface="Arial"/>
                <a:sym typeface="Arial"/>
              </a:rPr>
              <a:t>, </a:t>
            </a:r>
            <a:r>
              <a:rPr lang="ru-RU" sz="1600" b="1" dirty="0" err="1">
                <a:solidFill>
                  <a:srgbClr val="002060"/>
                </a:solidFill>
              </a:rPr>
              <a:t>які</a:t>
            </a:r>
            <a:r>
              <a:rPr lang="ru-RU" sz="1600" b="1" dirty="0">
                <a:solidFill>
                  <a:srgbClr val="002060"/>
                </a:solidFill>
                <a:latin typeface="Arial"/>
                <a:ea typeface="Arial"/>
                <a:cs typeface="Arial"/>
                <a:sym typeface="Arial"/>
              </a:rPr>
              <a:t> </a:t>
            </a:r>
            <a:r>
              <a:rPr lang="ru-RU" sz="1600" b="1" dirty="0" err="1">
                <a:solidFill>
                  <a:srgbClr val="002060"/>
                </a:solidFill>
                <a:latin typeface="Arial"/>
                <a:ea typeface="Arial"/>
                <a:cs typeface="Arial"/>
                <a:sym typeface="Arial"/>
              </a:rPr>
              <a:t>необхідно</a:t>
            </a:r>
            <a:r>
              <a:rPr lang="ru-RU" sz="1600" b="1" dirty="0">
                <a:solidFill>
                  <a:srgbClr val="002060"/>
                </a:solidFill>
                <a:latin typeface="Arial"/>
                <a:ea typeface="Arial"/>
                <a:cs typeface="Arial"/>
                <a:sym typeface="Arial"/>
              </a:rPr>
              <a:t> </a:t>
            </a:r>
            <a:r>
              <a:rPr lang="ru-RU" sz="1600" b="1" dirty="0" err="1">
                <a:solidFill>
                  <a:srgbClr val="002060"/>
                </a:solidFill>
                <a:latin typeface="Arial"/>
                <a:ea typeface="Arial"/>
                <a:cs typeface="Arial"/>
                <a:sym typeface="Arial"/>
              </a:rPr>
              <a:t>надати</a:t>
            </a:r>
            <a:r>
              <a:rPr lang="ru-RU" sz="1600" b="1" dirty="0">
                <a:solidFill>
                  <a:srgbClr val="002060"/>
                </a:solidFill>
                <a:latin typeface="Arial"/>
                <a:ea typeface="Arial"/>
                <a:cs typeface="Arial"/>
                <a:sym typeface="Arial"/>
              </a:rPr>
              <a:t>:</a:t>
            </a:r>
            <a:endParaRPr lang="ru-RU" sz="1600" dirty="0"/>
          </a:p>
          <a:p>
            <a:pPr marL="501650" marR="0" lvl="0" indent="-342900" algn="l" rtl="0">
              <a:lnSpc>
                <a:spcPct val="115000"/>
              </a:lnSpc>
              <a:spcBef>
                <a:spcPts val="0"/>
              </a:spcBef>
              <a:spcAft>
                <a:spcPts val="600"/>
              </a:spcAft>
              <a:buClr>
                <a:srgbClr val="002060"/>
              </a:buClr>
              <a:buSzPct val="85000"/>
              <a:buFont typeface="+mj-lt"/>
              <a:buAutoNum type="arabicParenR"/>
            </a:pPr>
            <a:r>
              <a:rPr lang="ru-RU" sz="1600" dirty="0" err="1">
                <a:solidFill>
                  <a:srgbClr val="002060"/>
                </a:solidFill>
              </a:rPr>
              <a:t>заява</a:t>
            </a:r>
            <a:r>
              <a:rPr lang="ru-RU" sz="1600" dirty="0">
                <a:solidFill>
                  <a:srgbClr val="002060"/>
                </a:solidFill>
              </a:rPr>
              <a:t>;</a:t>
            </a:r>
            <a:endParaRPr lang="ru-RU" sz="1600" dirty="0"/>
          </a:p>
          <a:p>
            <a:pPr marL="501650" marR="0" lvl="0" indent="-342900" algn="l" rtl="0">
              <a:lnSpc>
                <a:spcPct val="115000"/>
              </a:lnSpc>
              <a:spcBef>
                <a:spcPts val="0"/>
              </a:spcBef>
              <a:spcAft>
                <a:spcPts val="600"/>
              </a:spcAft>
              <a:buClr>
                <a:srgbClr val="002060"/>
              </a:buClr>
              <a:buSzPct val="85000"/>
              <a:buFont typeface="+mj-lt"/>
              <a:buAutoNum type="arabicParenR"/>
            </a:pPr>
            <a:r>
              <a:rPr lang="ru-RU" sz="1600" dirty="0">
                <a:solidFill>
                  <a:srgbClr val="002060"/>
                </a:solidFill>
              </a:rPr>
              <a:t>паспорт </a:t>
            </a:r>
            <a:r>
              <a:rPr lang="ru-RU" sz="1600" dirty="0" err="1">
                <a:solidFill>
                  <a:srgbClr val="002060"/>
                </a:solidFill>
              </a:rPr>
              <a:t>громадянина</a:t>
            </a:r>
            <a:r>
              <a:rPr lang="ru-RU" sz="1600" dirty="0">
                <a:solidFill>
                  <a:srgbClr val="002060"/>
                </a:solidFill>
              </a:rPr>
              <a:t> </a:t>
            </a:r>
            <a:r>
              <a:rPr lang="ru-RU" sz="1600" dirty="0" err="1">
                <a:solidFill>
                  <a:srgbClr val="002060"/>
                </a:solidFill>
              </a:rPr>
              <a:t>України</a:t>
            </a:r>
            <a:r>
              <a:rPr lang="ru-RU" sz="1600" dirty="0">
                <a:solidFill>
                  <a:srgbClr val="002060"/>
                </a:solidFill>
              </a:rPr>
              <a:t>;</a:t>
            </a:r>
          </a:p>
          <a:p>
            <a:pPr marL="501650" marR="0" lvl="0" indent="-342900" algn="l" rtl="0">
              <a:lnSpc>
                <a:spcPct val="115000"/>
              </a:lnSpc>
              <a:spcBef>
                <a:spcPts val="0"/>
              </a:spcBef>
              <a:spcAft>
                <a:spcPts val="600"/>
              </a:spcAft>
              <a:buClr>
                <a:srgbClr val="002060"/>
              </a:buClr>
              <a:buSzPct val="85000"/>
              <a:buFont typeface="+mj-lt"/>
              <a:buAutoNum type="arabicParenR"/>
            </a:pPr>
            <a:r>
              <a:rPr lang="ru-RU" sz="1600" dirty="0" err="1">
                <a:solidFill>
                  <a:srgbClr val="002060"/>
                </a:solidFill>
              </a:rPr>
              <a:t>військовий</a:t>
            </a:r>
            <a:r>
              <a:rPr lang="ru-RU" sz="1600" dirty="0">
                <a:solidFill>
                  <a:srgbClr val="002060"/>
                </a:solidFill>
              </a:rPr>
              <a:t> квиток </a:t>
            </a:r>
            <a:r>
              <a:rPr lang="ru-RU" sz="1600" dirty="0" err="1">
                <a:solidFill>
                  <a:srgbClr val="002060"/>
                </a:solidFill>
              </a:rPr>
              <a:t>або</a:t>
            </a:r>
            <a:r>
              <a:rPr lang="ru-RU" sz="1600" dirty="0">
                <a:solidFill>
                  <a:srgbClr val="002060"/>
                </a:solidFill>
              </a:rPr>
              <a:t> </a:t>
            </a:r>
            <a:r>
              <a:rPr lang="ru-RU" sz="1600" dirty="0" err="1">
                <a:solidFill>
                  <a:srgbClr val="002060"/>
                </a:solidFill>
              </a:rPr>
              <a:t>тимчасове</a:t>
            </a:r>
            <a:r>
              <a:rPr lang="ru-RU" sz="1600" dirty="0">
                <a:solidFill>
                  <a:srgbClr val="002060"/>
                </a:solidFill>
              </a:rPr>
              <a:t> </a:t>
            </a:r>
            <a:r>
              <a:rPr lang="ru-RU" sz="1600" dirty="0" err="1">
                <a:solidFill>
                  <a:srgbClr val="002060"/>
                </a:solidFill>
              </a:rPr>
              <a:t>посвідчення</a:t>
            </a:r>
            <a:r>
              <a:rPr lang="ru-RU" sz="1600" dirty="0">
                <a:solidFill>
                  <a:srgbClr val="002060"/>
                </a:solidFill>
              </a:rPr>
              <a:t> </a:t>
            </a:r>
            <a:r>
              <a:rPr lang="ru-RU" sz="1600" dirty="0" err="1">
                <a:solidFill>
                  <a:srgbClr val="002060"/>
                </a:solidFill>
              </a:rPr>
              <a:t>військовозобов’язаного</a:t>
            </a:r>
            <a:r>
              <a:rPr lang="ru-RU" sz="1600" dirty="0">
                <a:solidFill>
                  <a:srgbClr val="002060"/>
                </a:solidFill>
              </a:rPr>
              <a:t>;</a:t>
            </a:r>
          </a:p>
          <a:p>
            <a:pPr marL="501650" marR="0" lvl="0" indent="-342900" algn="l" rtl="0">
              <a:lnSpc>
                <a:spcPct val="115000"/>
              </a:lnSpc>
              <a:spcBef>
                <a:spcPts val="0"/>
              </a:spcBef>
              <a:spcAft>
                <a:spcPts val="600"/>
              </a:spcAft>
              <a:buClr>
                <a:srgbClr val="002060"/>
              </a:buClr>
              <a:buSzPct val="85000"/>
              <a:buFont typeface="+mj-lt"/>
              <a:buAutoNum type="arabicParenR"/>
            </a:pPr>
            <a:r>
              <a:rPr lang="ru-RU" sz="1600" dirty="0">
                <a:solidFill>
                  <a:srgbClr val="002060"/>
                </a:solidFill>
              </a:rPr>
              <a:t>для </a:t>
            </a:r>
            <a:r>
              <a:rPr lang="ru-RU" sz="1600" dirty="0" err="1">
                <a:solidFill>
                  <a:srgbClr val="002060"/>
                </a:solidFill>
              </a:rPr>
              <a:t>осіб</a:t>
            </a:r>
            <a:r>
              <a:rPr lang="ru-RU" sz="1600" dirty="0">
                <a:solidFill>
                  <a:srgbClr val="002060"/>
                </a:solidFill>
              </a:rPr>
              <a:t>, </a:t>
            </a:r>
            <a:r>
              <a:rPr lang="ru-RU" sz="1600" dirty="0" err="1">
                <a:solidFill>
                  <a:srgbClr val="002060"/>
                </a:solidFill>
              </a:rPr>
              <a:t>звільнених</a:t>
            </a:r>
            <a:r>
              <a:rPr lang="ru-RU" sz="1600" dirty="0">
                <a:solidFill>
                  <a:srgbClr val="002060"/>
                </a:solidFill>
              </a:rPr>
              <a:t> у запас, – </a:t>
            </a:r>
            <a:r>
              <a:rPr lang="ru-RU" sz="1600" dirty="0" err="1">
                <a:solidFill>
                  <a:srgbClr val="002060"/>
                </a:solidFill>
              </a:rPr>
              <a:t>обліково-послужна</a:t>
            </a:r>
            <a:r>
              <a:rPr lang="ru-RU" sz="1600" dirty="0">
                <a:solidFill>
                  <a:srgbClr val="002060"/>
                </a:solidFill>
              </a:rPr>
              <a:t> </a:t>
            </a:r>
            <a:r>
              <a:rPr lang="ru-RU" sz="1600" dirty="0" err="1">
                <a:solidFill>
                  <a:srgbClr val="002060"/>
                </a:solidFill>
              </a:rPr>
              <a:t>картка</a:t>
            </a:r>
            <a:r>
              <a:rPr lang="ru-RU" sz="1600" dirty="0">
                <a:solidFill>
                  <a:srgbClr val="002060"/>
                </a:solidFill>
              </a:rPr>
              <a:t>, </a:t>
            </a:r>
            <a:r>
              <a:rPr lang="ru-RU" sz="1600" dirty="0" err="1">
                <a:solidFill>
                  <a:srgbClr val="002060"/>
                </a:solidFill>
              </a:rPr>
              <a:t>припис</a:t>
            </a:r>
            <a:r>
              <a:rPr lang="ru-RU" sz="1600" dirty="0">
                <a:solidFill>
                  <a:srgbClr val="002060"/>
                </a:solidFill>
              </a:rPr>
              <a:t> </a:t>
            </a:r>
            <a:r>
              <a:rPr lang="ru-RU" sz="1600" dirty="0" err="1">
                <a:solidFill>
                  <a:srgbClr val="002060"/>
                </a:solidFill>
              </a:rPr>
              <a:t>військової</a:t>
            </a:r>
            <a:r>
              <a:rPr lang="ru-RU" sz="1600" dirty="0">
                <a:solidFill>
                  <a:srgbClr val="002060"/>
                </a:solidFill>
              </a:rPr>
              <a:t> </a:t>
            </a:r>
            <a:r>
              <a:rPr lang="ru-RU" sz="1600" dirty="0" err="1">
                <a:solidFill>
                  <a:srgbClr val="002060"/>
                </a:solidFill>
              </a:rPr>
              <a:t>частини</a:t>
            </a:r>
            <a:r>
              <a:rPr lang="ru-RU" sz="1600" dirty="0">
                <a:solidFill>
                  <a:srgbClr val="002060"/>
                </a:solidFill>
              </a:rPr>
              <a:t>; для </a:t>
            </a:r>
            <a:r>
              <a:rPr lang="ru-RU" sz="1600" dirty="0" err="1">
                <a:solidFill>
                  <a:srgbClr val="002060"/>
                </a:solidFill>
              </a:rPr>
              <a:t>звільнених</a:t>
            </a:r>
            <a:r>
              <a:rPr lang="ru-RU" sz="1600" dirty="0">
                <a:solidFill>
                  <a:srgbClr val="002060"/>
                </a:solidFill>
              </a:rPr>
              <a:t> за станом </a:t>
            </a:r>
            <a:r>
              <a:rPr lang="ru-RU" sz="1600" dirty="0" err="1">
                <a:solidFill>
                  <a:srgbClr val="002060"/>
                </a:solidFill>
              </a:rPr>
              <a:t>здоров’я</a:t>
            </a:r>
            <a:r>
              <a:rPr lang="ru-RU" sz="1600" dirty="0">
                <a:solidFill>
                  <a:srgbClr val="002060"/>
                </a:solidFill>
              </a:rPr>
              <a:t> </a:t>
            </a:r>
            <a:r>
              <a:rPr lang="ru-RU" sz="1600" dirty="0" err="1">
                <a:solidFill>
                  <a:srgbClr val="002060"/>
                </a:solidFill>
              </a:rPr>
              <a:t>або</a:t>
            </a:r>
            <a:r>
              <a:rPr lang="ru-RU" sz="1600" dirty="0">
                <a:solidFill>
                  <a:srgbClr val="002060"/>
                </a:solidFill>
              </a:rPr>
              <a:t> за </a:t>
            </a:r>
            <a:r>
              <a:rPr lang="ru-RU" sz="1600" dirty="0" err="1">
                <a:solidFill>
                  <a:srgbClr val="002060"/>
                </a:solidFill>
              </a:rPr>
              <a:t>сімейними</a:t>
            </a:r>
            <a:r>
              <a:rPr lang="ru-RU" sz="1600" dirty="0">
                <a:solidFill>
                  <a:srgbClr val="002060"/>
                </a:solidFill>
              </a:rPr>
              <a:t> </a:t>
            </a:r>
            <a:r>
              <a:rPr lang="ru-RU" sz="1600" dirty="0" err="1">
                <a:solidFill>
                  <a:srgbClr val="002060"/>
                </a:solidFill>
              </a:rPr>
              <a:t>обставинами</a:t>
            </a:r>
            <a:r>
              <a:rPr lang="ru-RU" sz="1600" dirty="0">
                <a:solidFill>
                  <a:srgbClr val="002060"/>
                </a:solidFill>
              </a:rPr>
              <a:t> </a:t>
            </a:r>
            <a:r>
              <a:rPr lang="ru-RU" sz="1600" dirty="0">
                <a:solidFill>
                  <a:schemeClr val="dk1"/>
                </a:solidFill>
              </a:rPr>
              <a:t>–</a:t>
            </a:r>
            <a:r>
              <a:rPr lang="ru-RU" sz="1600" dirty="0">
                <a:solidFill>
                  <a:schemeClr val="dk1"/>
                </a:solidFill>
                <a:latin typeface="Verdana"/>
                <a:ea typeface="Verdana"/>
                <a:cs typeface="Verdana"/>
                <a:sym typeface="Verdana"/>
              </a:rPr>
              <a:t> </a:t>
            </a:r>
            <a:r>
              <a:rPr lang="ru-RU" sz="1600" dirty="0" err="1">
                <a:solidFill>
                  <a:srgbClr val="002060"/>
                </a:solidFill>
              </a:rPr>
              <a:t>свідоцтво</a:t>
            </a:r>
            <a:r>
              <a:rPr lang="ru-RU" sz="1600" dirty="0">
                <a:solidFill>
                  <a:srgbClr val="002060"/>
                </a:solidFill>
              </a:rPr>
              <a:t> про хворобу та </a:t>
            </a:r>
            <a:r>
              <a:rPr lang="ru-RU" sz="1600" dirty="0" err="1">
                <a:solidFill>
                  <a:srgbClr val="002060"/>
                </a:solidFill>
              </a:rPr>
              <a:t>інші</a:t>
            </a:r>
            <a:r>
              <a:rPr lang="ru-RU" sz="1600" dirty="0">
                <a:solidFill>
                  <a:srgbClr val="002060"/>
                </a:solidFill>
              </a:rPr>
              <a:t> </a:t>
            </a:r>
            <a:r>
              <a:rPr lang="ru-RU" sz="1600" dirty="0" err="1">
                <a:solidFill>
                  <a:srgbClr val="002060"/>
                </a:solidFill>
              </a:rPr>
              <a:t>документи</a:t>
            </a:r>
            <a:r>
              <a:rPr lang="ru-RU" sz="1600" dirty="0">
                <a:solidFill>
                  <a:srgbClr val="002060"/>
                </a:solidFill>
              </a:rPr>
              <a:t>, </a:t>
            </a:r>
            <a:r>
              <a:rPr lang="ru-RU" sz="1600" dirty="0" err="1">
                <a:solidFill>
                  <a:srgbClr val="002060"/>
                </a:solidFill>
              </a:rPr>
              <a:t>які</a:t>
            </a:r>
            <a:r>
              <a:rPr lang="ru-RU" sz="1600" dirty="0">
                <a:solidFill>
                  <a:srgbClr val="002060"/>
                </a:solidFill>
              </a:rPr>
              <a:t> </a:t>
            </a:r>
            <a:r>
              <a:rPr lang="ru-RU" sz="1600" dirty="0" err="1">
                <a:solidFill>
                  <a:srgbClr val="002060"/>
                </a:solidFill>
              </a:rPr>
              <a:t>підтверджують</a:t>
            </a:r>
            <a:r>
              <a:rPr lang="ru-RU" sz="1600" dirty="0">
                <a:solidFill>
                  <a:srgbClr val="002060"/>
                </a:solidFill>
              </a:rPr>
              <a:t> </a:t>
            </a:r>
            <a:r>
              <a:rPr lang="ru-RU" sz="1600" dirty="0" err="1">
                <a:solidFill>
                  <a:srgbClr val="002060"/>
                </a:solidFill>
              </a:rPr>
              <a:t>законність</a:t>
            </a:r>
            <a:r>
              <a:rPr lang="ru-RU" sz="1600" dirty="0">
                <a:solidFill>
                  <a:srgbClr val="002060"/>
                </a:solidFill>
              </a:rPr>
              <a:t> </a:t>
            </a:r>
            <a:r>
              <a:rPr lang="ru-RU" sz="1600" dirty="0" err="1">
                <a:solidFill>
                  <a:srgbClr val="002060"/>
                </a:solidFill>
              </a:rPr>
              <a:t>дострокового</a:t>
            </a:r>
            <a:r>
              <a:rPr lang="ru-RU" sz="1600" dirty="0">
                <a:solidFill>
                  <a:srgbClr val="002060"/>
                </a:solidFill>
              </a:rPr>
              <a:t> </a:t>
            </a:r>
            <a:r>
              <a:rPr lang="ru-RU" sz="1600" dirty="0" err="1">
                <a:solidFill>
                  <a:srgbClr val="002060"/>
                </a:solidFill>
              </a:rPr>
              <a:t>звільнення</a:t>
            </a:r>
            <a:r>
              <a:rPr lang="ru-RU" sz="1600" dirty="0">
                <a:solidFill>
                  <a:srgbClr val="002060"/>
                </a:solidFill>
              </a:rPr>
              <a:t>;</a:t>
            </a:r>
          </a:p>
          <a:p>
            <a:pPr marL="501650" marR="0" lvl="0" indent="-342900" algn="l" rtl="0">
              <a:lnSpc>
                <a:spcPct val="115000"/>
              </a:lnSpc>
              <a:spcBef>
                <a:spcPts val="0"/>
              </a:spcBef>
              <a:spcAft>
                <a:spcPts val="600"/>
              </a:spcAft>
              <a:buClr>
                <a:srgbClr val="002060"/>
              </a:buClr>
              <a:buSzPct val="85000"/>
              <a:buFont typeface="+mj-lt"/>
              <a:buAutoNum type="arabicParenR"/>
            </a:pPr>
            <a:r>
              <a:rPr lang="ru-RU" sz="1600" dirty="0" err="1">
                <a:solidFill>
                  <a:srgbClr val="002060"/>
                </a:solidFill>
              </a:rPr>
              <a:t>рішення</a:t>
            </a:r>
            <a:r>
              <a:rPr lang="ru-RU" sz="1600" dirty="0">
                <a:solidFill>
                  <a:srgbClr val="002060"/>
                </a:solidFill>
              </a:rPr>
              <a:t> </a:t>
            </a:r>
            <a:r>
              <a:rPr lang="ru-RU" sz="1600" dirty="0" err="1">
                <a:solidFill>
                  <a:srgbClr val="002060"/>
                </a:solidFill>
              </a:rPr>
              <a:t>військово-лікарської</a:t>
            </a:r>
            <a:r>
              <a:rPr lang="ru-RU" sz="1600" dirty="0">
                <a:solidFill>
                  <a:srgbClr val="002060"/>
                </a:solidFill>
              </a:rPr>
              <a:t> </a:t>
            </a:r>
            <a:r>
              <a:rPr lang="ru-RU" sz="1600" dirty="0" err="1">
                <a:solidFill>
                  <a:srgbClr val="002060"/>
                </a:solidFill>
              </a:rPr>
              <a:t>комісії</a:t>
            </a:r>
            <a:r>
              <a:rPr lang="ru-RU" sz="1600" dirty="0">
                <a:solidFill>
                  <a:srgbClr val="002060"/>
                </a:solidFill>
              </a:rPr>
              <a:t> про </a:t>
            </a:r>
            <a:r>
              <a:rPr lang="ru-RU" sz="1600" dirty="0" err="1">
                <a:solidFill>
                  <a:srgbClr val="002060"/>
                </a:solidFill>
              </a:rPr>
              <a:t>придатність</a:t>
            </a:r>
            <a:r>
              <a:rPr lang="ru-RU" sz="1600" dirty="0">
                <a:solidFill>
                  <a:srgbClr val="002060"/>
                </a:solidFill>
              </a:rPr>
              <a:t> за станом </a:t>
            </a:r>
            <a:r>
              <a:rPr lang="ru-RU" sz="1600" dirty="0" err="1">
                <a:solidFill>
                  <a:srgbClr val="002060"/>
                </a:solidFill>
              </a:rPr>
              <a:t>здоров’я</a:t>
            </a:r>
            <a:r>
              <a:rPr lang="ru-RU" sz="1600" dirty="0">
                <a:solidFill>
                  <a:srgbClr val="002060"/>
                </a:solidFill>
              </a:rPr>
              <a:t> для </a:t>
            </a:r>
            <a:r>
              <a:rPr lang="ru-RU" sz="1600" dirty="0" err="1">
                <a:solidFill>
                  <a:srgbClr val="002060"/>
                </a:solidFill>
              </a:rPr>
              <a:t>проходження</a:t>
            </a:r>
            <a:r>
              <a:rPr lang="ru-RU" sz="1600" dirty="0">
                <a:solidFill>
                  <a:srgbClr val="002060"/>
                </a:solidFill>
              </a:rPr>
              <a:t> </a:t>
            </a:r>
            <a:r>
              <a:rPr lang="ru-RU" sz="1600" dirty="0" err="1">
                <a:solidFill>
                  <a:srgbClr val="002060"/>
                </a:solidFill>
              </a:rPr>
              <a:t>військової</a:t>
            </a:r>
            <a:r>
              <a:rPr lang="ru-RU" sz="1600" dirty="0">
                <a:solidFill>
                  <a:srgbClr val="002060"/>
                </a:solidFill>
              </a:rPr>
              <a:t> </a:t>
            </a:r>
            <a:r>
              <a:rPr lang="ru-RU" sz="1600" dirty="0" err="1">
                <a:solidFill>
                  <a:srgbClr val="002060"/>
                </a:solidFill>
              </a:rPr>
              <a:t>служби</a:t>
            </a:r>
            <a:r>
              <a:rPr lang="ru-RU" sz="1600" dirty="0">
                <a:solidFill>
                  <a:srgbClr val="002060"/>
                </a:solidFill>
              </a:rPr>
              <a:t> в </a:t>
            </a:r>
            <a:r>
              <a:rPr lang="ru-RU" sz="1600" dirty="0" err="1">
                <a:solidFill>
                  <a:srgbClr val="002060"/>
                </a:solidFill>
              </a:rPr>
              <a:t>мирний</a:t>
            </a:r>
            <a:r>
              <a:rPr lang="ru-RU" sz="1600" dirty="0">
                <a:solidFill>
                  <a:srgbClr val="002060"/>
                </a:solidFill>
              </a:rPr>
              <a:t> </a:t>
            </a:r>
            <a:r>
              <a:rPr lang="ru-RU" sz="1600" dirty="0" err="1">
                <a:solidFill>
                  <a:srgbClr val="002060"/>
                </a:solidFill>
              </a:rPr>
              <a:t>або</a:t>
            </a:r>
            <a:r>
              <a:rPr lang="ru-RU" sz="1600" dirty="0">
                <a:solidFill>
                  <a:srgbClr val="002060"/>
                </a:solidFill>
              </a:rPr>
              <a:t> </a:t>
            </a:r>
            <a:r>
              <a:rPr lang="ru-RU" sz="1600" dirty="0" err="1">
                <a:solidFill>
                  <a:srgbClr val="002060"/>
                </a:solidFill>
              </a:rPr>
              <a:t>воєнний</a:t>
            </a:r>
            <a:r>
              <a:rPr lang="ru-RU" sz="1600" dirty="0">
                <a:solidFill>
                  <a:srgbClr val="002060"/>
                </a:solidFill>
              </a:rPr>
              <a:t> час (у </a:t>
            </a:r>
            <a:r>
              <a:rPr lang="ru-RU" sz="1600" dirty="0" err="1">
                <a:solidFill>
                  <a:srgbClr val="002060"/>
                </a:solidFill>
              </a:rPr>
              <a:t>разі</a:t>
            </a:r>
            <a:r>
              <a:rPr lang="ru-RU" sz="1600" dirty="0">
                <a:solidFill>
                  <a:srgbClr val="002060"/>
                </a:solidFill>
              </a:rPr>
              <a:t> </a:t>
            </a:r>
            <a:r>
              <a:rPr lang="ru-RU" sz="1600" dirty="0" err="1">
                <a:solidFill>
                  <a:srgbClr val="002060"/>
                </a:solidFill>
              </a:rPr>
              <a:t>наявності</a:t>
            </a:r>
            <a:r>
              <a:rPr lang="ru-RU" sz="1600" dirty="0">
                <a:solidFill>
                  <a:srgbClr val="002060"/>
                </a:solidFill>
              </a:rPr>
              <a:t>).</a:t>
            </a:r>
            <a:endParaRPr dirty="0"/>
          </a:p>
        </p:txBody>
      </p:sp>
      <p:sp>
        <p:nvSpPr>
          <p:cNvPr id="6" name="Google Shape;346;p26">
            <a:extLst>
              <a:ext uri="{FF2B5EF4-FFF2-40B4-BE49-F238E27FC236}">
                <a16:creationId xmlns:a16="http://schemas.microsoft.com/office/drawing/2014/main" id="{F171039A-7C47-E82B-B610-63D2DB3A2A41}"/>
              </a:ext>
            </a:extLst>
          </p:cNvPr>
          <p:cNvSpPr/>
          <p:nvPr/>
        </p:nvSpPr>
        <p:spPr>
          <a:xfrm>
            <a:off x="158749" y="9455170"/>
            <a:ext cx="6702027" cy="33851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ru-RU" sz="1600" dirty="0">
                <a:solidFill>
                  <a:srgbClr val="002060"/>
                </a:solidFill>
              </a:rPr>
              <a:t>«</a:t>
            </a:r>
            <a:r>
              <a:rPr lang="ru-RU" sz="1600" dirty="0" err="1">
                <a:solidFill>
                  <a:srgbClr val="002060"/>
                </a:solidFill>
              </a:rPr>
              <a:t>Гаряча</a:t>
            </a:r>
            <a:r>
              <a:rPr lang="ru-RU" sz="1600" dirty="0">
                <a:solidFill>
                  <a:srgbClr val="002060"/>
                </a:solidFill>
              </a:rPr>
              <a:t> </a:t>
            </a:r>
            <a:r>
              <a:rPr lang="ru-RU" sz="1600" dirty="0" err="1">
                <a:solidFill>
                  <a:srgbClr val="002060"/>
                </a:solidFill>
              </a:rPr>
              <a:t>лінія</a:t>
            </a:r>
            <a:r>
              <a:rPr lang="ru-RU" sz="1600" dirty="0">
                <a:solidFill>
                  <a:srgbClr val="002060"/>
                </a:solidFill>
              </a:rPr>
              <a:t>» СБУ в </a:t>
            </a:r>
            <a:r>
              <a:rPr lang="ru-RU" sz="1600" dirty="0" err="1">
                <a:solidFill>
                  <a:srgbClr val="002060"/>
                </a:solidFill>
              </a:rPr>
              <a:t>Черкаській</a:t>
            </a:r>
            <a:r>
              <a:rPr lang="ru-RU" sz="1600" dirty="0">
                <a:solidFill>
                  <a:srgbClr val="002060"/>
                </a:solidFill>
              </a:rPr>
              <a:t> </a:t>
            </a:r>
            <a:r>
              <a:rPr lang="ru-RU" sz="1600" dirty="0" err="1">
                <a:solidFill>
                  <a:srgbClr val="002060"/>
                </a:solidFill>
              </a:rPr>
              <a:t>області</a:t>
            </a:r>
            <a:r>
              <a:rPr lang="ru-RU" sz="1600" dirty="0">
                <a:solidFill>
                  <a:srgbClr val="002060"/>
                </a:solidFill>
              </a:rPr>
              <a:t>:  т. (0472) 37 92 44.</a:t>
            </a:r>
            <a:endParaRPr lang="ru-RU" sz="1600" b="1" dirty="0">
              <a:solidFill>
                <a:srgbClr val="002060"/>
              </a:solidFill>
              <a:latin typeface="Arial"/>
              <a:ea typeface="Arial"/>
              <a:cs typeface="Arial"/>
              <a:sym typeface="Arial"/>
            </a:endParaRPr>
          </a:p>
        </p:txBody>
      </p:sp>
      <p:sp>
        <p:nvSpPr>
          <p:cNvPr id="9" name="Google Shape;346;p26">
            <a:extLst>
              <a:ext uri="{FF2B5EF4-FFF2-40B4-BE49-F238E27FC236}">
                <a16:creationId xmlns:a16="http://schemas.microsoft.com/office/drawing/2014/main" id="{F05C77DE-F310-E997-E053-D2506CB38ABC}"/>
              </a:ext>
            </a:extLst>
          </p:cNvPr>
          <p:cNvSpPr/>
          <p:nvPr/>
        </p:nvSpPr>
        <p:spPr>
          <a:xfrm>
            <a:off x="357068" y="7625708"/>
            <a:ext cx="6248400" cy="923289"/>
          </a:xfrm>
          <a:prstGeom prst="rect">
            <a:avLst/>
          </a:prstGeom>
          <a:noFill/>
          <a:ln>
            <a:noFill/>
          </a:ln>
        </p:spPr>
        <p:txBody>
          <a:bodyPr spcFirstLastPara="1" wrap="square" lIns="91425" tIns="45700" rIns="91425" bIns="45700" anchor="t" anchorCtr="0">
            <a:spAutoFit/>
          </a:bodyPr>
          <a:lstStyle/>
          <a:p>
            <a:pPr algn="ctr"/>
            <a:r>
              <a:rPr lang="ru-RU" sz="1800" b="1" i="1" dirty="0">
                <a:solidFill>
                  <a:srgbClr val="002060"/>
                </a:solidFill>
                <a:effectLst/>
                <a:latin typeface="+mj-lt"/>
                <a:ea typeface="Times New Roman" panose="02020603050405020304" pitchFamily="18" charset="0"/>
              </a:rPr>
              <a:t>В </a:t>
            </a:r>
            <a:r>
              <a:rPr lang="ru-RU" sz="1800" b="1" i="1" dirty="0" err="1">
                <a:solidFill>
                  <a:srgbClr val="002060"/>
                </a:solidFill>
                <a:effectLst/>
                <a:latin typeface="+mj-lt"/>
                <a:ea typeface="Times New Roman" panose="02020603050405020304" pitchFamily="18" charset="0"/>
              </a:rPr>
              <a:t>екстрених</a:t>
            </a:r>
            <a:r>
              <a:rPr lang="ru-RU" sz="1800" b="1" i="1" dirty="0">
                <a:solidFill>
                  <a:srgbClr val="002060"/>
                </a:solidFill>
                <a:effectLst/>
                <a:latin typeface="+mj-lt"/>
                <a:ea typeface="Times New Roman" panose="02020603050405020304" pitchFamily="18" charset="0"/>
              </a:rPr>
              <a:t> </a:t>
            </a:r>
            <a:r>
              <a:rPr lang="uk-UA" sz="1800" b="1" i="1" dirty="0">
                <a:solidFill>
                  <a:srgbClr val="002060"/>
                </a:solidFill>
                <a:effectLst/>
                <a:latin typeface="+mj-lt"/>
                <a:ea typeface="Times New Roman" panose="02020603050405020304" pitchFamily="18" charset="0"/>
              </a:rPr>
              <a:t>та критичних </a:t>
            </a:r>
            <a:r>
              <a:rPr lang="ru-RU" sz="1800" b="1" i="1" dirty="0" err="1">
                <a:solidFill>
                  <a:srgbClr val="002060"/>
                </a:solidFill>
                <a:effectLst/>
                <a:latin typeface="+mj-lt"/>
                <a:ea typeface="Times New Roman" panose="02020603050405020304" pitchFamily="18" charset="0"/>
              </a:rPr>
              <a:t>ситуаціях</a:t>
            </a:r>
            <a:r>
              <a:rPr lang="ru-RU" sz="1800" b="1" i="1" dirty="0">
                <a:solidFill>
                  <a:srgbClr val="002060"/>
                </a:solidFill>
                <a:effectLst/>
                <a:latin typeface="+mj-lt"/>
                <a:ea typeface="Times New Roman" panose="02020603050405020304" pitchFamily="18" charset="0"/>
              </a:rPr>
              <a:t> </a:t>
            </a:r>
            <a:r>
              <a:rPr lang="ru-RU" sz="1800" b="1" i="1" dirty="0" err="1">
                <a:solidFill>
                  <a:srgbClr val="002060"/>
                </a:solidFill>
                <a:effectLst/>
                <a:latin typeface="+mj-lt"/>
                <a:ea typeface="Times New Roman" panose="02020603050405020304" pitchFamily="18" charset="0"/>
              </a:rPr>
              <a:t>звертайтеся</a:t>
            </a:r>
            <a:r>
              <a:rPr lang="ru-RU" sz="1800" b="1" i="1" dirty="0">
                <a:solidFill>
                  <a:srgbClr val="002060"/>
                </a:solidFill>
                <a:effectLst/>
                <a:latin typeface="+mj-lt"/>
                <a:ea typeface="Times New Roman" panose="02020603050405020304" pitchFamily="18" charset="0"/>
              </a:rPr>
              <a:t> до </a:t>
            </a:r>
            <a:r>
              <a:rPr lang="ru-RU" sz="1800" b="1" i="1" dirty="0" err="1">
                <a:solidFill>
                  <a:srgbClr val="002060"/>
                </a:solidFill>
                <a:effectLst/>
                <a:latin typeface="+mj-lt"/>
                <a:ea typeface="Times New Roman" panose="02020603050405020304" pitchFamily="18" charset="0"/>
              </a:rPr>
              <a:t>відповідних</a:t>
            </a:r>
            <a:r>
              <a:rPr lang="ru-RU" sz="1800" b="1" i="1" dirty="0">
                <a:solidFill>
                  <a:srgbClr val="002060"/>
                </a:solidFill>
                <a:effectLst/>
                <a:latin typeface="+mj-lt"/>
                <a:ea typeface="Times New Roman" panose="02020603050405020304" pitchFamily="18" charset="0"/>
              </a:rPr>
              <a:t> служб оперативного </a:t>
            </a:r>
            <a:r>
              <a:rPr lang="ru-RU" sz="1800" b="1" i="1" dirty="0" err="1">
                <a:solidFill>
                  <a:srgbClr val="002060"/>
                </a:solidFill>
                <a:effectLst/>
                <a:latin typeface="+mj-lt"/>
                <a:ea typeface="Times New Roman" panose="02020603050405020304" pitchFamily="18" charset="0"/>
              </a:rPr>
              <a:t>реагування</a:t>
            </a:r>
            <a:r>
              <a:rPr lang="ru-RU" sz="1800" b="1" i="1" dirty="0">
                <a:solidFill>
                  <a:srgbClr val="002060"/>
                </a:solidFill>
                <a:effectLst/>
                <a:latin typeface="+mj-lt"/>
                <a:ea typeface="Times New Roman" panose="02020603050405020304" pitchFamily="18" charset="0"/>
              </a:rPr>
              <a:t>:</a:t>
            </a:r>
            <a:endParaRPr sz="1800" b="1" dirty="0">
              <a:solidFill>
                <a:srgbClr val="002060"/>
              </a:solidFill>
              <a:latin typeface="+mj-lt"/>
              <a:ea typeface="Arial"/>
              <a:cs typeface="Arial"/>
              <a:sym typeface="Arial"/>
            </a:endParaRPr>
          </a:p>
        </p:txBody>
      </p:sp>
      <p:sp>
        <p:nvSpPr>
          <p:cNvPr id="10" name="Google Shape;346;p26">
            <a:extLst>
              <a:ext uri="{FF2B5EF4-FFF2-40B4-BE49-F238E27FC236}">
                <a16:creationId xmlns:a16="http://schemas.microsoft.com/office/drawing/2014/main" id="{92CAFF35-895A-FCE8-A0ED-AA72E217BFE8}"/>
              </a:ext>
            </a:extLst>
          </p:cNvPr>
          <p:cNvSpPr/>
          <p:nvPr/>
        </p:nvSpPr>
        <p:spPr>
          <a:xfrm>
            <a:off x="393700" y="6495485"/>
            <a:ext cx="6079976" cy="923289"/>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t" anchorCtr="0">
            <a:spAutoFit/>
          </a:bodyPr>
          <a:lstStyle/>
          <a:p>
            <a:pPr algn="ctr"/>
            <a:r>
              <a:rPr lang="ru-RU" sz="1800" b="1" dirty="0" err="1">
                <a:solidFill>
                  <a:srgbClr val="002060"/>
                </a:solidFill>
                <a:latin typeface="Times New Roman" panose="02020603050405020304" pitchFamily="18" charset="0"/>
                <a:ea typeface="Times New Roman" panose="02020603050405020304" pitchFamily="18" charset="0"/>
              </a:rPr>
              <a:t>Черкаський</a:t>
            </a:r>
            <a:r>
              <a:rPr lang="ru-RU" sz="1800" b="1" dirty="0">
                <a:solidFill>
                  <a:srgbClr val="002060"/>
                </a:solidFill>
                <a:latin typeface="Times New Roman" panose="02020603050405020304" pitchFamily="18" charset="0"/>
                <a:ea typeface="Times New Roman" panose="02020603050405020304" pitchFamily="18" charset="0"/>
              </a:rPr>
              <a:t> </a:t>
            </a:r>
            <a:r>
              <a:rPr lang="ru-RU" sz="1800" b="1" dirty="0" err="1">
                <a:solidFill>
                  <a:srgbClr val="002060"/>
                </a:solidFill>
                <a:latin typeface="Times New Roman" panose="02020603050405020304" pitchFamily="18" charset="0"/>
                <a:ea typeface="Times New Roman" panose="02020603050405020304" pitchFamily="18" charset="0"/>
              </a:rPr>
              <a:t>обласний</a:t>
            </a:r>
            <a:r>
              <a:rPr lang="ru-RU" sz="1800" b="1" dirty="0">
                <a:solidFill>
                  <a:srgbClr val="002060"/>
                </a:solidFill>
                <a:latin typeface="Times New Roman" panose="02020603050405020304" pitchFamily="18" charset="0"/>
                <a:ea typeface="Times New Roman" panose="02020603050405020304" pitchFamily="18" charset="0"/>
              </a:rPr>
              <a:t> </a:t>
            </a:r>
            <a:r>
              <a:rPr lang="ru-RU" sz="1800" b="1" dirty="0" err="1">
                <a:solidFill>
                  <a:srgbClr val="002060"/>
                </a:solidFill>
                <a:latin typeface="Times New Roman" panose="02020603050405020304" pitchFamily="18" charset="0"/>
                <a:ea typeface="Times New Roman" panose="02020603050405020304" pitchFamily="18" charset="0"/>
              </a:rPr>
              <a:t>територіальний</a:t>
            </a:r>
            <a:r>
              <a:rPr lang="ru-RU" sz="1800" b="1" dirty="0">
                <a:solidFill>
                  <a:srgbClr val="002060"/>
                </a:solidFill>
                <a:latin typeface="Times New Roman" panose="02020603050405020304" pitchFamily="18" charset="0"/>
                <a:ea typeface="Times New Roman" panose="02020603050405020304" pitchFamily="18" charset="0"/>
              </a:rPr>
              <a:t> центр </a:t>
            </a:r>
            <a:r>
              <a:rPr lang="ru-RU" sz="1800" b="1" dirty="0" err="1">
                <a:solidFill>
                  <a:srgbClr val="002060"/>
                </a:solidFill>
                <a:latin typeface="Times New Roman" panose="02020603050405020304" pitchFamily="18" charset="0"/>
                <a:ea typeface="Times New Roman" panose="02020603050405020304" pitchFamily="18" charset="0"/>
              </a:rPr>
              <a:t>комплектування</a:t>
            </a:r>
            <a:r>
              <a:rPr lang="ru-RU" sz="1800" b="1" dirty="0">
                <a:solidFill>
                  <a:srgbClr val="002060"/>
                </a:solidFill>
                <a:latin typeface="Times New Roman" panose="02020603050405020304" pitchFamily="18" charset="0"/>
                <a:ea typeface="Times New Roman" panose="02020603050405020304" pitchFamily="18" charset="0"/>
              </a:rPr>
              <a:t> та </a:t>
            </a:r>
            <a:r>
              <a:rPr lang="ru-RU" sz="1800" b="1" dirty="0" err="1">
                <a:solidFill>
                  <a:srgbClr val="002060"/>
                </a:solidFill>
                <a:latin typeface="Times New Roman" panose="02020603050405020304" pitchFamily="18" charset="0"/>
                <a:ea typeface="Times New Roman" panose="02020603050405020304" pitchFamily="18" charset="0"/>
              </a:rPr>
              <a:t>соціальної</a:t>
            </a:r>
            <a:r>
              <a:rPr lang="ru-RU" sz="1800" b="1" dirty="0">
                <a:solidFill>
                  <a:srgbClr val="002060"/>
                </a:solidFill>
                <a:latin typeface="Times New Roman" panose="02020603050405020304" pitchFamily="18" charset="0"/>
                <a:ea typeface="Times New Roman" panose="02020603050405020304" pitchFamily="18" charset="0"/>
              </a:rPr>
              <a:t> </a:t>
            </a:r>
            <a:r>
              <a:rPr lang="ru-RU" sz="1800" b="1" dirty="0" err="1">
                <a:solidFill>
                  <a:srgbClr val="002060"/>
                </a:solidFill>
                <a:latin typeface="Times New Roman" panose="02020603050405020304" pitchFamily="18" charset="0"/>
                <a:ea typeface="Times New Roman" panose="02020603050405020304" pitchFamily="18" charset="0"/>
              </a:rPr>
              <a:t>підтримки</a:t>
            </a:r>
            <a:r>
              <a:rPr lang="ru-RU" sz="1800" b="1" dirty="0">
                <a:solidFill>
                  <a:srgbClr val="002060"/>
                </a:solidFill>
                <a:latin typeface="Times New Roman" panose="02020603050405020304" pitchFamily="18" charset="0"/>
                <a:ea typeface="Times New Roman" panose="02020603050405020304" pitchFamily="18" charset="0"/>
              </a:rPr>
              <a:t>: </a:t>
            </a:r>
          </a:p>
          <a:p>
            <a:pPr algn="ctr"/>
            <a:r>
              <a:rPr lang="ru-RU" sz="1800" b="1" dirty="0" err="1">
                <a:solidFill>
                  <a:srgbClr val="002060"/>
                </a:solidFill>
                <a:latin typeface="Times New Roman" panose="02020603050405020304" pitchFamily="18" charset="0"/>
                <a:ea typeface="Times New Roman" panose="02020603050405020304" pitchFamily="18" charset="0"/>
              </a:rPr>
              <a:t>Опертативний</a:t>
            </a:r>
            <a:r>
              <a:rPr lang="ru-RU" sz="1800" b="1" dirty="0">
                <a:solidFill>
                  <a:srgbClr val="002060"/>
                </a:solidFill>
                <a:latin typeface="Times New Roman" panose="02020603050405020304" pitchFamily="18" charset="0"/>
                <a:ea typeface="Times New Roman" panose="02020603050405020304" pitchFamily="18" charset="0"/>
              </a:rPr>
              <a:t> </a:t>
            </a:r>
            <a:r>
              <a:rPr lang="ru-RU" sz="1800" b="1" dirty="0" err="1">
                <a:solidFill>
                  <a:srgbClr val="002060"/>
                </a:solidFill>
                <a:latin typeface="Times New Roman" panose="02020603050405020304" pitchFamily="18" charset="0"/>
                <a:ea typeface="Times New Roman" panose="02020603050405020304" pitchFamily="18" charset="0"/>
              </a:rPr>
              <a:t>черговий</a:t>
            </a:r>
            <a:r>
              <a:rPr lang="ru-RU" sz="1800" b="1" dirty="0">
                <a:solidFill>
                  <a:srgbClr val="002060"/>
                </a:solidFill>
                <a:latin typeface="Times New Roman" panose="02020603050405020304" pitchFamily="18" charset="0"/>
                <a:ea typeface="Times New Roman" panose="02020603050405020304" pitchFamily="18" charset="0"/>
              </a:rPr>
              <a:t>:  т. (0472) 63 67 29 </a:t>
            </a:r>
            <a:endParaRPr sz="1600" b="1" dirty="0">
              <a:solidFill>
                <a:srgbClr val="002060"/>
              </a:solidFill>
              <a:latin typeface="Arial"/>
              <a:ea typeface="Arial"/>
              <a:cs typeface="Arial"/>
              <a:sym typeface="Arial"/>
            </a:endParaRPr>
          </a:p>
        </p:txBody>
      </p:sp>
      <p:sp>
        <p:nvSpPr>
          <p:cNvPr id="11" name="Google Shape;346;p26">
            <a:extLst>
              <a:ext uri="{FF2B5EF4-FFF2-40B4-BE49-F238E27FC236}">
                <a16:creationId xmlns:a16="http://schemas.microsoft.com/office/drawing/2014/main" id="{57C416CD-A201-FA62-0ADE-968E61A89BB8}"/>
              </a:ext>
            </a:extLst>
          </p:cNvPr>
          <p:cNvSpPr/>
          <p:nvPr/>
        </p:nvSpPr>
        <p:spPr>
          <a:xfrm>
            <a:off x="158749" y="8832131"/>
            <a:ext cx="6702027" cy="584735"/>
          </a:xfrm>
          <a:prstGeom prst="rect">
            <a:avLst/>
          </a:prstGeom>
          <a:noFill/>
          <a:ln>
            <a:noFill/>
          </a:ln>
        </p:spPr>
        <p:txBody>
          <a:bodyPr spcFirstLastPara="1" wrap="square" lIns="91425" tIns="45700" rIns="91425" bIns="45700" anchor="t" anchorCtr="0">
            <a:spAutoFit/>
          </a:bodyPr>
          <a:lstStyle/>
          <a:p>
            <a:r>
              <a:rPr lang="ru-RU" sz="1600" dirty="0">
                <a:solidFill>
                  <a:srgbClr val="002060"/>
                </a:solidFill>
              </a:rPr>
              <a:t>Головне </a:t>
            </a:r>
            <a:r>
              <a:rPr lang="ru-RU" sz="1600" dirty="0" err="1">
                <a:solidFill>
                  <a:srgbClr val="002060"/>
                </a:solidFill>
              </a:rPr>
              <a:t>управління</a:t>
            </a:r>
            <a:r>
              <a:rPr lang="ru-RU" sz="1600" dirty="0">
                <a:solidFill>
                  <a:srgbClr val="002060"/>
                </a:solidFill>
              </a:rPr>
              <a:t> </a:t>
            </a:r>
            <a:r>
              <a:rPr lang="ru-RU" sz="1600" dirty="0" err="1">
                <a:solidFill>
                  <a:srgbClr val="002060"/>
                </a:solidFill>
              </a:rPr>
              <a:t>національної</a:t>
            </a:r>
            <a:r>
              <a:rPr lang="ru-RU" sz="1600" dirty="0">
                <a:solidFill>
                  <a:srgbClr val="002060"/>
                </a:solidFill>
              </a:rPr>
              <a:t> </a:t>
            </a:r>
            <a:r>
              <a:rPr lang="ru-RU" sz="1600" dirty="0" err="1">
                <a:solidFill>
                  <a:srgbClr val="002060"/>
                </a:solidFill>
              </a:rPr>
              <a:t>поліції</a:t>
            </a:r>
            <a:r>
              <a:rPr lang="ru-RU" sz="1600" dirty="0">
                <a:solidFill>
                  <a:srgbClr val="002060"/>
                </a:solidFill>
              </a:rPr>
              <a:t> в </a:t>
            </a:r>
            <a:r>
              <a:rPr lang="ru-RU" sz="1600" dirty="0" err="1">
                <a:solidFill>
                  <a:srgbClr val="002060"/>
                </a:solidFill>
              </a:rPr>
              <a:t>Черкаській</a:t>
            </a:r>
            <a:r>
              <a:rPr lang="ru-RU" sz="1600" dirty="0">
                <a:solidFill>
                  <a:srgbClr val="002060"/>
                </a:solidFill>
              </a:rPr>
              <a:t> </a:t>
            </a:r>
            <a:r>
              <a:rPr lang="ru-RU" sz="1600" dirty="0" err="1">
                <a:solidFill>
                  <a:srgbClr val="002060"/>
                </a:solidFill>
              </a:rPr>
              <a:t>області</a:t>
            </a:r>
            <a:r>
              <a:rPr lang="ru-RU" sz="1600" dirty="0">
                <a:solidFill>
                  <a:srgbClr val="002060"/>
                </a:solidFill>
              </a:rPr>
              <a:t>:   </a:t>
            </a:r>
          </a:p>
          <a:p>
            <a:r>
              <a:rPr lang="ru-RU" sz="1600" dirty="0">
                <a:solidFill>
                  <a:srgbClr val="002060"/>
                </a:solidFill>
              </a:rPr>
              <a:t>т. (0472) 39 31 01, 067 143 93 95, 067 380 14 14.</a:t>
            </a:r>
            <a:endParaRPr lang="ru-RU" sz="1600" b="1" dirty="0">
              <a:solidFill>
                <a:srgbClr val="00206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078" name="Picture 6" descr="Информация — что это такое, виды и свойства информации">
            <a:extLst>
              <a:ext uri="{FF2B5EF4-FFF2-40B4-BE49-F238E27FC236}">
                <a16:creationId xmlns:a16="http://schemas.microsoft.com/office/drawing/2014/main" id="{522E80D6-7222-4AA4-0596-6DBFE9AE3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1" y="715228"/>
            <a:ext cx="2552700" cy="1790700"/>
          </a:xfrm>
          <a:prstGeom prst="rect">
            <a:avLst/>
          </a:prstGeom>
          <a:noFill/>
          <a:extLst>
            <a:ext uri="{909E8E84-426E-40DD-AFC4-6F175D3DCCD1}">
              <a14:hiddenFill xmlns:a14="http://schemas.microsoft.com/office/drawing/2010/main">
                <a:solidFill>
                  <a:srgbClr val="FFFFFF"/>
                </a:solidFill>
              </a14:hiddenFill>
            </a:ext>
          </a:extLst>
        </p:spPr>
      </p:pic>
      <p:sp>
        <p:nvSpPr>
          <p:cNvPr id="118" name="Google Shape;118;p4"/>
          <p:cNvSpPr txBox="1"/>
          <p:nvPr/>
        </p:nvSpPr>
        <p:spPr>
          <a:xfrm>
            <a:off x="2783840" y="856452"/>
            <a:ext cx="3805651" cy="124645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500" b="1" dirty="0">
                <a:solidFill>
                  <a:srgbClr val="002060"/>
                </a:solidFill>
                <a:latin typeface="Arial"/>
                <a:ea typeface="Arial"/>
                <a:cs typeface="Arial"/>
                <a:sym typeface="Arial"/>
              </a:rPr>
              <a:t>Де і як </a:t>
            </a:r>
            <a:r>
              <a:rPr lang="ru-RU" sz="2500" b="1" dirty="0" err="1">
                <a:solidFill>
                  <a:srgbClr val="002060"/>
                </a:solidFill>
                <a:latin typeface="Arial"/>
                <a:ea typeface="Arial"/>
                <a:cs typeface="Arial"/>
                <a:sym typeface="Arial"/>
              </a:rPr>
              <a:t>можна</a:t>
            </a:r>
            <a:r>
              <a:rPr lang="ru-RU" sz="2500" b="1" dirty="0">
                <a:solidFill>
                  <a:srgbClr val="002060"/>
                </a:solidFill>
                <a:latin typeface="Arial"/>
                <a:ea typeface="Arial"/>
                <a:cs typeface="Arial"/>
                <a:sym typeface="Arial"/>
              </a:rPr>
              <a:t> </a:t>
            </a:r>
            <a:r>
              <a:rPr lang="ru-RU" sz="2500" b="1" dirty="0" err="1">
                <a:solidFill>
                  <a:srgbClr val="002060"/>
                </a:solidFill>
                <a:latin typeface="Arial"/>
                <a:ea typeface="Arial"/>
                <a:cs typeface="Arial"/>
                <a:sym typeface="Arial"/>
              </a:rPr>
              <a:t>знайти</a:t>
            </a:r>
            <a:r>
              <a:rPr lang="ru-RU" sz="2500" b="1" dirty="0">
                <a:solidFill>
                  <a:srgbClr val="002060"/>
                </a:solidFill>
                <a:latin typeface="Arial"/>
                <a:ea typeface="Arial"/>
                <a:cs typeface="Arial"/>
                <a:sym typeface="Arial"/>
              </a:rPr>
              <a:t> </a:t>
            </a:r>
            <a:r>
              <a:rPr lang="ru-RU" sz="2500" b="1" dirty="0" err="1">
                <a:solidFill>
                  <a:srgbClr val="002060"/>
                </a:solidFill>
                <a:latin typeface="Arial"/>
                <a:ea typeface="Arial"/>
                <a:cs typeface="Arial"/>
                <a:sym typeface="Arial"/>
              </a:rPr>
              <a:t>місце</a:t>
            </a:r>
            <a:r>
              <a:rPr lang="ru-RU" sz="2500" b="1" dirty="0">
                <a:solidFill>
                  <a:srgbClr val="002060"/>
                </a:solidFill>
                <a:latin typeface="Arial"/>
                <a:ea typeface="Arial"/>
                <a:cs typeface="Arial"/>
                <a:sym typeface="Arial"/>
              </a:rPr>
              <a:t> </a:t>
            </a:r>
            <a:r>
              <a:rPr lang="ru-RU" sz="2500" b="1" dirty="0" err="1">
                <a:solidFill>
                  <a:srgbClr val="002060"/>
                </a:solidFill>
                <a:latin typeface="Arial"/>
                <a:ea typeface="Arial"/>
                <a:cs typeface="Arial"/>
                <a:sym typeface="Arial"/>
              </a:rPr>
              <a:t>тимчасового</a:t>
            </a:r>
            <a:r>
              <a:rPr lang="ru-RU" sz="2500" b="1" dirty="0">
                <a:solidFill>
                  <a:srgbClr val="002060"/>
                </a:solidFill>
                <a:latin typeface="Arial"/>
                <a:ea typeface="Arial"/>
                <a:cs typeface="Arial"/>
                <a:sym typeface="Arial"/>
              </a:rPr>
              <a:t> </a:t>
            </a:r>
            <a:r>
              <a:rPr lang="ru-RU" sz="2500" b="1" dirty="0" err="1">
                <a:solidFill>
                  <a:srgbClr val="002060"/>
                </a:solidFill>
                <a:latin typeface="Arial"/>
                <a:ea typeface="Arial"/>
                <a:cs typeface="Arial"/>
                <a:sym typeface="Arial"/>
              </a:rPr>
              <a:t>проживання</a:t>
            </a:r>
            <a:r>
              <a:rPr lang="ru-RU" sz="2500" b="1" dirty="0">
                <a:solidFill>
                  <a:srgbClr val="002060"/>
                </a:solidFill>
              </a:rPr>
              <a:t>?</a:t>
            </a:r>
            <a:endParaRPr sz="2500" b="1" dirty="0">
              <a:solidFill>
                <a:srgbClr val="002060"/>
              </a:solidFill>
              <a:latin typeface="Arial"/>
              <a:ea typeface="Arial"/>
              <a:cs typeface="Arial"/>
              <a:sym typeface="Arial"/>
            </a:endParaRPr>
          </a:p>
        </p:txBody>
      </p:sp>
      <p:sp>
        <p:nvSpPr>
          <p:cNvPr id="7" name="TextBox 6"/>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Властивості і види інформації">
            <a:extLst>
              <a:ext uri="{FF2B5EF4-FFF2-40B4-BE49-F238E27FC236}">
                <a16:creationId xmlns:a16="http://schemas.microsoft.com/office/drawing/2014/main" id="{E0AA47DA-3466-1FEF-1EF3-D7F5457592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95" y="8715375"/>
            <a:ext cx="32956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Всемирный день информации. 26 ноября - вся информация о празднике | relax)">
            <a:extLst>
              <a:ext uri="{FF2B5EF4-FFF2-40B4-BE49-F238E27FC236}">
                <a16:creationId xmlns:a16="http://schemas.microsoft.com/office/drawing/2014/main" id="{6E647A46-CAFB-8793-5642-5C96CC025E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980" y="2896979"/>
            <a:ext cx="479381" cy="44831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37;p6">
            <a:extLst>
              <a:ext uri="{FF2B5EF4-FFF2-40B4-BE49-F238E27FC236}">
                <a16:creationId xmlns:a16="http://schemas.microsoft.com/office/drawing/2014/main" id="{ED05B074-64CA-48E1-807E-CE42DC2AE82C}"/>
              </a:ext>
            </a:extLst>
          </p:cNvPr>
          <p:cNvSpPr/>
          <p:nvPr/>
        </p:nvSpPr>
        <p:spPr>
          <a:xfrm>
            <a:off x="796094" y="2937619"/>
            <a:ext cx="5793397" cy="6380168"/>
          </a:xfrm>
          <a:prstGeom prst="rect">
            <a:avLst/>
          </a:prstGeom>
          <a:noFill/>
          <a:ln>
            <a:noFill/>
          </a:ln>
        </p:spPr>
        <p:txBody>
          <a:bodyPr spcFirstLastPara="1" wrap="square" lIns="91425" tIns="45700" rIns="91425" bIns="45700" anchor="t" anchorCtr="0">
            <a:spAutoFit/>
          </a:bodyPr>
          <a:lstStyle/>
          <a:p>
            <a:pPr lvl="0" algn="l">
              <a:lnSpc>
                <a:spcPct val="115000"/>
              </a:lnSpc>
            </a:pPr>
            <a:r>
              <a:rPr lang="uk-UA" sz="1800" kern="1800" dirty="0">
                <a:solidFill>
                  <a:srgbClr val="002060"/>
                </a:solidFill>
                <a:effectLst/>
                <a:latin typeface="Arial" panose="020B0604020202020204" pitchFamily="34" charset="0"/>
                <a:ea typeface="Times New Roman" panose="02020603050405020304" pitchFamily="18" charset="0"/>
              </a:rPr>
              <a:t>Звернутися за телефоном «гарячої лінії» 0686218029, 0504201356 (цілодобово)</a:t>
            </a:r>
            <a:r>
              <a:rPr lang="uk-UA" sz="1800" b="1" kern="1800" dirty="0">
                <a:solidFill>
                  <a:srgbClr val="002060"/>
                </a:solidFill>
                <a:effectLst/>
                <a:latin typeface="Arial" panose="020B0604020202020204" pitchFamily="34" charset="0"/>
                <a:ea typeface="Times New Roman" panose="02020603050405020304" pitchFamily="18" charset="0"/>
              </a:rPr>
              <a:t> </a:t>
            </a:r>
            <a:r>
              <a:rPr lang="uk-UA" sz="1800" kern="1800" dirty="0">
                <a:solidFill>
                  <a:srgbClr val="002060"/>
                </a:solidFill>
                <a:effectLst/>
                <a:latin typeface="Arial" panose="020B0604020202020204" pitchFamily="34" charset="0"/>
                <a:ea typeface="Times New Roman" panose="02020603050405020304" pitchFamily="18" charset="0"/>
              </a:rPr>
              <a:t>та запитати в оператора про наявне вільне житло в області і контакти координаторів з питань розселення;</a:t>
            </a:r>
          </a:p>
          <a:p>
            <a:pPr lvl="0" algn="l">
              <a:lnSpc>
                <a:spcPct val="115000"/>
              </a:lnSpc>
            </a:pPr>
            <a:endParaRPr lang="x-none" sz="1800" dirty="0">
              <a:solidFill>
                <a:srgbClr val="002060"/>
              </a:solidFill>
              <a:effectLst/>
              <a:latin typeface="Times New Roman" panose="02020603050405020304" pitchFamily="18" charset="0"/>
              <a:ea typeface="Calibri" panose="020F0502020204030204" pitchFamily="34" charset="0"/>
            </a:endParaRPr>
          </a:p>
          <a:p>
            <a:pPr lvl="0" algn="l">
              <a:lnSpc>
                <a:spcPct val="115000"/>
              </a:lnSpc>
            </a:pPr>
            <a:r>
              <a:rPr lang="uk-UA" sz="1800" kern="1800" dirty="0">
                <a:solidFill>
                  <a:srgbClr val="002060"/>
                </a:solidFill>
                <a:latin typeface="Arial" panose="020B0604020202020204" pitchFamily="34" charset="0"/>
                <a:ea typeface="Times New Roman" panose="02020603050405020304" pitchFamily="18" charset="0"/>
              </a:rPr>
              <a:t>з</a:t>
            </a:r>
            <a:r>
              <a:rPr lang="uk-UA" sz="1800" kern="1800" dirty="0">
                <a:solidFill>
                  <a:srgbClr val="002060"/>
                </a:solidFill>
                <a:effectLst/>
                <a:latin typeface="Arial" panose="020B0604020202020204" pitchFamily="34" charset="0"/>
                <a:ea typeface="Times New Roman" panose="02020603050405020304" pitchFamily="18" charset="0"/>
              </a:rPr>
              <a:t>вернутися особисто до місцевої територіальної громади, куди ви прибули, щодо наявності вільного житла (місто, район, громада, село);</a:t>
            </a:r>
          </a:p>
          <a:p>
            <a:pPr lvl="0" algn="l">
              <a:lnSpc>
                <a:spcPct val="115000"/>
              </a:lnSpc>
            </a:pPr>
            <a:endParaRPr lang="x-none" sz="1800" dirty="0">
              <a:solidFill>
                <a:srgbClr val="002060"/>
              </a:solidFill>
              <a:effectLst/>
              <a:latin typeface="Times New Roman" panose="02020603050405020304" pitchFamily="18" charset="0"/>
              <a:ea typeface="Calibri" panose="020F0502020204030204" pitchFamily="34" charset="0"/>
            </a:endParaRPr>
          </a:p>
          <a:p>
            <a:pPr lvl="0" algn="l">
              <a:lnSpc>
                <a:spcPct val="115000"/>
              </a:lnSpc>
            </a:pPr>
            <a:r>
              <a:rPr lang="uk-UA" sz="1800" kern="1800" dirty="0">
                <a:solidFill>
                  <a:srgbClr val="002060"/>
                </a:solidFill>
                <a:latin typeface="Arial" panose="020B0604020202020204" pitchFamily="34" charset="0"/>
                <a:ea typeface="Times New Roman" panose="02020603050405020304" pitchFamily="18" charset="0"/>
              </a:rPr>
              <a:t>здійснити </a:t>
            </a:r>
            <a:r>
              <a:rPr lang="uk-UA" sz="1800" kern="1800" dirty="0">
                <a:solidFill>
                  <a:srgbClr val="002060"/>
                </a:solidFill>
                <a:effectLst/>
                <a:latin typeface="Arial" panose="020B0604020202020204" pitchFamily="34" charset="0"/>
                <a:ea typeface="Times New Roman" panose="02020603050405020304" pitchFamily="18" charset="0"/>
              </a:rPr>
              <a:t>пошук житла на сайтах «Прихисток» за </a:t>
            </a:r>
            <a:r>
              <a:rPr lang="uk-UA" sz="1800" kern="1800" dirty="0">
                <a:solidFill>
                  <a:srgbClr val="002060"/>
                </a:solidFill>
                <a:latin typeface="Arial" panose="020B0604020202020204" pitchFamily="34" charset="0"/>
                <a:ea typeface="Times New Roman" panose="02020603050405020304" pitchFamily="18" charset="0"/>
              </a:rPr>
              <a:t>посиланням:</a:t>
            </a:r>
            <a:r>
              <a:rPr lang="uk-UA" sz="1800" kern="1800" dirty="0">
                <a:solidFill>
                  <a:srgbClr val="002060"/>
                </a:solidFill>
                <a:effectLst/>
                <a:latin typeface="Arial" panose="020B0604020202020204" pitchFamily="34" charset="0"/>
                <a:ea typeface="Times New Roman" panose="02020603050405020304" pitchFamily="18" charset="0"/>
              </a:rPr>
              <a:t>  </a:t>
            </a:r>
            <a:r>
              <a:rPr lang="uk-UA" sz="1800" u="sng" kern="1800" dirty="0">
                <a:solidFill>
                  <a:srgbClr val="002060"/>
                </a:solidFill>
                <a:effectLst/>
                <a:latin typeface="Arial" panose="020B060402020202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https://prykhystok.gov.ua/find</a:t>
            </a:r>
            <a:r>
              <a:rPr lang="uk-UA" sz="1800" kern="1800" dirty="0">
                <a:solidFill>
                  <a:srgbClr val="002060"/>
                </a:solidFill>
                <a:effectLst/>
                <a:latin typeface="Arial" panose="020B0604020202020204" pitchFamily="34" charset="0"/>
                <a:ea typeface="Times New Roman" panose="02020603050405020304" pitchFamily="18" charset="0"/>
              </a:rPr>
              <a:t>, «Допомагай» за </a:t>
            </a:r>
            <a:r>
              <a:rPr lang="uk-UA" sz="1800" kern="1800" dirty="0">
                <a:solidFill>
                  <a:srgbClr val="002060"/>
                </a:solidFill>
                <a:latin typeface="Arial" panose="020B0604020202020204" pitchFamily="34" charset="0"/>
                <a:ea typeface="Times New Roman" panose="02020603050405020304" pitchFamily="18" charset="0"/>
              </a:rPr>
              <a:t>посиланням:</a:t>
            </a:r>
            <a:r>
              <a:rPr lang="uk-UA" sz="1800" kern="1800" dirty="0">
                <a:solidFill>
                  <a:srgbClr val="002060"/>
                </a:solidFill>
                <a:effectLst/>
                <a:latin typeface="Arial" panose="020B0604020202020204" pitchFamily="34" charset="0"/>
                <a:ea typeface="Times New Roman" panose="02020603050405020304" pitchFamily="18" charset="0"/>
              </a:rPr>
              <a:t> </a:t>
            </a:r>
            <a:r>
              <a:rPr lang="uk-UA" sz="1800" u="sng" kern="1800" dirty="0">
                <a:solidFill>
                  <a:srgbClr val="002060"/>
                </a:solidFill>
                <a:effectLst/>
                <a:latin typeface="Arial" panose="020B060402020202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https://dopomagai.org/ru/besplatnoye-zhilye-dlya-pereselentsev</a:t>
            </a:r>
            <a:r>
              <a:rPr lang="uk-UA" sz="1800" u="sng" kern="1800" dirty="0">
                <a:solidFill>
                  <a:srgbClr val="002060"/>
                </a:solidFill>
                <a:effectLst/>
                <a:latin typeface="Arial" panose="020B0604020202020204" pitchFamily="34" charset="0"/>
                <a:ea typeface="Times New Roman" panose="02020603050405020304" pitchFamily="18" charset="0"/>
              </a:rPr>
              <a:t>, </a:t>
            </a:r>
            <a:r>
              <a:rPr lang="uk-UA" sz="1800" kern="1800" dirty="0">
                <a:solidFill>
                  <a:srgbClr val="002060"/>
                </a:solidFill>
                <a:effectLst/>
                <a:latin typeface="Arial" panose="020B0604020202020204" pitchFamily="34" charset="0"/>
                <a:ea typeface="Times New Roman" panose="02020603050405020304" pitchFamily="18" charset="0"/>
              </a:rPr>
              <a:t>за необхідності </a:t>
            </a:r>
            <a:r>
              <a:rPr lang="uk-UA" sz="1800" kern="1800" dirty="0">
                <a:solidFill>
                  <a:srgbClr val="002060"/>
                </a:solidFill>
                <a:latin typeface="Arial" panose="020B0604020202020204" pitchFamily="34" charset="0"/>
                <a:ea typeface="Times New Roman" panose="02020603050405020304" pitchFamily="18" charset="0"/>
              </a:rPr>
              <a:t>з</a:t>
            </a:r>
            <a:r>
              <a:rPr lang="uk-UA" sz="1800" kern="1800" dirty="0">
                <a:solidFill>
                  <a:srgbClr val="002060"/>
                </a:solidFill>
                <a:effectLst/>
                <a:latin typeface="Arial" panose="020B0604020202020204" pitchFamily="34" charset="0"/>
                <a:ea typeface="Times New Roman" panose="02020603050405020304" pitchFamily="18" charset="0"/>
              </a:rPr>
              <a:t>ареєструватися та залишити заявку;  </a:t>
            </a:r>
          </a:p>
          <a:p>
            <a:pPr lvl="0" algn="l">
              <a:lnSpc>
                <a:spcPct val="115000"/>
              </a:lnSpc>
            </a:pPr>
            <a:endParaRPr lang="x-none" sz="1800" dirty="0">
              <a:solidFill>
                <a:srgbClr val="002060"/>
              </a:solidFill>
              <a:effectLst/>
              <a:latin typeface="Times New Roman" panose="02020603050405020304" pitchFamily="18" charset="0"/>
              <a:ea typeface="Calibri" panose="020F0502020204030204" pitchFamily="34" charset="0"/>
            </a:endParaRPr>
          </a:p>
          <a:p>
            <a:pPr lvl="0" algn="l">
              <a:lnSpc>
                <a:spcPct val="115000"/>
              </a:lnSpc>
            </a:pPr>
            <a:r>
              <a:rPr lang="uk-UA" sz="1800" kern="1800" dirty="0">
                <a:solidFill>
                  <a:srgbClr val="002060"/>
                </a:solidFill>
                <a:latin typeface="Arial" panose="020B0604020202020204" pitchFamily="34" charset="0"/>
                <a:ea typeface="Times New Roman" panose="02020603050405020304" pitchFamily="18" charset="0"/>
              </a:rPr>
              <a:t>ш</a:t>
            </a:r>
            <a:r>
              <a:rPr lang="uk-UA" sz="1800" kern="1800" dirty="0">
                <a:solidFill>
                  <a:srgbClr val="002060"/>
                </a:solidFill>
                <a:effectLst/>
                <a:latin typeface="Arial" panose="020B0604020202020204" pitchFamily="34" charset="0"/>
                <a:ea typeface="Times New Roman" panose="02020603050405020304" pitchFamily="18" charset="0"/>
              </a:rPr>
              <a:t>укати житло в приватних оголошеннях місцевих </a:t>
            </a:r>
            <a:r>
              <a:rPr lang="uk-UA" sz="1800" kern="1800" dirty="0">
                <a:solidFill>
                  <a:srgbClr val="002060"/>
                </a:solidFill>
                <a:latin typeface="Arial" panose="020B0604020202020204" pitchFamily="34" charset="0"/>
                <a:ea typeface="Times New Roman" panose="02020603050405020304" pitchFamily="18" charset="0"/>
              </a:rPr>
              <a:t>ЗМІ</a:t>
            </a:r>
            <a:r>
              <a:rPr lang="uk-UA" sz="1800" kern="1800" dirty="0">
                <a:solidFill>
                  <a:srgbClr val="002060"/>
                </a:solidFill>
                <a:effectLst/>
                <a:latin typeface="Arial" panose="020B0604020202020204" pitchFamily="34" charset="0"/>
                <a:ea typeface="Times New Roman" panose="02020603050405020304" pitchFamily="18" charset="0"/>
              </a:rPr>
              <a:t> та соціальних мережах.</a:t>
            </a:r>
            <a:endParaRPr lang="x-none" sz="1800" dirty="0">
              <a:solidFill>
                <a:srgbClr val="002060"/>
              </a:solidFill>
              <a:effectLst/>
              <a:latin typeface="Times New Roman" panose="02020603050405020304" pitchFamily="18" charset="0"/>
              <a:ea typeface="Calibri" panose="020F0502020204030204" pitchFamily="34" charset="0"/>
            </a:endParaRPr>
          </a:p>
          <a:p>
            <a:pPr marL="0" marR="0" lvl="0" indent="0" algn="just" rtl="0">
              <a:spcBef>
                <a:spcPts val="0"/>
              </a:spcBef>
              <a:spcAft>
                <a:spcPts val="0"/>
              </a:spcAft>
              <a:buNone/>
            </a:pPr>
            <a:endParaRPr sz="1800" dirty="0">
              <a:solidFill>
                <a:srgbClr val="002060"/>
              </a:solidFill>
            </a:endParaRPr>
          </a:p>
          <a:p>
            <a:pPr marL="0" marR="0" lvl="0" indent="714375" algn="just" rtl="0">
              <a:spcBef>
                <a:spcPts val="0"/>
              </a:spcBef>
              <a:spcAft>
                <a:spcPts val="0"/>
              </a:spcAft>
              <a:buNone/>
            </a:pPr>
            <a:endParaRPr sz="1800" dirty="0">
              <a:solidFill>
                <a:srgbClr val="002060"/>
              </a:solidFill>
            </a:endParaRPr>
          </a:p>
        </p:txBody>
      </p:sp>
      <p:pic>
        <p:nvPicPr>
          <p:cNvPr id="3" name="Picture 4" descr="Всемирный день информации. 26 ноября - вся информация о празднике | relax)">
            <a:extLst>
              <a:ext uri="{FF2B5EF4-FFF2-40B4-BE49-F238E27FC236}">
                <a16:creationId xmlns:a16="http://schemas.microsoft.com/office/drawing/2014/main" id="{628D1B67-8B2E-D63F-778F-8D5665F7F4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847" y="4566285"/>
            <a:ext cx="479381" cy="4483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Всемирный день информации. 26 ноября - вся информация о празднике | relax)">
            <a:extLst>
              <a:ext uri="{FF2B5EF4-FFF2-40B4-BE49-F238E27FC236}">
                <a16:creationId xmlns:a16="http://schemas.microsoft.com/office/drawing/2014/main" id="{4F8B0397-8C27-D96C-64D4-81FC121420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980" y="5787281"/>
            <a:ext cx="479381" cy="4483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Всемирный день информации. 26 ноября - вся информация о празднике | relax)">
            <a:extLst>
              <a:ext uri="{FF2B5EF4-FFF2-40B4-BE49-F238E27FC236}">
                <a16:creationId xmlns:a16="http://schemas.microsoft.com/office/drawing/2014/main" id="{16A4B46D-6A30-0CE1-1AF3-0BE9BCAB4E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822" y="8020204"/>
            <a:ext cx="479381" cy="4483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Де шукати безкоштовне тимчасове житло біженцям в Україні та закордоном —  список сайтів та контактів / НВ">
            <a:extLst>
              <a:ext uri="{FF2B5EF4-FFF2-40B4-BE49-F238E27FC236}">
                <a16:creationId xmlns:a16="http://schemas.microsoft.com/office/drawing/2014/main" id="{2B4F13F9-8B31-0CBF-681C-FB7C40BB7C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5774" y="8609162"/>
            <a:ext cx="2593676" cy="1296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4"/>
          <p:cNvSpPr txBox="1"/>
          <p:nvPr/>
        </p:nvSpPr>
        <p:spPr>
          <a:xfrm>
            <a:off x="1625600" y="775172"/>
            <a:ext cx="5045171" cy="124645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uk-UA" sz="2500" b="1" dirty="0">
                <a:solidFill>
                  <a:srgbClr val="002060"/>
                </a:solidFill>
              </a:rPr>
              <a:t>Де і як зареєструватися, щоб отримати статус внутрішньо переміщеної особи?</a:t>
            </a:r>
            <a:endParaRPr lang="uk-UA" sz="2500" b="1" dirty="0">
              <a:solidFill>
                <a:srgbClr val="002060"/>
              </a:solidFill>
              <a:sym typeface="Arial"/>
            </a:endParaRPr>
          </a:p>
        </p:txBody>
      </p:sp>
      <p:graphicFrame>
        <p:nvGraphicFramePr>
          <p:cNvPr id="119" name="Google Shape;119;p4"/>
          <p:cNvGraphicFramePr/>
          <p:nvPr>
            <p:extLst>
              <p:ext uri="{D42A27DB-BD31-4B8C-83A1-F6EECF244321}">
                <p14:modId xmlns:p14="http://schemas.microsoft.com/office/powerpoint/2010/main" val="4155776137"/>
              </p:ext>
            </p:extLst>
          </p:nvPr>
        </p:nvGraphicFramePr>
        <p:xfrm>
          <a:off x="0" y="2113555"/>
          <a:ext cx="6858000" cy="7640645"/>
        </p:xfrm>
        <a:graphic>
          <a:graphicData uri="http://schemas.openxmlformats.org/drawingml/2006/table">
            <a:tbl>
              <a:tblPr firstRow="1" bandRow="1">
                <a:tableStyleId>{46F890A9-2807-4EBB-B81D-B2AA78EC7F39}</a:tableStyleId>
              </a:tblPr>
              <a:tblGrid>
                <a:gridCol w="3971576">
                  <a:extLst>
                    <a:ext uri="{9D8B030D-6E8A-4147-A177-3AD203B41FA5}">
                      <a16:colId xmlns:a16="http://schemas.microsoft.com/office/drawing/2014/main" val="20000"/>
                    </a:ext>
                  </a:extLst>
                </a:gridCol>
                <a:gridCol w="2886424">
                  <a:extLst>
                    <a:ext uri="{9D8B030D-6E8A-4147-A177-3AD203B41FA5}">
                      <a16:colId xmlns:a16="http://schemas.microsoft.com/office/drawing/2014/main" val="20001"/>
                    </a:ext>
                  </a:extLst>
                </a:gridCol>
              </a:tblGrid>
              <a:tr h="717286">
                <a:tc>
                  <a:txBody>
                    <a:bodyPr/>
                    <a:lstStyle/>
                    <a:p>
                      <a:pPr marL="0" marR="0" lvl="0" indent="0" algn="ctr" rtl="0">
                        <a:spcBef>
                          <a:spcPts val="0"/>
                        </a:spcBef>
                        <a:spcAft>
                          <a:spcPts val="0"/>
                        </a:spcAft>
                        <a:buNone/>
                      </a:pPr>
                      <a:r>
                        <a:rPr lang="ru-RU" sz="1400" u="none" strike="noStrike" cap="none" dirty="0" err="1">
                          <a:sym typeface="Arial"/>
                        </a:rPr>
                        <a:t>Особисто</a:t>
                      </a:r>
                      <a:r>
                        <a:rPr lang="ru-RU" sz="1400" u="none" strike="noStrike" cap="none" dirty="0">
                          <a:sym typeface="Arial"/>
                        </a:rPr>
                        <a:t> в органах </a:t>
                      </a:r>
                      <a:r>
                        <a:rPr lang="ru-RU" sz="1400" u="none" strike="noStrike" cap="none" dirty="0" err="1">
                          <a:sym typeface="Arial"/>
                        </a:rPr>
                        <a:t>соціального</a:t>
                      </a:r>
                      <a:r>
                        <a:rPr lang="ru-RU" sz="1400" u="none" strike="noStrike" cap="none" dirty="0">
                          <a:sym typeface="Arial"/>
                        </a:rPr>
                        <a:t> </a:t>
                      </a:r>
                      <a:r>
                        <a:rPr lang="ru-RU" sz="1400" u="none" strike="noStrike" cap="none" dirty="0" err="1">
                          <a:sym typeface="Arial"/>
                        </a:rPr>
                        <a:t>захисту</a:t>
                      </a:r>
                      <a:r>
                        <a:rPr lang="ru-RU" sz="1400" u="none" strike="noStrike" cap="none" dirty="0">
                          <a:sym typeface="Arial"/>
                        </a:rPr>
                        <a:t> </a:t>
                      </a:r>
                      <a:r>
                        <a:rPr lang="ru-RU" sz="1400" u="none" strike="noStrike" cap="none" dirty="0" err="1">
                          <a:sym typeface="Arial"/>
                        </a:rPr>
                        <a:t>населення</a:t>
                      </a:r>
                      <a:r>
                        <a:rPr lang="ru-RU" sz="1400" u="none" strike="noStrike" cap="none" dirty="0">
                          <a:sym typeface="Arial"/>
                        </a:rPr>
                        <a:t> та </a:t>
                      </a:r>
                      <a:r>
                        <a:rPr lang="ru-RU" sz="1400" u="none" strike="noStrike" cap="none" dirty="0" err="1">
                          <a:sym typeface="Arial"/>
                        </a:rPr>
                        <a:t>надання</a:t>
                      </a:r>
                      <a:r>
                        <a:rPr lang="ru-RU" sz="1400" u="none" strike="noStrike" cap="none" dirty="0">
                          <a:sym typeface="Arial"/>
                        </a:rPr>
                        <a:t> </a:t>
                      </a:r>
                      <a:r>
                        <a:rPr lang="ru-RU" sz="1400" u="none" strike="noStrike" cap="none" dirty="0" err="1">
                          <a:sym typeface="Arial"/>
                        </a:rPr>
                        <a:t>адміністративних</a:t>
                      </a:r>
                      <a:r>
                        <a:rPr lang="ru-RU" sz="1400" u="none" strike="noStrike" cap="none" dirty="0">
                          <a:sym typeface="Arial"/>
                        </a:rPr>
                        <a:t> </a:t>
                      </a:r>
                      <a:r>
                        <a:rPr lang="ru-RU" sz="1400" u="none" strike="noStrike" cap="none" dirty="0" err="1">
                          <a:sym typeface="Arial"/>
                        </a:rPr>
                        <a:t>послуг</a:t>
                      </a:r>
                      <a:r>
                        <a:rPr lang="ru-RU" sz="1400" u="none" strike="noStrike" cap="none" dirty="0">
                          <a:sym typeface="Arial"/>
                        </a:rPr>
                        <a:t> </a:t>
                      </a:r>
                      <a:endParaRPr sz="1400" b="1" u="none" strike="noStrike" cap="none" dirty="0">
                        <a:solidFill>
                          <a:schemeClr val="lt1"/>
                        </a:solidFill>
                        <a:latin typeface="Arial"/>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l" rtl="0">
                        <a:spcBef>
                          <a:spcPts val="0"/>
                        </a:spcBef>
                        <a:spcAft>
                          <a:spcPts val="0"/>
                        </a:spcAft>
                        <a:buNone/>
                      </a:pPr>
                      <a:r>
                        <a:rPr lang="ru-RU" sz="1400" dirty="0">
                          <a:sym typeface="Arial"/>
                        </a:rPr>
                        <a:t>За </a:t>
                      </a:r>
                      <a:r>
                        <a:rPr lang="ru-RU" sz="1400" dirty="0" err="1">
                          <a:sym typeface="Arial"/>
                        </a:rPr>
                        <a:t>допомогою</a:t>
                      </a:r>
                      <a:r>
                        <a:rPr lang="ru-RU" sz="1400" dirty="0">
                          <a:sym typeface="Arial"/>
                        </a:rPr>
                        <a:t>  </a:t>
                      </a:r>
                      <a:r>
                        <a:rPr lang="ru-RU" sz="1400" u="none" strike="noStrike" cap="none" dirty="0" err="1">
                          <a:sym typeface="Arial"/>
                        </a:rPr>
                        <a:t>застосунк</a:t>
                      </a:r>
                      <a:r>
                        <a:rPr lang="ru-RU" sz="1400" dirty="0" err="1">
                          <a:sym typeface="Arial"/>
                        </a:rPr>
                        <a:t>у</a:t>
                      </a:r>
                      <a:r>
                        <a:rPr lang="ru-RU" sz="1400" u="none" strike="noStrike" cap="none" dirty="0">
                          <a:sym typeface="Arial"/>
                        </a:rPr>
                        <a:t> «</a:t>
                      </a:r>
                      <a:r>
                        <a:rPr lang="ru-RU" sz="1400" u="none" strike="noStrike" cap="none" dirty="0" err="1">
                          <a:sym typeface="Arial"/>
                        </a:rPr>
                        <a:t>Д</a:t>
                      </a:r>
                      <a:r>
                        <a:rPr lang="ru-RU" sz="1400" dirty="0" err="1">
                          <a:sym typeface="Arial"/>
                        </a:rPr>
                        <a:t>ія</a:t>
                      </a:r>
                      <a:r>
                        <a:rPr lang="ru-RU" sz="1400" dirty="0">
                          <a:sym typeface="Arial"/>
                        </a:rPr>
                        <a:t>»</a:t>
                      </a:r>
                      <a:endParaRPr sz="1400" dirty="0"/>
                    </a:p>
                    <a:p>
                      <a:pPr marL="0" marR="0" lvl="0" indent="0" algn="ctr" rtl="0">
                        <a:lnSpc>
                          <a:spcPct val="100000"/>
                        </a:lnSpc>
                        <a:spcBef>
                          <a:spcPts val="0"/>
                        </a:spcBef>
                        <a:spcAft>
                          <a:spcPts val="0"/>
                        </a:spcAft>
                        <a:buClr>
                          <a:schemeClr val="dk1"/>
                        </a:buClr>
                        <a:buSzPts val="1300"/>
                        <a:buFont typeface="Calibri"/>
                        <a:buNone/>
                      </a:pPr>
                      <a:r>
                        <a:rPr lang="ru-RU" sz="1400" u="sng" strike="noStrike" cap="none" dirty="0"/>
                        <a:t>https://paperless.diia.gov.ua</a:t>
                      </a:r>
                      <a:r>
                        <a:rPr lang="ru-RU" sz="1400" u="none" strike="noStrike" cap="none" dirty="0"/>
                        <a:t> </a:t>
                      </a: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763314">
                <a:tc>
                  <a:txBody>
                    <a:bodyPr/>
                    <a:lstStyle/>
                    <a:p>
                      <a:pPr marL="0" marR="0" lvl="0" indent="0" algn="ctr" rtl="0">
                        <a:spcBef>
                          <a:spcPts val="0"/>
                        </a:spcBef>
                        <a:spcAft>
                          <a:spcPts val="0"/>
                        </a:spcAft>
                        <a:buNone/>
                      </a:pPr>
                      <a:r>
                        <a:rPr lang="ru-RU" sz="1400" b="1" u="none" strike="noStrike" cap="none" dirty="0">
                          <a:sym typeface="Arial"/>
                        </a:rPr>
                        <a:t>За </a:t>
                      </a:r>
                      <a:r>
                        <a:rPr lang="ru-RU" sz="1400" b="1" u="none" strike="noStrike" cap="none" dirty="0" err="1">
                          <a:sym typeface="Arial"/>
                        </a:rPr>
                        <a:t>місцем</a:t>
                      </a:r>
                      <a:r>
                        <a:rPr lang="ru-RU" sz="1400" b="1" u="none" strike="noStrike" cap="none" dirty="0">
                          <a:sym typeface="Arial"/>
                        </a:rPr>
                        <a:t> фактичного </a:t>
                      </a:r>
                      <a:r>
                        <a:rPr lang="ru-RU" sz="1400" b="1" u="none" strike="noStrike" cap="none" dirty="0" err="1">
                          <a:sym typeface="Arial"/>
                        </a:rPr>
                        <a:t>перебування</a:t>
                      </a:r>
                      <a:r>
                        <a:rPr lang="ru-RU" sz="1400" b="1" u="none" strike="noStrike" cap="none" dirty="0">
                          <a:sym typeface="Arial"/>
                        </a:rPr>
                        <a:t>:</a:t>
                      </a:r>
                      <a:endParaRPr lang="uk-UA" b="1" dirty="0"/>
                    </a:p>
                    <a:p>
                      <a:pPr marL="0" marR="0" lvl="0" indent="0" algn="l" rtl="0">
                        <a:spcBef>
                          <a:spcPts val="0"/>
                        </a:spcBef>
                        <a:spcAft>
                          <a:spcPts val="0"/>
                        </a:spcAft>
                        <a:buNone/>
                      </a:pPr>
                      <a:endParaRPr lang="uk-UA" dirty="0"/>
                    </a:p>
                    <a:p>
                      <a:pPr marL="0" marR="0" lvl="0" indent="0" algn="l" rtl="0">
                        <a:spcBef>
                          <a:spcPts val="0"/>
                        </a:spcBef>
                        <a:spcAft>
                          <a:spcPts val="0"/>
                        </a:spcAft>
                        <a:buNone/>
                      </a:pPr>
                      <a:endParaRPr lang="uk-UA" dirty="0"/>
                    </a:p>
                    <a:p>
                      <a:pPr marL="0" marR="0" lvl="0" indent="0" algn="l" rtl="0">
                        <a:spcBef>
                          <a:spcPts val="0"/>
                        </a:spcBef>
                        <a:spcAft>
                          <a:spcPts val="0"/>
                        </a:spcAft>
                        <a:buNone/>
                      </a:pPr>
                      <a:endParaRPr lang="uk-UA" dirty="0"/>
                    </a:p>
                    <a:p>
                      <a:pPr marL="0" marR="0" lvl="0" indent="0" algn="l" rtl="0">
                        <a:spcBef>
                          <a:spcPts val="0"/>
                        </a:spcBef>
                        <a:spcAft>
                          <a:spcPts val="0"/>
                        </a:spcAft>
                        <a:buNone/>
                      </a:pPr>
                      <a:endParaRPr lang="uk-UA" dirty="0"/>
                    </a:p>
                    <a:p>
                      <a:pPr marL="0" marR="0" lvl="0" indent="0" algn="l" rtl="0">
                        <a:spcBef>
                          <a:spcPts val="0"/>
                        </a:spcBef>
                        <a:spcAft>
                          <a:spcPts val="0"/>
                        </a:spcAft>
                        <a:buNone/>
                      </a:pPr>
                      <a:endParaRPr lang="uk-UA" dirty="0"/>
                    </a:p>
                    <a:p>
                      <a:pPr marL="0" marR="0" lvl="0" indent="0" algn="l" rtl="0">
                        <a:spcBef>
                          <a:spcPts val="0"/>
                        </a:spcBef>
                        <a:spcAft>
                          <a:spcPts val="0"/>
                        </a:spcAft>
                        <a:buNone/>
                      </a:pPr>
                      <a:endParaRPr lang="uk-UA" dirty="0"/>
                    </a:p>
                    <a:p>
                      <a:pPr marL="0" marR="0" lvl="0" indent="0" algn="l" rtl="0">
                        <a:spcBef>
                          <a:spcPts val="0"/>
                        </a:spcBef>
                        <a:spcAft>
                          <a:spcPts val="0"/>
                        </a:spcAft>
                        <a:buNone/>
                      </a:pPr>
                      <a:endParaRPr dirty="0"/>
                    </a:p>
                  </a:txBody>
                  <a:tcPr marL="91450" marR="91450" marT="45725" marB="45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7">
                  <a:txBody>
                    <a:bodyPr/>
                    <a:lstStyle/>
                    <a:p>
                      <a:pPr marL="0" marR="0" lvl="0" indent="0" algn="l" rtl="0">
                        <a:spcBef>
                          <a:spcPts val="0"/>
                        </a:spcBef>
                        <a:spcAft>
                          <a:spcPts val="0"/>
                        </a:spcAft>
                        <a:buNone/>
                      </a:pPr>
                      <a:endParaRPr lang="ru-RU" sz="1300" u="none" strike="noStrike" cap="none" dirty="0">
                        <a:solidFill>
                          <a:schemeClr val="tx1"/>
                        </a:solidFill>
                        <a:sym typeface="Arial"/>
                      </a:endParaRPr>
                    </a:p>
                    <a:p>
                      <a:pPr marL="0" marR="0" lvl="0" indent="0" algn="l" rtl="0">
                        <a:spcBef>
                          <a:spcPts val="0"/>
                        </a:spcBef>
                        <a:spcAft>
                          <a:spcPts val="0"/>
                        </a:spcAft>
                        <a:buNone/>
                      </a:pPr>
                      <a:r>
                        <a:rPr lang="ru-RU" sz="1300" u="none" strike="noStrike" cap="none" dirty="0">
                          <a:solidFill>
                            <a:schemeClr val="tx1"/>
                          </a:solidFill>
                          <a:sym typeface="Arial"/>
                        </a:rPr>
                        <a:t>Крок 1: </a:t>
                      </a:r>
                      <a:br>
                        <a:rPr lang="ru-RU" sz="1300" u="none" strike="noStrike" cap="none" dirty="0">
                          <a:solidFill>
                            <a:schemeClr val="tx1"/>
                          </a:solidFill>
                          <a:sym typeface="Arial"/>
                        </a:rPr>
                      </a:br>
                      <a:r>
                        <a:rPr lang="ru-RU" sz="1300" u="none" strike="noStrike" cap="none" dirty="0" err="1">
                          <a:solidFill>
                            <a:schemeClr val="tx1"/>
                          </a:solidFill>
                          <a:sym typeface="Arial"/>
                        </a:rPr>
                        <a:t>Встановити</a:t>
                      </a:r>
                      <a:r>
                        <a:rPr lang="ru-RU" sz="1300" u="none" strike="noStrike" cap="none" dirty="0">
                          <a:solidFill>
                            <a:schemeClr val="tx1"/>
                          </a:solidFill>
                          <a:sym typeface="Arial"/>
                        </a:rPr>
                        <a:t> </a:t>
                      </a:r>
                      <a:r>
                        <a:rPr lang="ru-RU" sz="1300" u="none" strike="noStrike" cap="none" dirty="0" err="1">
                          <a:solidFill>
                            <a:schemeClr val="tx1"/>
                          </a:solidFill>
                          <a:sym typeface="Arial"/>
                        </a:rPr>
                        <a:t>застосунок</a:t>
                      </a:r>
                      <a:r>
                        <a:rPr lang="ru-RU" sz="1300" u="none" strike="noStrike" cap="none" dirty="0">
                          <a:solidFill>
                            <a:schemeClr val="tx1"/>
                          </a:solidFill>
                          <a:sym typeface="Arial"/>
                        </a:rPr>
                        <a:t> «</a:t>
                      </a:r>
                      <a:r>
                        <a:rPr lang="ru-RU" sz="1300" u="none" strike="noStrike" cap="none" dirty="0" err="1">
                          <a:solidFill>
                            <a:schemeClr val="tx1"/>
                          </a:solidFill>
                          <a:sym typeface="Arial"/>
                        </a:rPr>
                        <a:t>Д</a:t>
                      </a:r>
                      <a:r>
                        <a:rPr lang="ru-RU" sz="1300" dirty="0" err="1">
                          <a:solidFill>
                            <a:schemeClr val="tx1"/>
                          </a:solidFill>
                          <a:sym typeface="Arial"/>
                        </a:rPr>
                        <a:t>ія</a:t>
                      </a:r>
                      <a:r>
                        <a:rPr lang="ru-RU" sz="1300" dirty="0">
                          <a:solidFill>
                            <a:schemeClr val="tx1"/>
                          </a:solidFill>
                          <a:sym typeface="Arial"/>
                        </a:rPr>
                        <a:t>»</a:t>
                      </a:r>
                    </a:p>
                    <a:p>
                      <a:pPr marL="0" marR="0" lvl="0" indent="0" algn="l" rtl="0">
                        <a:spcBef>
                          <a:spcPts val="0"/>
                        </a:spcBef>
                        <a:spcAft>
                          <a:spcPts val="0"/>
                        </a:spcAft>
                        <a:buNone/>
                      </a:pPr>
                      <a:endParaRPr lang="ru-RU" sz="1300" dirty="0" err="1">
                        <a:solidFill>
                          <a:schemeClr val="tx1"/>
                        </a:solidFill>
                        <a:sym typeface="Arial"/>
                      </a:endParaRPr>
                    </a:p>
                    <a:p>
                      <a:pPr marL="0" marR="0" lvl="0" indent="0" algn="l" rtl="0">
                        <a:spcBef>
                          <a:spcPts val="0"/>
                        </a:spcBef>
                        <a:spcAft>
                          <a:spcPts val="0"/>
                        </a:spcAft>
                        <a:buNone/>
                      </a:pPr>
                      <a:r>
                        <a:rPr lang="ru-RU" sz="1300" dirty="0">
                          <a:solidFill>
                            <a:schemeClr val="tx1"/>
                          </a:solidFill>
                          <a:sym typeface="Arial"/>
                        </a:rPr>
                        <a:t>Крок 2: </a:t>
                      </a:r>
                      <a:br>
                        <a:rPr lang="ru-RU" sz="1300" dirty="0">
                          <a:solidFill>
                            <a:schemeClr val="tx1"/>
                          </a:solidFill>
                          <a:sym typeface="Arial"/>
                        </a:rPr>
                      </a:br>
                      <a:r>
                        <a:rPr lang="ru-RU" sz="1300" dirty="0" err="1">
                          <a:solidFill>
                            <a:schemeClr val="tx1"/>
                          </a:solidFill>
                          <a:sym typeface="Arial"/>
                        </a:rPr>
                        <a:t>Авторизуватися</a:t>
                      </a:r>
                      <a:endParaRPr lang="ru-RU" sz="1300" dirty="0">
                        <a:solidFill>
                          <a:schemeClr val="tx1"/>
                        </a:solidFill>
                        <a:sym typeface="Arial"/>
                      </a:endParaRPr>
                    </a:p>
                    <a:p>
                      <a:pPr marL="0" marR="0" lvl="0" indent="0" algn="l" rtl="0">
                        <a:spcBef>
                          <a:spcPts val="0"/>
                        </a:spcBef>
                        <a:spcAft>
                          <a:spcPts val="0"/>
                        </a:spcAft>
                        <a:buNone/>
                      </a:pPr>
                      <a:endParaRPr lang="ru-RU" sz="1300" dirty="0">
                        <a:solidFill>
                          <a:schemeClr val="tx1"/>
                        </a:solidFill>
                        <a:sym typeface="Arial"/>
                      </a:endParaRPr>
                    </a:p>
                    <a:p>
                      <a:pPr marL="0" marR="0" lvl="0" indent="0" algn="l" rtl="0">
                        <a:spcBef>
                          <a:spcPts val="0"/>
                        </a:spcBef>
                        <a:spcAft>
                          <a:spcPts val="0"/>
                        </a:spcAft>
                        <a:buNone/>
                      </a:pPr>
                      <a:r>
                        <a:rPr lang="ru-RU" sz="1400" dirty="0">
                          <a:solidFill>
                            <a:schemeClr val="tx1"/>
                          </a:solidFill>
                          <a:sym typeface="Arial"/>
                        </a:rPr>
                        <a:t>Крок 3: </a:t>
                      </a:r>
                      <a:r>
                        <a:rPr lang="ru-RU" sz="1400" b="0" i="0" u="none" strike="noStrike" cap="none" dirty="0" err="1">
                          <a:solidFill>
                            <a:schemeClr val="tx1"/>
                          </a:solidFill>
                          <a:effectLst/>
                          <a:latin typeface="+mn-lt"/>
                          <a:ea typeface="+mn-ea"/>
                          <a:cs typeface="+mn-cs"/>
                          <a:sym typeface="Arial"/>
                        </a:rPr>
                        <a:t>Переконайтеся</a:t>
                      </a:r>
                      <a:r>
                        <a:rPr lang="ru-RU" sz="1400" b="0" i="0" u="none" strike="noStrike" cap="none" dirty="0">
                          <a:solidFill>
                            <a:schemeClr val="tx1"/>
                          </a:solidFill>
                          <a:effectLst/>
                          <a:latin typeface="+mn-lt"/>
                          <a:ea typeface="+mn-ea"/>
                          <a:cs typeface="+mn-cs"/>
                          <a:sym typeface="Arial"/>
                        </a:rPr>
                        <a:t>, </a:t>
                      </a:r>
                      <a:r>
                        <a:rPr lang="ru-RU" sz="1400" b="0" i="0" u="none" strike="noStrike" cap="none" dirty="0" err="1">
                          <a:solidFill>
                            <a:schemeClr val="tx1"/>
                          </a:solidFill>
                          <a:effectLst/>
                          <a:latin typeface="+mn-lt"/>
                          <a:ea typeface="+mn-ea"/>
                          <a:cs typeface="+mn-cs"/>
                          <a:sym typeface="Arial"/>
                        </a:rPr>
                        <a:t>що</a:t>
                      </a:r>
                      <a:r>
                        <a:rPr lang="ru-RU" sz="1400" b="0" i="0" u="none" strike="noStrike" cap="none" dirty="0">
                          <a:solidFill>
                            <a:schemeClr val="tx1"/>
                          </a:solidFill>
                          <a:effectLst/>
                          <a:latin typeface="+mn-lt"/>
                          <a:ea typeface="+mn-ea"/>
                          <a:cs typeface="+mn-cs"/>
                          <a:sym typeface="Arial"/>
                        </a:rPr>
                        <a:t> у вас є ID-</a:t>
                      </a:r>
                      <a:r>
                        <a:rPr lang="ru-RU" sz="1400" b="0" i="0" u="none" strike="noStrike" cap="none" dirty="0" err="1">
                          <a:solidFill>
                            <a:schemeClr val="tx1"/>
                          </a:solidFill>
                          <a:effectLst/>
                          <a:latin typeface="+mn-lt"/>
                          <a:ea typeface="+mn-ea"/>
                          <a:cs typeface="+mn-cs"/>
                          <a:sym typeface="Arial"/>
                        </a:rPr>
                        <a:t>картка</a:t>
                      </a:r>
                      <a:r>
                        <a:rPr lang="ru-RU" sz="1400" b="0" i="0" u="none" strike="noStrike" cap="none" dirty="0">
                          <a:solidFill>
                            <a:schemeClr val="tx1"/>
                          </a:solidFill>
                          <a:effectLst/>
                          <a:latin typeface="+mn-lt"/>
                          <a:ea typeface="+mn-ea"/>
                          <a:cs typeface="+mn-cs"/>
                          <a:sym typeface="Arial"/>
                        </a:rPr>
                        <a:t> </a:t>
                      </a:r>
                      <a:r>
                        <a:rPr lang="ru-RU" sz="1400" b="0" i="0" u="none" strike="noStrike" cap="none" dirty="0" err="1">
                          <a:solidFill>
                            <a:schemeClr val="tx1"/>
                          </a:solidFill>
                          <a:effectLst/>
                          <a:latin typeface="+mn-lt"/>
                          <a:ea typeface="+mn-ea"/>
                          <a:cs typeface="+mn-cs"/>
                          <a:sym typeface="Arial"/>
                        </a:rPr>
                        <a:t>чи</a:t>
                      </a:r>
                      <a:r>
                        <a:rPr lang="ru-RU" sz="1400" b="0" i="0" u="none" strike="noStrike" cap="none" dirty="0">
                          <a:solidFill>
                            <a:schemeClr val="tx1"/>
                          </a:solidFill>
                          <a:effectLst/>
                          <a:latin typeface="+mn-lt"/>
                          <a:ea typeface="+mn-ea"/>
                          <a:cs typeface="+mn-cs"/>
                          <a:sym typeface="Arial"/>
                        </a:rPr>
                        <a:t> </a:t>
                      </a:r>
                      <a:r>
                        <a:rPr lang="ru-RU" sz="1400" b="0" i="0" u="none" strike="noStrike" cap="none" dirty="0" err="1">
                          <a:solidFill>
                            <a:schemeClr val="tx1"/>
                          </a:solidFill>
                          <a:effectLst/>
                          <a:latin typeface="+mn-lt"/>
                          <a:ea typeface="+mn-ea"/>
                          <a:cs typeface="+mn-cs"/>
                          <a:sym typeface="Arial"/>
                        </a:rPr>
                        <a:t>біометричний</a:t>
                      </a:r>
                      <a:r>
                        <a:rPr lang="ru-RU" sz="1400" b="0" i="0" u="none" strike="noStrike" cap="none" dirty="0">
                          <a:solidFill>
                            <a:schemeClr val="tx1"/>
                          </a:solidFill>
                          <a:effectLst/>
                          <a:latin typeface="+mn-lt"/>
                          <a:ea typeface="+mn-ea"/>
                          <a:cs typeface="+mn-cs"/>
                          <a:sym typeface="Arial"/>
                        </a:rPr>
                        <a:t> </a:t>
                      </a:r>
                      <a:r>
                        <a:rPr lang="ru-RU" sz="1400" b="0" i="0" u="none" strike="noStrike" cap="none" dirty="0" err="1">
                          <a:solidFill>
                            <a:schemeClr val="tx1"/>
                          </a:solidFill>
                          <a:effectLst/>
                          <a:latin typeface="+mn-lt"/>
                          <a:ea typeface="+mn-ea"/>
                          <a:cs typeface="+mn-cs"/>
                          <a:sym typeface="Arial"/>
                        </a:rPr>
                        <a:t>закордонний</a:t>
                      </a:r>
                      <a:r>
                        <a:rPr lang="ru-RU" sz="1400" b="0" i="0" u="none" strike="noStrike" cap="none" dirty="0">
                          <a:solidFill>
                            <a:schemeClr val="tx1"/>
                          </a:solidFill>
                          <a:effectLst/>
                          <a:latin typeface="+mn-lt"/>
                          <a:ea typeface="+mn-ea"/>
                          <a:cs typeface="+mn-cs"/>
                          <a:sym typeface="Arial"/>
                        </a:rPr>
                        <a:t> паспорт</a:t>
                      </a:r>
                      <a:endParaRPr lang="ru-RU" sz="1300" dirty="0">
                        <a:solidFill>
                          <a:schemeClr val="tx1"/>
                        </a:solidFill>
                        <a:sym typeface="Arial"/>
                      </a:endParaRPr>
                    </a:p>
                    <a:p>
                      <a:pPr marL="0" marR="0" lvl="0" indent="0" algn="l" rtl="0">
                        <a:spcBef>
                          <a:spcPts val="0"/>
                        </a:spcBef>
                        <a:spcAft>
                          <a:spcPts val="0"/>
                        </a:spcAft>
                        <a:buNone/>
                      </a:pPr>
                      <a:endParaRPr lang="ru-RU" sz="1300" dirty="0">
                        <a:solidFill>
                          <a:schemeClr val="tx1"/>
                        </a:solidFill>
                        <a:sym typeface="Arial"/>
                      </a:endParaRPr>
                    </a:p>
                    <a:p>
                      <a:pPr marL="0" marR="0" lvl="0" indent="0" algn="l" rtl="0">
                        <a:spcBef>
                          <a:spcPts val="0"/>
                        </a:spcBef>
                        <a:spcAft>
                          <a:spcPts val="0"/>
                        </a:spcAft>
                        <a:buNone/>
                      </a:pPr>
                      <a:r>
                        <a:rPr lang="ru-RU" sz="1300" dirty="0">
                          <a:solidFill>
                            <a:schemeClr val="tx1"/>
                          </a:solidFill>
                          <a:sym typeface="Arial"/>
                        </a:rPr>
                        <a:t>Крок 3: </a:t>
                      </a:r>
                      <a:br>
                        <a:rPr lang="ru-RU" sz="1300" dirty="0">
                          <a:solidFill>
                            <a:schemeClr val="tx1"/>
                          </a:solidFill>
                          <a:sym typeface="Arial"/>
                        </a:rPr>
                      </a:br>
                      <a:r>
                        <a:rPr lang="ru-RU" sz="1300" dirty="0">
                          <a:solidFill>
                            <a:schemeClr val="tx1"/>
                          </a:solidFill>
                          <a:sym typeface="Arial"/>
                        </a:rPr>
                        <a:t>Перейти до </a:t>
                      </a:r>
                      <a:r>
                        <a:rPr lang="ru-RU" sz="1300" dirty="0" err="1">
                          <a:solidFill>
                            <a:schemeClr val="tx1"/>
                          </a:solidFill>
                          <a:sym typeface="Arial"/>
                        </a:rPr>
                        <a:t>розділу</a:t>
                      </a:r>
                      <a:r>
                        <a:rPr lang="ru-RU" sz="1300" dirty="0">
                          <a:solidFill>
                            <a:schemeClr val="tx1"/>
                          </a:solidFill>
                          <a:sym typeface="Arial"/>
                        </a:rPr>
                        <a:t> </a:t>
                      </a:r>
                      <a:r>
                        <a:rPr lang="ru-RU" sz="1300" dirty="0" err="1">
                          <a:solidFill>
                            <a:schemeClr val="tx1"/>
                          </a:solidFill>
                          <a:sym typeface="Arial"/>
                        </a:rPr>
                        <a:t>Послуги</a:t>
                      </a:r>
                      <a:r>
                        <a:rPr lang="ru-RU" sz="1300" dirty="0">
                          <a:solidFill>
                            <a:schemeClr val="tx1"/>
                          </a:solidFill>
                          <a:sym typeface="Arial"/>
                        </a:rPr>
                        <a:t> – </a:t>
                      </a:r>
                      <a:r>
                        <a:rPr lang="ru-RU" sz="1300" dirty="0" err="1">
                          <a:solidFill>
                            <a:schemeClr val="tx1"/>
                          </a:solidFill>
                          <a:sym typeface="Arial"/>
                        </a:rPr>
                        <a:t>Отримати</a:t>
                      </a:r>
                      <a:r>
                        <a:rPr lang="ru-RU" sz="1300" dirty="0">
                          <a:solidFill>
                            <a:schemeClr val="tx1"/>
                          </a:solidFill>
                          <a:sym typeface="Arial"/>
                        </a:rPr>
                        <a:t> статус ВПО і подати заявку, при </a:t>
                      </a:r>
                      <a:r>
                        <a:rPr lang="ru-RU" sz="1300" dirty="0" err="1">
                          <a:solidFill>
                            <a:schemeClr val="tx1"/>
                          </a:solidFill>
                          <a:sym typeface="Arial"/>
                        </a:rPr>
                        <a:t>цьому</a:t>
                      </a:r>
                      <a:r>
                        <a:rPr lang="ru-RU" sz="1300" dirty="0">
                          <a:solidFill>
                            <a:schemeClr val="tx1"/>
                          </a:solidFill>
                          <a:sym typeface="Arial"/>
                        </a:rPr>
                        <a:t> </a:t>
                      </a:r>
                      <a:r>
                        <a:rPr lang="ru-RU" sz="1300" dirty="0" err="1">
                          <a:solidFill>
                            <a:schemeClr val="tx1"/>
                          </a:solidFill>
                          <a:sym typeface="Arial"/>
                        </a:rPr>
                        <a:t>вказати</a:t>
                      </a:r>
                      <a:r>
                        <a:rPr lang="ru-RU" sz="1300" dirty="0">
                          <a:solidFill>
                            <a:schemeClr val="tx1"/>
                          </a:solidFill>
                          <a:sym typeface="Arial"/>
                        </a:rPr>
                        <a:t>:</a:t>
                      </a:r>
                      <a:endParaRPr dirty="0">
                        <a:solidFill>
                          <a:schemeClr val="tx1"/>
                        </a:solidFill>
                      </a:endParaRPr>
                    </a:p>
                    <a:p>
                      <a:pPr marL="0" marR="0" lvl="0" indent="0" algn="l" rtl="0">
                        <a:spcBef>
                          <a:spcPts val="0"/>
                        </a:spcBef>
                        <a:spcAft>
                          <a:spcPts val="0"/>
                        </a:spcAft>
                        <a:buNone/>
                      </a:pPr>
                      <a:r>
                        <a:rPr lang="ru-RU" sz="1300" dirty="0">
                          <a:solidFill>
                            <a:schemeClr val="tx1"/>
                          </a:solidFill>
                          <a:sym typeface="Arial"/>
                        </a:rPr>
                        <a:t>-  </a:t>
                      </a:r>
                      <a:r>
                        <a:rPr lang="ru-RU" sz="1300" dirty="0" err="1">
                          <a:solidFill>
                            <a:schemeClr val="tx1"/>
                          </a:solidFill>
                          <a:sym typeface="Arial"/>
                        </a:rPr>
                        <a:t>поточне</a:t>
                      </a:r>
                      <a:r>
                        <a:rPr lang="ru-RU" sz="1300" dirty="0">
                          <a:solidFill>
                            <a:schemeClr val="tx1"/>
                          </a:solidFill>
                          <a:sym typeface="Arial"/>
                        </a:rPr>
                        <a:t> </a:t>
                      </a:r>
                      <a:r>
                        <a:rPr lang="ru-RU" sz="1300" dirty="0" err="1">
                          <a:solidFill>
                            <a:schemeClr val="tx1"/>
                          </a:solidFill>
                          <a:sym typeface="Arial"/>
                        </a:rPr>
                        <a:t>місце</a:t>
                      </a:r>
                      <a:r>
                        <a:rPr lang="ru-RU" sz="1300" dirty="0">
                          <a:solidFill>
                            <a:schemeClr val="tx1"/>
                          </a:solidFill>
                          <a:sym typeface="Arial"/>
                        </a:rPr>
                        <a:t> </a:t>
                      </a:r>
                      <a:r>
                        <a:rPr lang="ru-RU" sz="1300" dirty="0" err="1">
                          <a:solidFill>
                            <a:schemeClr val="tx1"/>
                          </a:solidFill>
                          <a:sym typeface="Arial"/>
                        </a:rPr>
                        <a:t>перебування</a:t>
                      </a:r>
                      <a:r>
                        <a:rPr lang="ru-RU" sz="1300" dirty="0">
                          <a:solidFill>
                            <a:schemeClr val="tx1"/>
                          </a:solidFill>
                          <a:sym typeface="Arial"/>
                        </a:rPr>
                        <a:t> (</a:t>
                      </a:r>
                      <a:r>
                        <a:rPr lang="ru-RU" sz="1300" dirty="0" err="1">
                          <a:solidFill>
                            <a:schemeClr val="tx1"/>
                          </a:solidFill>
                          <a:sym typeface="Arial"/>
                        </a:rPr>
                        <a:t>підтвердити</a:t>
                      </a:r>
                      <a:r>
                        <a:rPr lang="ru-RU" sz="1300" dirty="0">
                          <a:solidFill>
                            <a:schemeClr val="tx1"/>
                          </a:solidFill>
                          <a:sym typeface="Arial"/>
                        </a:rPr>
                        <a:t> за </a:t>
                      </a:r>
                      <a:r>
                        <a:rPr lang="ru-RU" sz="1300" dirty="0" err="1">
                          <a:solidFill>
                            <a:schemeClr val="tx1"/>
                          </a:solidFill>
                          <a:sym typeface="Arial"/>
                        </a:rPr>
                        <a:t>допомогою</a:t>
                      </a:r>
                      <a:r>
                        <a:rPr lang="ru-RU" sz="1300" dirty="0">
                          <a:solidFill>
                            <a:schemeClr val="tx1"/>
                          </a:solidFill>
                          <a:sym typeface="Arial"/>
                        </a:rPr>
                        <a:t> </a:t>
                      </a:r>
                      <a:r>
                        <a:rPr lang="ru-RU" sz="1300" dirty="0" err="1">
                          <a:solidFill>
                            <a:schemeClr val="tx1"/>
                          </a:solidFill>
                          <a:sym typeface="Arial"/>
                        </a:rPr>
                        <a:t>геолокації</a:t>
                      </a:r>
                      <a:r>
                        <a:rPr lang="ru-RU" sz="1300" dirty="0">
                          <a:solidFill>
                            <a:schemeClr val="tx1"/>
                          </a:solidFill>
                          <a:sym typeface="Arial"/>
                        </a:rPr>
                        <a:t>);</a:t>
                      </a:r>
                      <a:endParaRPr dirty="0">
                        <a:solidFill>
                          <a:schemeClr val="tx1"/>
                        </a:solidFill>
                      </a:endParaRPr>
                    </a:p>
                    <a:p>
                      <a:pPr marL="0" marR="0" lvl="0" indent="0" algn="l" rtl="0">
                        <a:spcBef>
                          <a:spcPts val="0"/>
                        </a:spcBef>
                        <a:spcAft>
                          <a:spcPts val="0"/>
                        </a:spcAft>
                        <a:buNone/>
                      </a:pPr>
                      <a:r>
                        <a:rPr lang="ru-RU" sz="1300" dirty="0">
                          <a:solidFill>
                            <a:schemeClr val="tx1"/>
                          </a:solidFill>
                          <a:sym typeface="Arial"/>
                        </a:rPr>
                        <a:t>-  </a:t>
                      </a:r>
                      <a:r>
                        <a:rPr lang="ru-RU" sz="1300" dirty="0" err="1">
                          <a:solidFill>
                            <a:schemeClr val="tx1"/>
                          </a:solidFill>
                          <a:sym typeface="Arial"/>
                        </a:rPr>
                        <a:t>дані</a:t>
                      </a:r>
                      <a:r>
                        <a:rPr lang="ru-RU" sz="1300" dirty="0">
                          <a:solidFill>
                            <a:schemeClr val="tx1"/>
                          </a:solidFill>
                          <a:sym typeface="Arial"/>
                        </a:rPr>
                        <a:t> про </a:t>
                      </a:r>
                      <a:r>
                        <a:rPr lang="ru-RU" sz="1300" dirty="0" err="1">
                          <a:solidFill>
                            <a:schemeClr val="tx1"/>
                          </a:solidFill>
                          <a:sym typeface="Arial"/>
                        </a:rPr>
                        <a:t>дітей</a:t>
                      </a:r>
                      <a:r>
                        <a:rPr lang="ru-RU" sz="1300" dirty="0">
                          <a:solidFill>
                            <a:schemeClr val="tx1"/>
                          </a:solidFill>
                          <a:sym typeface="Arial"/>
                        </a:rPr>
                        <a:t>, </a:t>
                      </a:r>
                      <a:r>
                        <a:rPr lang="ru-RU" sz="1300" dirty="0" err="1">
                          <a:solidFill>
                            <a:schemeClr val="tx1"/>
                          </a:solidFill>
                          <a:sym typeface="Arial"/>
                        </a:rPr>
                        <a:t>які</a:t>
                      </a:r>
                      <a:r>
                        <a:rPr lang="ru-RU" sz="1300" dirty="0">
                          <a:solidFill>
                            <a:schemeClr val="tx1"/>
                          </a:solidFill>
                          <a:sym typeface="Arial"/>
                        </a:rPr>
                        <a:t> </a:t>
                      </a:r>
                      <a:r>
                        <a:rPr lang="ru-RU" sz="1300" dirty="0" err="1">
                          <a:solidFill>
                            <a:schemeClr val="tx1"/>
                          </a:solidFill>
                          <a:sym typeface="Arial"/>
                        </a:rPr>
                        <a:t>перебувають</a:t>
                      </a:r>
                      <a:r>
                        <a:rPr lang="ru-RU" sz="1300" dirty="0">
                          <a:solidFill>
                            <a:schemeClr val="tx1"/>
                          </a:solidFill>
                          <a:sym typeface="Arial"/>
                        </a:rPr>
                        <a:t> з вами;</a:t>
                      </a:r>
                      <a:endParaRPr dirty="0">
                        <a:solidFill>
                          <a:schemeClr val="tx1"/>
                        </a:solidFill>
                      </a:endParaRPr>
                    </a:p>
                    <a:p>
                      <a:pPr marL="0" marR="0" lvl="0" indent="0" algn="l" rtl="0">
                        <a:spcBef>
                          <a:spcPts val="0"/>
                        </a:spcBef>
                        <a:spcAft>
                          <a:spcPts val="0"/>
                        </a:spcAft>
                        <a:buNone/>
                      </a:pPr>
                      <a:r>
                        <a:rPr lang="ru-RU" sz="1300" dirty="0">
                          <a:solidFill>
                            <a:schemeClr val="tx1"/>
                          </a:solidFill>
                          <a:sym typeface="Arial"/>
                        </a:rPr>
                        <a:t>-  </a:t>
                      </a:r>
                      <a:r>
                        <a:rPr lang="ru-RU" sz="1300" dirty="0" err="1">
                          <a:solidFill>
                            <a:schemeClr val="tx1"/>
                          </a:solidFill>
                          <a:sym typeface="Arial"/>
                        </a:rPr>
                        <a:t>дані</a:t>
                      </a:r>
                      <a:r>
                        <a:rPr lang="ru-RU" sz="1300" dirty="0">
                          <a:solidFill>
                            <a:schemeClr val="tx1"/>
                          </a:solidFill>
                          <a:sym typeface="Arial"/>
                        </a:rPr>
                        <a:t> </a:t>
                      </a:r>
                      <a:r>
                        <a:rPr lang="ru-RU" sz="1300" dirty="0" err="1">
                          <a:solidFill>
                            <a:schemeClr val="tx1"/>
                          </a:solidFill>
                          <a:sym typeface="Arial"/>
                        </a:rPr>
                        <a:t>картки</a:t>
                      </a:r>
                      <a:r>
                        <a:rPr lang="ru-RU" sz="1300" dirty="0">
                          <a:solidFill>
                            <a:schemeClr val="tx1"/>
                          </a:solidFill>
                          <a:sym typeface="Arial"/>
                        </a:rPr>
                        <a:t> </a:t>
                      </a:r>
                      <a:r>
                        <a:rPr lang="ru-RU" sz="1300" dirty="0" err="1">
                          <a:solidFill>
                            <a:schemeClr val="tx1"/>
                          </a:solidFill>
                          <a:sym typeface="Arial"/>
                        </a:rPr>
                        <a:t>єПідтримка</a:t>
                      </a:r>
                      <a:r>
                        <a:rPr lang="ru-RU" sz="1300" dirty="0">
                          <a:solidFill>
                            <a:schemeClr val="tx1"/>
                          </a:solidFill>
                          <a:sym typeface="Arial"/>
                        </a:rPr>
                        <a:t>.</a:t>
                      </a:r>
                      <a:endParaRPr dirty="0">
                        <a:solidFill>
                          <a:schemeClr val="tx1"/>
                        </a:solidFill>
                      </a:endParaRPr>
                    </a:p>
                    <a:p>
                      <a:pPr marL="0" marR="0" lvl="0" indent="0" algn="l" rtl="0">
                        <a:spcBef>
                          <a:spcPts val="0"/>
                        </a:spcBef>
                        <a:spcAft>
                          <a:spcPts val="0"/>
                        </a:spcAft>
                        <a:buNone/>
                      </a:pPr>
                      <a:endParaRPr sz="1300" dirty="0">
                        <a:solidFill>
                          <a:schemeClr val="tx1"/>
                        </a:solidFill>
                        <a:latin typeface="Arial"/>
                        <a:cs typeface="Arial"/>
                        <a:sym typeface="Arial"/>
                      </a:endParaRPr>
                    </a:p>
                    <a:p>
                      <a:pPr marL="0" marR="0" lvl="0" indent="0" algn="l" rtl="0">
                        <a:spcBef>
                          <a:spcPts val="0"/>
                        </a:spcBef>
                        <a:spcAft>
                          <a:spcPts val="0"/>
                        </a:spcAft>
                        <a:buNone/>
                      </a:pPr>
                      <a:endParaRPr lang="ru-RU" sz="1300" dirty="0">
                        <a:solidFill>
                          <a:schemeClr val="tx1"/>
                        </a:solidFill>
                        <a:sym typeface="Arial"/>
                      </a:endParaRPr>
                    </a:p>
                    <a:p>
                      <a:pPr marL="0" marR="0" lvl="0" indent="0" algn="l" rtl="0">
                        <a:spcBef>
                          <a:spcPts val="0"/>
                        </a:spcBef>
                        <a:spcAft>
                          <a:spcPts val="0"/>
                        </a:spcAft>
                        <a:buNone/>
                      </a:pPr>
                      <a:r>
                        <a:rPr lang="ru-RU" sz="1300" dirty="0" err="1">
                          <a:solidFill>
                            <a:schemeClr val="tx1"/>
                          </a:solidFill>
                          <a:sym typeface="Arial"/>
                        </a:rPr>
                        <a:t>Протягом</a:t>
                      </a:r>
                      <a:r>
                        <a:rPr lang="ru-RU" sz="1300" dirty="0">
                          <a:solidFill>
                            <a:schemeClr val="tx1"/>
                          </a:solidFill>
                          <a:sym typeface="Arial"/>
                        </a:rPr>
                        <a:t> </a:t>
                      </a:r>
                      <a:r>
                        <a:rPr lang="ru-RU" sz="1300" dirty="0" err="1">
                          <a:solidFill>
                            <a:schemeClr val="tx1"/>
                          </a:solidFill>
                          <a:sym typeface="Arial"/>
                        </a:rPr>
                        <a:t>кількох</a:t>
                      </a:r>
                      <a:r>
                        <a:rPr lang="ru-RU" sz="1300" dirty="0">
                          <a:solidFill>
                            <a:schemeClr val="tx1"/>
                          </a:solidFill>
                          <a:sym typeface="Arial"/>
                        </a:rPr>
                        <a:t> </a:t>
                      </a:r>
                      <a:r>
                        <a:rPr lang="ru-RU" sz="1300" dirty="0" err="1">
                          <a:solidFill>
                            <a:schemeClr val="tx1"/>
                          </a:solidFill>
                          <a:sym typeface="Arial"/>
                        </a:rPr>
                        <a:t>днів</a:t>
                      </a:r>
                      <a:r>
                        <a:rPr lang="ru-RU" sz="1300" dirty="0">
                          <a:solidFill>
                            <a:schemeClr val="tx1"/>
                          </a:solidFill>
                          <a:sym typeface="Arial"/>
                        </a:rPr>
                        <a:t> </a:t>
                      </a:r>
                      <a:r>
                        <a:rPr lang="ru-RU" sz="1300" dirty="0" err="1">
                          <a:solidFill>
                            <a:schemeClr val="tx1"/>
                          </a:solidFill>
                          <a:sym typeface="Arial"/>
                        </a:rPr>
                        <a:t>довідка</a:t>
                      </a:r>
                      <a:r>
                        <a:rPr lang="ru-RU" sz="1300" dirty="0">
                          <a:solidFill>
                            <a:schemeClr val="tx1"/>
                          </a:solidFill>
                          <a:sym typeface="Arial"/>
                        </a:rPr>
                        <a:t> ВПО </a:t>
                      </a:r>
                      <a:r>
                        <a:rPr lang="ru-RU" sz="1300" dirty="0" err="1">
                          <a:solidFill>
                            <a:schemeClr val="tx1"/>
                          </a:solidFill>
                          <a:sym typeface="Arial"/>
                        </a:rPr>
                        <a:t>має</a:t>
                      </a:r>
                      <a:r>
                        <a:rPr lang="ru-RU" sz="1300" dirty="0">
                          <a:solidFill>
                            <a:schemeClr val="tx1"/>
                          </a:solidFill>
                          <a:sym typeface="Arial"/>
                        </a:rPr>
                        <a:t> </a:t>
                      </a:r>
                      <a:r>
                        <a:rPr lang="ru-RU" sz="1300" dirty="0" err="1">
                          <a:solidFill>
                            <a:schemeClr val="tx1"/>
                          </a:solidFill>
                          <a:sym typeface="Arial"/>
                        </a:rPr>
                        <a:t>з’явитися</a:t>
                      </a:r>
                      <a:r>
                        <a:rPr lang="ru-RU" sz="1300" dirty="0">
                          <a:solidFill>
                            <a:schemeClr val="tx1"/>
                          </a:solidFill>
                          <a:sym typeface="Arial"/>
                        </a:rPr>
                        <a:t> в «</a:t>
                      </a:r>
                      <a:r>
                        <a:rPr lang="ru-RU" sz="1300" dirty="0" err="1">
                          <a:solidFill>
                            <a:schemeClr val="tx1"/>
                          </a:solidFill>
                          <a:sym typeface="Arial"/>
                        </a:rPr>
                        <a:t>Дії</a:t>
                      </a:r>
                      <a:r>
                        <a:rPr lang="ru-RU" sz="1300" dirty="0">
                          <a:solidFill>
                            <a:schemeClr val="tx1"/>
                          </a:solidFill>
                          <a:sym typeface="Arial"/>
                        </a:rPr>
                        <a:t>».</a:t>
                      </a:r>
                      <a:endParaRPr lang="ru-RU" dirty="0">
                        <a:solidFill>
                          <a:schemeClr val="tx1"/>
                        </a:solidFill>
                      </a:endParaRPr>
                    </a:p>
                    <a:p>
                      <a:pPr marL="0" marR="0" lvl="0" indent="0" algn="l" rtl="0">
                        <a:spcBef>
                          <a:spcPts val="0"/>
                        </a:spcBef>
                        <a:spcAft>
                          <a:spcPts val="0"/>
                        </a:spcAft>
                        <a:buNone/>
                      </a:pPr>
                      <a:r>
                        <a:rPr lang="ru-RU" sz="1300" dirty="0" err="1">
                          <a:solidFill>
                            <a:schemeClr val="tx1"/>
                          </a:solidFill>
                          <a:sym typeface="Arial"/>
                        </a:rPr>
                        <a:t>Якщо</a:t>
                      </a:r>
                      <a:r>
                        <a:rPr lang="ru-RU" sz="1300" dirty="0">
                          <a:solidFill>
                            <a:schemeClr val="tx1"/>
                          </a:solidFill>
                          <a:sym typeface="Arial"/>
                        </a:rPr>
                        <a:t> </a:t>
                      </a:r>
                      <a:r>
                        <a:rPr lang="ru-RU" sz="1300" dirty="0" err="1">
                          <a:solidFill>
                            <a:schemeClr val="tx1"/>
                          </a:solidFill>
                          <a:sym typeface="Arial"/>
                        </a:rPr>
                        <a:t>довідка</a:t>
                      </a:r>
                      <a:r>
                        <a:rPr lang="ru-RU" sz="1300" dirty="0">
                          <a:solidFill>
                            <a:schemeClr val="tx1"/>
                          </a:solidFill>
                          <a:sym typeface="Arial"/>
                        </a:rPr>
                        <a:t> не </a:t>
                      </a:r>
                      <a:r>
                        <a:rPr lang="ru-RU" sz="1300" dirty="0" err="1">
                          <a:solidFill>
                            <a:schemeClr val="tx1"/>
                          </a:solidFill>
                          <a:sym typeface="Arial"/>
                        </a:rPr>
                        <a:t>відображається</a:t>
                      </a:r>
                      <a:r>
                        <a:rPr lang="ru-RU" sz="1300" dirty="0">
                          <a:solidFill>
                            <a:schemeClr val="tx1"/>
                          </a:solidFill>
                          <a:sym typeface="Arial"/>
                        </a:rPr>
                        <a:t>, </a:t>
                      </a:r>
                      <a:r>
                        <a:rPr lang="ru-RU" sz="1300" dirty="0" err="1">
                          <a:solidFill>
                            <a:schemeClr val="tx1"/>
                          </a:solidFill>
                          <a:sym typeface="Arial"/>
                        </a:rPr>
                        <a:t>слід</a:t>
                      </a:r>
                      <a:r>
                        <a:rPr lang="ru-RU" sz="1300" dirty="0">
                          <a:solidFill>
                            <a:schemeClr val="tx1"/>
                          </a:solidFill>
                          <a:sym typeface="Arial"/>
                        </a:rPr>
                        <a:t> </a:t>
                      </a:r>
                      <a:r>
                        <a:rPr lang="ru-RU" sz="1300" dirty="0" err="1">
                          <a:solidFill>
                            <a:schemeClr val="tx1"/>
                          </a:solidFill>
                          <a:sym typeface="Arial"/>
                        </a:rPr>
                        <a:t>ретельно</a:t>
                      </a:r>
                      <a:r>
                        <a:rPr lang="ru-RU" sz="1300" dirty="0">
                          <a:solidFill>
                            <a:schemeClr val="tx1"/>
                          </a:solidFill>
                          <a:sym typeface="Arial"/>
                        </a:rPr>
                        <a:t> </a:t>
                      </a:r>
                      <a:r>
                        <a:rPr lang="ru-RU" sz="1300" dirty="0" err="1">
                          <a:solidFill>
                            <a:schemeClr val="tx1"/>
                          </a:solidFill>
                          <a:sym typeface="Arial"/>
                        </a:rPr>
                        <a:t>перевірити</a:t>
                      </a:r>
                      <a:r>
                        <a:rPr lang="ru-RU" sz="1300" dirty="0">
                          <a:solidFill>
                            <a:schemeClr val="tx1"/>
                          </a:solidFill>
                          <a:sym typeface="Arial"/>
                        </a:rPr>
                        <a:t> </a:t>
                      </a:r>
                      <a:r>
                        <a:rPr lang="ru-RU" sz="1300" dirty="0" err="1">
                          <a:solidFill>
                            <a:schemeClr val="tx1"/>
                          </a:solidFill>
                          <a:sym typeface="Arial"/>
                        </a:rPr>
                        <a:t>внесені</a:t>
                      </a:r>
                      <a:r>
                        <a:rPr lang="ru-RU" sz="1300" dirty="0">
                          <a:solidFill>
                            <a:schemeClr val="tx1"/>
                          </a:solidFill>
                          <a:sym typeface="Arial"/>
                        </a:rPr>
                        <a:t> </a:t>
                      </a:r>
                      <a:r>
                        <a:rPr lang="ru-RU" sz="1300" dirty="0" err="1">
                          <a:solidFill>
                            <a:schemeClr val="tx1"/>
                          </a:solidFill>
                          <a:sym typeface="Arial"/>
                        </a:rPr>
                        <a:t>дані</a:t>
                      </a:r>
                      <a:r>
                        <a:rPr lang="ru-RU" sz="1300" dirty="0">
                          <a:solidFill>
                            <a:schemeClr val="tx1"/>
                          </a:solidFill>
                          <a:sym typeface="Arial"/>
                        </a:rPr>
                        <a:t>, </a:t>
                      </a:r>
                      <a:r>
                        <a:rPr lang="ru-RU" sz="1300" dirty="0" err="1">
                          <a:solidFill>
                            <a:schemeClr val="tx1"/>
                          </a:solidFill>
                          <a:sym typeface="Arial"/>
                        </a:rPr>
                        <a:t>спробувати</a:t>
                      </a:r>
                      <a:r>
                        <a:rPr lang="ru-RU" sz="1300" dirty="0">
                          <a:solidFill>
                            <a:schemeClr val="tx1"/>
                          </a:solidFill>
                          <a:sym typeface="Arial"/>
                        </a:rPr>
                        <a:t> </a:t>
                      </a:r>
                      <a:r>
                        <a:rPr lang="ru-RU" sz="1300" dirty="0" err="1">
                          <a:solidFill>
                            <a:schemeClr val="tx1"/>
                          </a:solidFill>
                          <a:sym typeface="Arial"/>
                        </a:rPr>
                        <a:t>ще</a:t>
                      </a:r>
                      <a:r>
                        <a:rPr lang="ru-RU" sz="1300" dirty="0">
                          <a:solidFill>
                            <a:schemeClr val="tx1"/>
                          </a:solidFill>
                          <a:sym typeface="Arial"/>
                        </a:rPr>
                        <a:t> раз </a:t>
                      </a:r>
                      <a:r>
                        <a:rPr lang="ru-RU" sz="1300" dirty="0" err="1">
                          <a:solidFill>
                            <a:schemeClr val="tx1"/>
                          </a:solidFill>
                          <a:sym typeface="Arial"/>
                        </a:rPr>
                        <a:t>або</a:t>
                      </a:r>
                      <a:r>
                        <a:rPr lang="ru-RU" sz="1300" dirty="0">
                          <a:solidFill>
                            <a:schemeClr val="tx1"/>
                          </a:solidFill>
                          <a:sym typeface="Arial"/>
                        </a:rPr>
                        <a:t> </a:t>
                      </a:r>
                      <a:r>
                        <a:rPr lang="ru-RU" sz="1300" dirty="0" err="1">
                          <a:solidFill>
                            <a:schemeClr val="tx1"/>
                          </a:solidFill>
                          <a:sym typeface="Arial"/>
                        </a:rPr>
                        <a:t>звернутися</a:t>
                      </a:r>
                      <a:r>
                        <a:rPr lang="ru-RU" sz="1300" dirty="0">
                          <a:solidFill>
                            <a:schemeClr val="tx1"/>
                          </a:solidFill>
                          <a:sym typeface="Arial"/>
                        </a:rPr>
                        <a:t> до </a:t>
                      </a:r>
                      <a:r>
                        <a:rPr lang="ru-RU" sz="1300" dirty="0" err="1">
                          <a:solidFill>
                            <a:schemeClr val="tx1"/>
                          </a:solidFill>
                          <a:sym typeface="Arial"/>
                        </a:rPr>
                        <a:t>технічної</a:t>
                      </a:r>
                      <a:r>
                        <a:rPr lang="ru-RU" sz="1300" dirty="0">
                          <a:solidFill>
                            <a:schemeClr val="tx1"/>
                          </a:solidFill>
                          <a:sym typeface="Arial"/>
                        </a:rPr>
                        <a:t> </a:t>
                      </a:r>
                      <a:r>
                        <a:rPr lang="ru-RU" sz="1300" dirty="0" err="1">
                          <a:solidFill>
                            <a:schemeClr val="tx1"/>
                          </a:solidFill>
                          <a:sym typeface="Arial"/>
                        </a:rPr>
                        <a:t>підтримки</a:t>
                      </a:r>
                      <a:r>
                        <a:rPr lang="ru-RU" sz="1300" dirty="0">
                          <a:solidFill>
                            <a:schemeClr val="tx1"/>
                          </a:solidFill>
                          <a:sym typeface="Arial"/>
                        </a:rPr>
                        <a:t> «</a:t>
                      </a:r>
                      <a:r>
                        <a:rPr lang="ru-RU" sz="1300" dirty="0" err="1">
                          <a:solidFill>
                            <a:schemeClr val="tx1"/>
                          </a:solidFill>
                          <a:sym typeface="Arial"/>
                        </a:rPr>
                        <a:t>Дії</a:t>
                      </a:r>
                      <a:r>
                        <a:rPr lang="ru-RU" sz="1300" dirty="0">
                          <a:solidFill>
                            <a:schemeClr val="tx1"/>
                          </a:solidFill>
                          <a:sym typeface="Arial"/>
                        </a:rPr>
                        <a:t>».</a:t>
                      </a:r>
                      <a:endParaRPr lang="uk-UA" dirty="0">
                        <a:solidFill>
                          <a:schemeClr val="tx1"/>
                        </a:solidFill>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1"/>
                  </a:ext>
                </a:extLst>
              </a:tr>
              <a:tr h="6276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uk-UA" sz="1200" b="1" dirty="0"/>
                        <a:t>Черкаська область:</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200" b="1" dirty="0"/>
                        <a:t>Департамент </a:t>
                      </a:r>
                      <a:r>
                        <a:rPr lang="ru-RU" sz="1200" b="1" dirty="0" err="1"/>
                        <a:t>соціального</a:t>
                      </a:r>
                      <a:r>
                        <a:rPr lang="ru-RU" sz="1200" b="1" dirty="0"/>
                        <a:t>  </a:t>
                      </a:r>
                      <a:r>
                        <a:rPr lang="ru-RU" sz="1200" b="1" u="none" strike="noStrike" cap="none" dirty="0" err="1">
                          <a:sym typeface="Arial"/>
                        </a:rPr>
                        <a:t>захисту</a:t>
                      </a:r>
                      <a:r>
                        <a:rPr lang="ru-RU" sz="1200" b="1" u="none" strike="noStrike" cap="none" dirty="0">
                          <a:sym typeface="Arial"/>
                        </a:rPr>
                        <a:t> </a:t>
                      </a:r>
                      <a:r>
                        <a:rPr lang="ru-RU" sz="1200" b="1" u="none" strike="noStrike" cap="none" dirty="0" err="1">
                          <a:sym typeface="Arial"/>
                        </a:rPr>
                        <a:t>населення</a:t>
                      </a:r>
                      <a:endParaRPr lang="ru-RU" sz="1200" b="1"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200" dirty="0">
                          <a:sym typeface="Arial"/>
                        </a:rPr>
                        <a:t>т. (0472) 37 44 34</a:t>
                      </a:r>
                      <a:endParaRPr sz="1300" dirty="0">
                        <a:solidFill>
                          <a:srgbClr val="002060"/>
                        </a:solidFill>
                        <a:latin typeface="Arial"/>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marL="0" marR="0" lvl="0" indent="0" algn="l" rtl="0">
                        <a:spcBef>
                          <a:spcPts val="0"/>
                        </a:spcBef>
                        <a:spcAft>
                          <a:spcPts val="0"/>
                        </a:spcAft>
                        <a:buNone/>
                      </a:pPr>
                      <a:r>
                        <a:rPr lang="ru-RU" sz="1300" dirty="0" err="1">
                          <a:sym typeface="Arial"/>
                        </a:rPr>
                        <a:t>Крок</a:t>
                      </a:r>
                      <a:r>
                        <a:rPr lang="ru-RU" sz="1300" dirty="0">
                          <a:sym typeface="Arial"/>
                        </a:rPr>
                        <a:t> 2: </a:t>
                      </a:r>
                      <a:br>
                        <a:rPr lang="ru-RU" sz="1300" dirty="0">
                          <a:sym typeface="Arial"/>
                        </a:rPr>
                      </a:br>
                      <a:r>
                        <a:rPr lang="ru-RU" sz="1300" dirty="0" err="1">
                          <a:sym typeface="Arial"/>
                        </a:rPr>
                        <a:t>Авторизуватися</a:t>
                      </a:r>
                      <a:endParaRPr sz="1300" dirty="0">
                        <a:solidFill>
                          <a:srgbClr val="002060"/>
                        </a:solidFill>
                        <a:latin typeface="Arial"/>
                        <a:ea typeface="Arial"/>
                        <a:cs typeface="Arial"/>
                        <a:sym typeface="Arial"/>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2"/>
                  </a:ext>
                </a:extLst>
              </a:tr>
              <a:tr h="8517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300" b="1" dirty="0" err="1">
                          <a:sym typeface="Arial"/>
                        </a:rPr>
                        <a:t>Звенигородський</a:t>
                      </a:r>
                      <a:r>
                        <a:rPr lang="ru-RU" sz="1300" b="1" baseline="0" dirty="0">
                          <a:sym typeface="Arial"/>
                        </a:rPr>
                        <a:t> район</a:t>
                      </a:r>
                      <a:r>
                        <a:rPr lang="ru-RU" sz="1300" b="1" dirty="0">
                          <a:sym typeface="Arial"/>
                        </a:rPr>
                        <a:t>:</a:t>
                      </a:r>
                      <a:br>
                        <a:rPr lang="ru-RU" sz="1300" dirty="0">
                          <a:sym typeface="Arial"/>
                        </a:rPr>
                      </a:br>
                      <a:r>
                        <a:rPr lang="ru-RU" sz="1200" b="1" dirty="0" err="1"/>
                        <a:t>Управління</a:t>
                      </a:r>
                      <a:r>
                        <a:rPr lang="ru-RU" sz="1200" b="1" dirty="0"/>
                        <a:t> </a:t>
                      </a:r>
                      <a:r>
                        <a:rPr lang="ru-RU" sz="1200" b="1" dirty="0" err="1"/>
                        <a:t>соціального</a:t>
                      </a:r>
                      <a:r>
                        <a:rPr lang="ru-RU" sz="1200" b="1" dirty="0"/>
                        <a:t>  </a:t>
                      </a:r>
                      <a:r>
                        <a:rPr lang="ru-RU" sz="1200" b="1" u="none" strike="noStrike" cap="none" dirty="0" err="1">
                          <a:sym typeface="Arial"/>
                        </a:rPr>
                        <a:t>захисту</a:t>
                      </a:r>
                      <a:r>
                        <a:rPr lang="ru-RU" sz="1200" b="1" u="none" strike="noStrike" cap="none" dirty="0">
                          <a:sym typeface="Arial"/>
                        </a:rPr>
                        <a:t> </a:t>
                      </a:r>
                      <a:r>
                        <a:rPr lang="ru-RU" sz="1200" b="1" u="none" strike="noStrike" cap="none" dirty="0" err="1">
                          <a:sym typeface="Arial"/>
                        </a:rPr>
                        <a:t>населення</a:t>
                      </a:r>
                      <a:endParaRPr lang="ru-RU" sz="1200" b="1" dirty="0"/>
                    </a:p>
                    <a:p>
                      <a:r>
                        <a:rPr lang="ru-RU" sz="1200" dirty="0">
                          <a:sym typeface="Arial"/>
                        </a:rPr>
                        <a:t>т.</a:t>
                      </a:r>
                      <a:r>
                        <a:rPr lang="ru-RU" sz="1400" b="0" i="0" u="none" strike="noStrike" cap="none" dirty="0">
                          <a:solidFill>
                            <a:schemeClr val="dk1"/>
                          </a:solidFill>
                          <a:effectLst/>
                          <a:latin typeface="+mn-lt"/>
                          <a:ea typeface="+mn-ea"/>
                          <a:cs typeface="+mn-cs"/>
                          <a:sym typeface="Arial"/>
                        </a:rPr>
                        <a:t> </a:t>
                      </a:r>
                      <a:r>
                        <a:rPr lang="ru-RU" sz="1200" b="0" i="0" u="none" strike="noStrike" cap="none" dirty="0">
                          <a:solidFill>
                            <a:schemeClr val="dk1"/>
                          </a:solidFill>
                          <a:effectLst/>
                          <a:latin typeface="+mn-lt"/>
                          <a:ea typeface="+mn-ea"/>
                          <a:cs typeface="+mn-cs"/>
                          <a:sym typeface="Arial"/>
                        </a:rPr>
                        <a:t>(04740) 2 16 85</a:t>
                      </a:r>
                      <a:endParaRPr lang="ru-RU" sz="1200" dirty="0">
                        <a:sym typeface="Arial"/>
                      </a:endParaRPr>
                    </a:p>
                    <a:p>
                      <a:pPr marL="0" marR="0" lvl="0" indent="0" algn="l" rtl="0">
                        <a:spcBef>
                          <a:spcPts val="0"/>
                        </a:spcBef>
                        <a:spcAft>
                          <a:spcPts val="0"/>
                        </a:spcAft>
                        <a:buNone/>
                      </a:pPr>
                      <a:r>
                        <a:rPr lang="ru-RU" sz="1200" b="1" dirty="0">
                          <a:solidFill>
                            <a:schemeClr val="tx1"/>
                          </a:solidFill>
                          <a:latin typeface="+mn-lt"/>
                          <a:ea typeface="Arial"/>
                          <a:cs typeface="Arial"/>
                          <a:sym typeface="Arial"/>
                        </a:rPr>
                        <a:t>ЦНАП</a:t>
                      </a:r>
                      <a:r>
                        <a:rPr lang="ru-RU" sz="1200" dirty="0">
                          <a:solidFill>
                            <a:srgbClr val="002060"/>
                          </a:solidFill>
                          <a:latin typeface="+mn-lt"/>
                          <a:ea typeface="Arial"/>
                          <a:cs typeface="Arial"/>
                          <a:sym typeface="Arial"/>
                        </a:rPr>
                        <a:t> </a:t>
                      </a:r>
                      <a:r>
                        <a:rPr lang="ru-RU" sz="1200" dirty="0">
                          <a:sym typeface="Arial"/>
                        </a:rPr>
                        <a:t>т</a:t>
                      </a:r>
                      <a:r>
                        <a:rPr lang="ru-RU" sz="1200" u="none" dirty="0">
                          <a:solidFill>
                            <a:schemeClr val="tx1"/>
                          </a:solidFill>
                          <a:sym typeface="Arial"/>
                        </a:rPr>
                        <a:t>. (04740)</a:t>
                      </a:r>
                      <a:r>
                        <a:rPr lang="x-none" sz="1200" b="0" i="0" u="none" strike="noStrike" cap="none" dirty="0">
                          <a:solidFill>
                            <a:schemeClr val="tx1"/>
                          </a:solidFill>
                          <a:effectLst/>
                          <a:latin typeface="+mn-lt"/>
                          <a:ea typeface="+mn-ea"/>
                          <a:cs typeface="+mn-cs"/>
                          <a:sym typeface="Arial"/>
                        </a:rPr>
                        <a:t> 2</a:t>
                      </a:r>
                      <a:r>
                        <a:rPr lang="uk-UA" sz="1200" b="0" i="0" u="none" strike="noStrike" cap="none" dirty="0">
                          <a:solidFill>
                            <a:schemeClr val="tx1"/>
                          </a:solidFill>
                          <a:effectLst/>
                          <a:latin typeface="+mn-lt"/>
                          <a:ea typeface="+mn-ea"/>
                          <a:cs typeface="+mn-cs"/>
                          <a:sym typeface="Arial"/>
                        </a:rPr>
                        <a:t> </a:t>
                      </a:r>
                      <a:r>
                        <a:rPr lang="x-none" sz="1200" b="0" i="0" u="none" strike="noStrike" cap="none" dirty="0">
                          <a:solidFill>
                            <a:schemeClr val="tx1"/>
                          </a:solidFill>
                          <a:effectLst/>
                          <a:latin typeface="+mn-lt"/>
                          <a:ea typeface="+mn-ea"/>
                          <a:cs typeface="+mn-cs"/>
                          <a:sym typeface="Arial"/>
                        </a:rPr>
                        <a:t>10</a:t>
                      </a:r>
                      <a:r>
                        <a:rPr lang="uk-UA" sz="1200" b="0" i="0" u="none" strike="noStrike" cap="none" dirty="0">
                          <a:solidFill>
                            <a:schemeClr val="tx1"/>
                          </a:solidFill>
                          <a:effectLst/>
                          <a:latin typeface="+mn-lt"/>
                          <a:ea typeface="+mn-ea"/>
                          <a:cs typeface="+mn-cs"/>
                          <a:sym typeface="Arial"/>
                        </a:rPr>
                        <a:t> </a:t>
                      </a:r>
                      <a:r>
                        <a:rPr lang="x-none" sz="1200" b="0" i="0" u="none" strike="noStrike" cap="none" dirty="0">
                          <a:solidFill>
                            <a:schemeClr val="tx1"/>
                          </a:solidFill>
                          <a:effectLst/>
                          <a:latin typeface="+mn-lt"/>
                          <a:ea typeface="+mn-ea"/>
                          <a:cs typeface="+mn-cs"/>
                          <a:sym typeface="Arial"/>
                        </a:rPr>
                        <a:t>66</a:t>
                      </a:r>
                      <a:r>
                        <a:rPr lang="uk-UA" sz="1200" b="0" i="0" u="none" strike="noStrike" cap="none" dirty="0">
                          <a:solidFill>
                            <a:schemeClr val="tx1"/>
                          </a:solidFill>
                          <a:effectLst/>
                          <a:latin typeface="+mn-lt"/>
                          <a:ea typeface="+mn-ea"/>
                          <a:cs typeface="+mn-cs"/>
                          <a:sym typeface="Arial"/>
                        </a:rPr>
                        <a:t>, </a:t>
                      </a:r>
                      <a:r>
                        <a:rPr lang="x-none" sz="1200" dirty="0"/>
                        <a:t>(0240) 2</a:t>
                      </a:r>
                      <a:r>
                        <a:rPr lang="uk-UA" sz="1200" dirty="0"/>
                        <a:t> </a:t>
                      </a:r>
                      <a:r>
                        <a:rPr lang="x-none" sz="1200" dirty="0"/>
                        <a:t>24</a:t>
                      </a:r>
                      <a:r>
                        <a:rPr lang="uk-UA" sz="1200" dirty="0"/>
                        <a:t> </a:t>
                      </a:r>
                      <a:r>
                        <a:rPr lang="x-none" sz="1200" dirty="0"/>
                        <a:t>25</a:t>
                      </a:r>
                      <a:endParaRPr lang="ru-RU" sz="1200" u="none" dirty="0">
                        <a:solidFill>
                          <a:schemeClr val="tx1"/>
                        </a:solidFill>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marL="0" marR="0" lvl="0" indent="0" algn="l" rtl="0">
                        <a:spcBef>
                          <a:spcPts val="0"/>
                        </a:spcBef>
                        <a:spcAft>
                          <a:spcPts val="0"/>
                        </a:spcAft>
                        <a:buNone/>
                      </a:pPr>
                      <a:r>
                        <a:rPr lang="ru-RU" sz="1300" dirty="0" err="1">
                          <a:sym typeface="Arial"/>
                        </a:rPr>
                        <a:t>Крок</a:t>
                      </a:r>
                      <a:r>
                        <a:rPr lang="ru-RU" sz="1300" dirty="0">
                          <a:sym typeface="Arial"/>
                        </a:rPr>
                        <a:t> 3: </a:t>
                      </a:r>
                      <a:br>
                        <a:rPr lang="ru-RU" sz="1300" dirty="0">
                          <a:sym typeface="Arial"/>
                        </a:rPr>
                      </a:br>
                      <a:r>
                        <a:rPr lang="ru-RU" sz="1300" dirty="0">
                          <a:sym typeface="Arial"/>
                        </a:rPr>
                        <a:t>Перейти до </a:t>
                      </a:r>
                      <a:r>
                        <a:rPr lang="ru-RU" sz="1300" dirty="0" err="1">
                          <a:sym typeface="Arial"/>
                        </a:rPr>
                        <a:t>розділу</a:t>
                      </a:r>
                      <a:r>
                        <a:rPr lang="ru-RU" sz="1300" dirty="0">
                          <a:sym typeface="Arial"/>
                        </a:rPr>
                        <a:t> </a:t>
                      </a:r>
                      <a:r>
                        <a:rPr lang="ru-RU" sz="1300" dirty="0" err="1">
                          <a:sym typeface="Arial"/>
                        </a:rPr>
                        <a:t>Послуги</a:t>
                      </a:r>
                      <a:r>
                        <a:rPr lang="ru-RU" sz="1300" dirty="0">
                          <a:sym typeface="Arial"/>
                        </a:rPr>
                        <a:t> – </a:t>
                      </a:r>
                      <a:r>
                        <a:rPr lang="ru-RU" sz="1300" dirty="0" err="1">
                          <a:sym typeface="Arial"/>
                        </a:rPr>
                        <a:t>Отримати</a:t>
                      </a:r>
                      <a:r>
                        <a:rPr lang="ru-RU" sz="1300" dirty="0">
                          <a:sym typeface="Arial"/>
                        </a:rPr>
                        <a:t> статус ВПО і подати заявку, при </a:t>
                      </a:r>
                      <a:r>
                        <a:rPr lang="ru-RU" sz="1300" dirty="0" err="1">
                          <a:sym typeface="Arial"/>
                        </a:rPr>
                        <a:t>цьому</a:t>
                      </a:r>
                      <a:r>
                        <a:rPr lang="ru-RU" sz="1300" dirty="0">
                          <a:sym typeface="Arial"/>
                        </a:rPr>
                        <a:t> </a:t>
                      </a:r>
                      <a:r>
                        <a:rPr lang="ru-RU" sz="1300" dirty="0" err="1">
                          <a:sym typeface="Arial"/>
                        </a:rPr>
                        <a:t>вказати</a:t>
                      </a:r>
                      <a:r>
                        <a:rPr lang="ru-RU" sz="1300" dirty="0">
                          <a:sym typeface="Arial"/>
                        </a:rPr>
                        <a:t>:</a:t>
                      </a:r>
                      <a:endParaRPr dirty="0"/>
                    </a:p>
                    <a:p>
                      <a:pPr marL="0" marR="0" lvl="0" indent="0" algn="l" rtl="0">
                        <a:spcBef>
                          <a:spcPts val="0"/>
                        </a:spcBef>
                        <a:spcAft>
                          <a:spcPts val="0"/>
                        </a:spcAft>
                        <a:buNone/>
                      </a:pPr>
                      <a:r>
                        <a:rPr lang="ru-RU" sz="1300" dirty="0">
                          <a:sym typeface="Arial"/>
                        </a:rPr>
                        <a:t>-  </a:t>
                      </a:r>
                      <a:r>
                        <a:rPr lang="ru-RU" sz="1300" dirty="0" err="1">
                          <a:sym typeface="Arial"/>
                        </a:rPr>
                        <a:t>поточне</a:t>
                      </a:r>
                      <a:r>
                        <a:rPr lang="ru-RU" sz="1300" dirty="0">
                          <a:sym typeface="Arial"/>
                        </a:rPr>
                        <a:t> </a:t>
                      </a:r>
                      <a:r>
                        <a:rPr lang="ru-RU" sz="1300" dirty="0" err="1">
                          <a:sym typeface="Arial"/>
                        </a:rPr>
                        <a:t>місце</a:t>
                      </a:r>
                      <a:r>
                        <a:rPr lang="ru-RU" sz="1300" dirty="0">
                          <a:sym typeface="Arial"/>
                        </a:rPr>
                        <a:t> </a:t>
                      </a:r>
                      <a:r>
                        <a:rPr lang="ru-RU" sz="1300" dirty="0" err="1">
                          <a:sym typeface="Arial"/>
                        </a:rPr>
                        <a:t>перебування</a:t>
                      </a:r>
                      <a:r>
                        <a:rPr lang="ru-RU" sz="1300" dirty="0">
                          <a:sym typeface="Arial"/>
                        </a:rPr>
                        <a:t> (</a:t>
                      </a:r>
                      <a:r>
                        <a:rPr lang="ru-RU" sz="1300" dirty="0" err="1">
                          <a:sym typeface="Arial"/>
                        </a:rPr>
                        <a:t>підтвердити</a:t>
                      </a:r>
                      <a:r>
                        <a:rPr lang="ru-RU" sz="1300" dirty="0">
                          <a:sym typeface="Arial"/>
                        </a:rPr>
                        <a:t> за </a:t>
                      </a:r>
                      <a:r>
                        <a:rPr lang="ru-RU" sz="1300" dirty="0" err="1">
                          <a:sym typeface="Arial"/>
                        </a:rPr>
                        <a:t>допомогою</a:t>
                      </a:r>
                      <a:r>
                        <a:rPr lang="ru-RU" sz="1300" dirty="0">
                          <a:sym typeface="Arial"/>
                        </a:rPr>
                        <a:t> </a:t>
                      </a:r>
                      <a:r>
                        <a:rPr lang="ru-RU" sz="1300" dirty="0" err="1">
                          <a:sym typeface="Arial"/>
                        </a:rPr>
                        <a:t>геолокації</a:t>
                      </a:r>
                      <a:r>
                        <a:rPr lang="ru-RU" sz="1300" dirty="0">
                          <a:sym typeface="Arial"/>
                        </a:rPr>
                        <a:t>);</a:t>
                      </a:r>
                      <a:endParaRPr dirty="0"/>
                    </a:p>
                    <a:p>
                      <a:pPr marL="0" marR="0" lvl="0" indent="0" algn="l" rtl="0">
                        <a:spcBef>
                          <a:spcPts val="0"/>
                        </a:spcBef>
                        <a:spcAft>
                          <a:spcPts val="0"/>
                        </a:spcAft>
                        <a:buNone/>
                      </a:pPr>
                      <a:r>
                        <a:rPr lang="ru-RU" sz="1300" dirty="0">
                          <a:sym typeface="Arial"/>
                        </a:rPr>
                        <a:t>-  </a:t>
                      </a:r>
                      <a:r>
                        <a:rPr lang="ru-RU" sz="1300" dirty="0" err="1">
                          <a:sym typeface="Arial"/>
                        </a:rPr>
                        <a:t>дані</a:t>
                      </a:r>
                      <a:r>
                        <a:rPr lang="ru-RU" sz="1300" dirty="0">
                          <a:sym typeface="Arial"/>
                        </a:rPr>
                        <a:t> про </a:t>
                      </a:r>
                      <a:r>
                        <a:rPr lang="ru-RU" sz="1300" dirty="0" err="1">
                          <a:sym typeface="Arial"/>
                        </a:rPr>
                        <a:t>дітей</a:t>
                      </a:r>
                      <a:r>
                        <a:rPr lang="ru-RU" sz="1300" dirty="0">
                          <a:sym typeface="Arial"/>
                        </a:rPr>
                        <a:t>, </a:t>
                      </a:r>
                      <a:r>
                        <a:rPr lang="ru-RU" sz="1300" dirty="0" err="1">
                          <a:sym typeface="Arial"/>
                        </a:rPr>
                        <a:t>які</a:t>
                      </a:r>
                      <a:r>
                        <a:rPr lang="ru-RU" sz="1300" dirty="0">
                          <a:sym typeface="Arial"/>
                        </a:rPr>
                        <a:t> </a:t>
                      </a:r>
                      <a:r>
                        <a:rPr lang="ru-RU" sz="1300" dirty="0" err="1">
                          <a:sym typeface="Arial"/>
                        </a:rPr>
                        <a:t>перебувають</a:t>
                      </a:r>
                      <a:r>
                        <a:rPr lang="ru-RU" sz="1300" dirty="0">
                          <a:sym typeface="Arial"/>
                        </a:rPr>
                        <a:t> з вами;</a:t>
                      </a:r>
                      <a:endParaRPr dirty="0"/>
                    </a:p>
                    <a:p>
                      <a:pPr marL="0" marR="0" lvl="0" indent="0" algn="l" rtl="0">
                        <a:spcBef>
                          <a:spcPts val="0"/>
                        </a:spcBef>
                        <a:spcAft>
                          <a:spcPts val="0"/>
                        </a:spcAft>
                        <a:buNone/>
                      </a:pPr>
                      <a:r>
                        <a:rPr lang="ru-RU" sz="1300" dirty="0">
                          <a:sym typeface="Arial"/>
                        </a:rPr>
                        <a:t>-  </a:t>
                      </a:r>
                      <a:r>
                        <a:rPr lang="ru-RU" sz="1300" dirty="0" err="1">
                          <a:sym typeface="Arial"/>
                        </a:rPr>
                        <a:t>дані</a:t>
                      </a:r>
                      <a:r>
                        <a:rPr lang="ru-RU" sz="1300" dirty="0">
                          <a:sym typeface="Arial"/>
                        </a:rPr>
                        <a:t> </a:t>
                      </a:r>
                      <a:r>
                        <a:rPr lang="ru-RU" sz="1300" dirty="0" err="1">
                          <a:sym typeface="Arial"/>
                        </a:rPr>
                        <a:t>картки</a:t>
                      </a:r>
                      <a:r>
                        <a:rPr lang="ru-RU" sz="1300" dirty="0">
                          <a:sym typeface="Arial"/>
                        </a:rPr>
                        <a:t> </a:t>
                      </a:r>
                      <a:r>
                        <a:rPr lang="ru-RU" sz="1300" dirty="0" err="1">
                          <a:sym typeface="Arial"/>
                        </a:rPr>
                        <a:t>єПідтримка</a:t>
                      </a:r>
                      <a:r>
                        <a:rPr lang="ru-RU" sz="1300" dirty="0">
                          <a:sym typeface="Arial"/>
                        </a:rPr>
                        <a:t>.</a:t>
                      </a:r>
                      <a:endParaRPr dirty="0"/>
                    </a:p>
                    <a:p>
                      <a:pPr marL="0" marR="0" lvl="0" indent="0" algn="l" rtl="0">
                        <a:spcBef>
                          <a:spcPts val="0"/>
                        </a:spcBef>
                        <a:spcAft>
                          <a:spcPts val="0"/>
                        </a:spcAft>
                        <a:buNone/>
                      </a:pPr>
                      <a:endParaRPr sz="1300" dirty="0">
                        <a:solidFill>
                          <a:srgbClr val="002060"/>
                        </a:solidFill>
                        <a:latin typeface="Arial"/>
                        <a:ea typeface="Arial"/>
                        <a:cs typeface="Arial"/>
                        <a:sym typeface="Arial"/>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3"/>
                  </a:ext>
                </a:extLst>
              </a:tr>
              <a:tr h="86671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200" b="1" dirty="0" err="1">
                          <a:sym typeface="Arial"/>
                        </a:rPr>
                        <a:t>Золотоніський</a:t>
                      </a:r>
                      <a:r>
                        <a:rPr lang="ru-RU" sz="1200" b="1" baseline="0" dirty="0">
                          <a:sym typeface="Arial"/>
                        </a:rPr>
                        <a:t> район:</a:t>
                      </a:r>
                      <a:br>
                        <a:rPr lang="ru-RU" sz="1200" dirty="0">
                          <a:sym typeface="Arial"/>
                        </a:rPr>
                      </a:br>
                      <a:r>
                        <a:rPr lang="ru-RU" sz="1200" b="1" dirty="0" err="1"/>
                        <a:t>Управління</a:t>
                      </a:r>
                      <a:r>
                        <a:rPr lang="ru-RU" sz="1200" b="1" dirty="0"/>
                        <a:t> </a:t>
                      </a:r>
                      <a:r>
                        <a:rPr lang="ru-RU" sz="1200" b="1" dirty="0" err="1"/>
                        <a:t>соціального</a:t>
                      </a:r>
                      <a:r>
                        <a:rPr lang="ru-RU" sz="1200" b="1" dirty="0"/>
                        <a:t>  </a:t>
                      </a:r>
                      <a:r>
                        <a:rPr lang="ru-RU" sz="1200" b="1" u="none" strike="noStrike" cap="none" dirty="0" err="1">
                          <a:sym typeface="Arial"/>
                        </a:rPr>
                        <a:t>захисту</a:t>
                      </a:r>
                      <a:r>
                        <a:rPr lang="ru-RU" sz="1200" b="1" u="none" strike="noStrike" cap="none" dirty="0">
                          <a:sym typeface="Arial"/>
                        </a:rPr>
                        <a:t> </a:t>
                      </a:r>
                      <a:r>
                        <a:rPr lang="ru-RU" sz="1200" b="1" u="none" strike="noStrike" cap="none" dirty="0" err="1">
                          <a:sym typeface="Arial"/>
                        </a:rPr>
                        <a:t>населення</a:t>
                      </a:r>
                      <a:endParaRPr lang="ru-RU" sz="1200" b="1" dirty="0"/>
                    </a:p>
                    <a:p>
                      <a:r>
                        <a:rPr lang="ru-RU" sz="1200" dirty="0">
                          <a:sym typeface="Arial"/>
                        </a:rPr>
                        <a:t>т.</a:t>
                      </a:r>
                      <a:r>
                        <a:rPr lang="ru-RU" sz="1400" b="0" i="0" u="none" strike="noStrike" cap="none" dirty="0">
                          <a:solidFill>
                            <a:schemeClr val="dk1"/>
                          </a:solidFill>
                          <a:effectLst/>
                          <a:latin typeface="+mn-lt"/>
                          <a:ea typeface="+mn-ea"/>
                          <a:cs typeface="+mn-cs"/>
                          <a:sym typeface="Arial"/>
                        </a:rPr>
                        <a:t> </a:t>
                      </a:r>
                      <a:r>
                        <a:rPr lang="ru-RU" sz="1200" b="0" i="0" u="none" strike="noStrike" cap="none" dirty="0">
                          <a:solidFill>
                            <a:schemeClr val="dk1"/>
                          </a:solidFill>
                          <a:effectLst/>
                          <a:latin typeface="+mn-lt"/>
                          <a:ea typeface="+mn-ea"/>
                          <a:cs typeface="+mn-cs"/>
                          <a:sym typeface="Arial"/>
                        </a:rPr>
                        <a:t>(04737) 2 14 75</a:t>
                      </a:r>
                      <a:endParaRPr lang="ru-RU" sz="1200" dirty="0">
                        <a:sym typeface="Arial"/>
                      </a:endParaRPr>
                    </a:p>
                    <a:p>
                      <a:pPr marL="0" marR="0" lvl="0" indent="0" algn="l" rtl="0">
                        <a:spcBef>
                          <a:spcPts val="0"/>
                        </a:spcBef>
                        <a:spcAft>
                          <a:spcPts val="0"/>
                        </a:spcAft>
                        <a:buNone/>
                      </a:pPr>
                      <a:r>
                        <a:rPr lang="ru-RU" sz="1200" b="1" dirty="0">
                          <a:solidFill>
                            <a:schemeClr val="tx1"/>
                          </a:solidFill>
                          <a:latin typeface="+mn-lt"/>
                          <a:ea typeface="Arial"/>
                          <a:cs typeface="Arial"/>
                          <a:sym typeface="Arial"/>
                        </a:rPr>
                        <a:t>ЦНАП</a:t>
                      </a:r>
                      <a:r>
                        <a:rPr lang="ru-RU" sz="1200" dirty="0">
                          <a:solidFill>
                            <a:srgbClr val="002060"/>
                          </a:solidFill>
                          <a:latin typeface="+mn-lt"/>
                          <a:ea typeface="Arial"/>
                          <a:cs typeface="Arial"/>
                          <a:sym typeface="Arial"/>
                        </a:rPr>
                        <a:t> </a:t>
                      </a:r>
                      <a:r>
                        <a:rPr lang="ru-RU" sz="1200" dirty="0">
                          <a:sym typeface="Arial"/>
                        </a:rPr>
                        <a:t>т.</a:t>
                      </a:r>
                      <a:r>
                        <a:rPr lang="x-none" sz="1400" b="0" i="0" u="none" strike="noStrike" cap="none" dirty="0">
                          <a:solidFill>
                            <a:srgbClr val="0563C1"/>
                          </a:solidFill>
                          <a:effectLst/>
                          <a:latin typeface="+mn-lt"/>
                          <a:ea typeface="+mn-ea"/>
                          <a:cs typeface="+mn-cs"/>
                          <a:sym typeface="Arial"/>
                        </a:rPr>
                        <a:t> </a:t>
                      </a:r>
                      <a:r>
                        <a:rPr lang="uk-UA" sz="1400" b="0" i="0" u="none" strike="noStrike" cap="none" dirty="0">
                          <a:solidFill>
                            <a:schemeClr val="tx1"/>
                          </a:solidFill>
                          <a:effectLst/>
                          <a:latin typeface="+mn-lt"/>
                          <a:ea typeface="+mn-ea"/>
                          <a:cs typeface="+mn-cs"/>
                          <a:sym typeface="Arial"/>
                        </a:rPr>
                        <a:t>(</a:t>
                      </a:r>
                      <a:r>
                        <a:rPr lang="x-none" sz="1200" b="0" i="0" u="none" strike="noStrike" cap="none" dirty="0">
                          <a:solidFill>
                            <a:schemeClr val="tx1"/>
                          </a:solidFill>
                          <a:effectLst/>
                          <a:latin typeface="+mn-lt"/>
                          <a:ea typeface="+mn-ea"/>
                          <a:cs typeface="+mn-cs"/>
                          <a:sym typeface="Arial"/>
                        </a:rPr>
                        <a:t>04737</a:t>
                      </a:r>
                      <a:r>
                        <a:rPr lang="uk-UA" sz="1200" b="0" i="0" u="none" strike="noStrike" cap="none" dirty="0">
                          <a:solidFill>
                            <a:schemeClr val="tx1"/>
                          </a:solidFill>
                          <a:effectLst/>
                          <a:latin typeface="+mn-lt"/>
                          <a:ea typeface="+mn-ea"/>
                          <a:cs typeface="+mn-cs"/>
                          <a:sym typeface="Arial"/>
                        </a:rPr>
                        <a:t>)</a:t>
                      </a:r>
                      <a:r>
                        <a:rPr lang="x-none" sz="1200" b="0" i="0" u="none" strike="noStrike" cap="none" dirty="0">
                          <a:solidFill>
                            <a:schemeClr val="tx1"/>
                          </a:solidFill>
                          <a:effectLst/>
                          <a:latin typeface="+mn-lt"/>
                          <a:ea typeface="+mn-ea"/>
                          <a:cs typeface="+mn-cs"/>
                          <a:sym typeface="Arial"/>
                        </a:rPr>
                        <a:t> 5</a:t>
                      </a:r>
                      <a:r>
                        <a:rPr lang="uk-UA" sz="1200" b="0" i="0" u="none" strike="noStrike" cap="none" dirty="0">
                          <a:solidFill>
                            <a:schemeClr val="tx1"/>
                          </a:solidFill>
                          <a:effectLst/>
                          <a:latin typeface="+mn-lt"/>
                          <a:ea typeface="+mn-ea"/>
                          <a:cs typeface="+mn-cs"/>
                          <a:sym typeface="Arial"/>
                        </a:rPr>
                        <a:t> </a:t>
                      </a:r>
                      <a:r>
                        <a:rPr lang="x-none" sz="1200" b="0" i="0" u="none" strike="noStrike" cap="none" dirty="0">
                          <a:solidFill>
                            <a:schemeClr val="tx1"/>
                          </a:solidFill>
                          <a:effectLst/>
                          <a:latin typeface="+mn-lt"/>
                          <a:ea typeface="+mn-ea"/>
                          <a:cs typeface="+mn-cs"/>
                          <a:sym typeface="Arial"/>
                        </a:rPr>
                        <a:t>30</a:t>
                      </a:r>
                      <a:r>
                        <a:rPr lang="uk-UA" sz="1200" b="0" i="0" u="none" strike="noStrike" cap="none" dirty="0">
                          <a:solidFill>
                            <a:schemeClr val="tx1"/>
                          </a:solidFill>
                          <a:effectLst/>
                          <a:latin typeface="+mn-lt"/>
                          <a:ea typeface="+mn-ea"/>
                          <a:cs typeface="+mn-cs"/>
                          <a:sym typeface="Arial"/>
                        </a:rPr>
                        <a:t> </a:t>
                      </a:r>
                      <a:r>
                        <a:rPr lang="x-none" sz="1200" b="0" i="0" u="none" strike="noStrike" cap="none" dirty="0">
                          <a:solidFill>
                            <a:schemeClr val="tx1"/>
                          </a:solidFill>
                          <a:effectLst/>
                          <a:latin typeface="+mn-lt"/>
                          <a:ea typeface="+mn-ea"/>
                          <a:cs typeface="+mn-cs"/>
                          <a:sym typeface="Arial"/>
                        </a:rPr>
                        <a:t>30</a:t>
                      </a:r>
                      <a:endParaRPr lang="uk-UA" sz="1200" b="0" i="0" u="none" strike="noStrike" cap="none" dirty="0">
                        <a:solidFill>
                          <a:schemeClr val="tx1"/>
                        </a:solidFill>
                        <a:effectLst/>
                        <a:latin typeface="+mn-lt"/>
                        <a:ea typeface="+mn-ea"/>
                        <a:cs typeface="+mn-cs"/>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uk-UA"/>
                    </a:p>
                  </a:txBody>
                  <a:tcPr/>
                </a:tc>
                <a:extLst>
                  <a:ext uri="{0D108BD9-81ED-4DB2-BD59-A6C34878D82A}">
                    <a16:rowId xmlns:a16="http://schemas.microsoft.com/office/drawing/2014/main" val="10004"/>
                  </a:ext>
                </a:extLst>
              </a:tr>
              <a:tr h="869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200" b="1" dirty="0" err="1">
                          <a:sym typeface="Arial"/>
                        </a:rPr>
                        <a:t>Уманський</a:t>
                      </a:r>
                      <a:r>
                        <a:rPr lang="ru-RU" sz="1200" b="1" dirty="0">
                          <a:sym typeface="Arial"/>
                        </a:rPr>
                        <a:t> район:</a:t>
                      </a:r>
                      <a:br>
                        <a:rPr lang="ru-RU" sz="1200" dirty="0">
                          <a:sym typeface="Arial"/>
                        </a:rPr>
                      </a:br>
                      <a:r>
                        <a:rPr lang="ru-RU" sz="1200" b="1" dirty="0" err="1"/>
                        <a:t>Управління</a:t>
                      </a:r>
                      <a:r>
                        <a:rPr lang="ru-RU" sz="1200" b="1" dirty="0"/>
                        <a:t> </a:t>
                      </a:r>
                      <a:r>
                        <a:rPr lang="ru-RU" sz="1200" b="1" dirty="0" err="1"/>
                        <a:t>соціального</a:t>
                      </a:r>
                      <a:r>
                        <a:rPr lang="ru-RU" sz="1200" b="1" dirty="0"/>
                        <a:t>  </a:t>
                      </a:r>
                      <a:r>
                        <a:rPr lang="ru-RU" sz="1200" b="1" u="none" strike="noStrike" cap="none" dirty="0" err="1">
                          <a:sym typeface="Arial"/>
                        </a:rPr>
                        <a:t>захисту</a:t>
                      </a:r>
                      <a:r>
                        <a:rPr lang="ru-RU" sz="1200" b="1" u="none" strike="noStrike" cap="none" dirty="0">
                          <a:sym typeface="Arial"/>
                        </a:rPr>
                        <a:t> </a:t>
                      </a:r>
                      <a:r>
                        <a:rPr lang="ru-RU" sz="1200" b="1" u="none" strike="noStrike" cap="none" dirty="0" err="1">
                          <a:sym typeface="Arial"/>
                        </a:rPr>
                        <a:t>населення</a:t>
                      </a:r>
                      <a:endParaRPr lang="ru-RU" sz="1200" b="1" dirty="0"/>
                    </a:p>
                    <a:p>
                      <a:r>
                        <a:rPr lang="ru-RU" sz="1200" dirty="0">
                          <a:sym typeface="Arial"/>
                        </a:rPr>
                        <a:t>т.</a:t>
                      </a:r>
                      <a:r>
                        <a:rPr lang="ru-RU" sz="1400" b="0" i="0" u="none" strike="noStrike" cap="none" dirty="0">
                          <a:solidFill>
                            <a:schemeClr val="dk1"/>
                          </a:solidFill>
                          <a:effectLst/>
                          <a:latin typeface="+mn-lt"/>
                          <a:ea typeface="+mn-ea"/>
                          <a:cs typeface="+mn-cs"/>
                          <a:sym typeface="Arial"/>
                        </a:rPr>
                        <a:t> </a:t>
                      </a:r>
                      <a:r>
                        <a:rPr lang="ru-RU" sz="1200" b="0" i="0" u="none" strike="noStrike" cap="none" dirty="0">
                          <a:solidFill>
                            <a:schemeClr val="dk1"/>
                          </a:solidFill>
                          <a:effectLst/>
                          <a:latin typeface="+mn-lt"/>
                          <a:ea typeface="+mn-ea"/>
                          <a:cs typeface="+mn-cs"/>
                          <a:sym typeface="Arial"/>
                        </a:rPr>
                        <a:t>(04744) 3 41 46</a:t>
                      </a:r>
                      <a:endParaRPr lang="ru-RU" sz="1200" dirty="0">
                        <a:sym typeface="Arial"/>
                      </a:endParaRPr>
                    </a:p>
                    <a:p>
                      <a:pPr marL="0" marR="0" lvl="0" indent="0" algn="l" rtl="0">
                        <a:spcBef>
                          <a:spcPts val="0"/>
                        </a:spcBef>
                        <a:spcAft>
                          <a:spcPts val="0"/>
                        </a:spcAft>
                        <a:buNone/>
                      </a:pPr>
                      <a:r>
                        <a:rPr lang="ru-RU" sz="1200" b="1" dirty="0">
                          <a:solidFill>
                            <a:schemeClr val="tx1"/>
                          </a:solidFill>
                          <a:latin typeface="+mn-lt"/>
                          <a:ea typeface="Arial"/>
                          <a:cs typeface="Arial"/>
                          <a:sym typeface="Arial"/>
                        </a:rPr>
                        <a:t>ЦНАП</a:t>
                      </a:r>
                      <a:r>
                        <a:rPr lang="ru-RU" sz="1200" dirty="0">
                          <a:solidFill>
                            <a:srgbClr val="002060"/>
                          </a:solidFill>
                          <a:latin typeface="+mn-lt"/>
                          <a:ea typeface="Arial"/>
                          <a:cs typeface="Arial"/>
                          <a:sym typeface="Arial"/>
                        </a:rPr>
                        <a:t> </a:t>
                      </a:r>
                      <a:r>
                        <a:rPr lang="ru-RU" sz="1200" dirty="0">
                          <a:sym typeface="Arial"/>
                        </a:rPr>
                        <a:t>т.</a:t>
                      </a:r>
                      <a:r>
                        <a:rPr lang="ru-RU" sz="1400" b="0" i="0" u="none" strike="noStrike" cap="none" dirty="0">
                          <a:solidFill>
                            <a:schemeClr val="tx1"/>
                          </a:solidFill>
                          <a:effectLst/>
                          <a:latin typeface="+mn-lt"/>
                          <a:ea typeface="+mn-ea"/>
                          <a:cs typeface="+mn-cs"/>
                          <a:sym typeface="Arial"/>
                        </a:rPr>
                        <a:t> </a:t>
                      </a:r>
                      <a:r>
                        <a:rPr lang="ru-RU" sz="1200" b="0" i="0" u="none" strike="noStrike" cap="none" dirty="0">
                          <a:solidFill>
                            <a:schemeClr val="tx1"/>
                          </a:solidFill>
                          <a:effectLst/>
                          <a:latin typeface="+mn-lt"/>
                          <a:ea typeface="+mn-ea"/>
                          <a:cs typeface="+mn-cs"/>
                          <a:sym typeface="Arial"/>
                        </a:rPr>
                        <a:t>(0474) 43 08 66</a:t>
                      </a:r>
                      <a:endParaRPr lang="ru-RU" sz="1200" b="1" dirty="0">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marL="0" marR="0" lvl="0" indent="0" algn="l" rtl="0">
                        <a:spcBef>
                          <a:spcPts val="0"/>
                        </a:spcBef>
                        <a:spcAft>
                          <a:spcPts val="0"/>
                        </a:spcAft>
                        <a:buNone/>
                      </a:pPr>
                      <a:r>
                        <a:rPr lang="ru-RU" sz="1300" dirty="0" err="1">
                          <a:sym typeface="Arial"/>
                        </a:rPr>
                        <a:t>Протягом</a:t>
                      </a:r>
                      <a:r>
                        <a:rPr lang="ru-RU" sz="1300" dirty="0">
                          <a:sym typeface="Arial"/>
                        </a:rPr>
                        <a:t> </a:t>
                      </a:r>
                      <a:r>
                        <a:rPr lang="ru-RU" sz="1300" dirty="0" err="1">
                          <a:sym typeface="Arial"/>
                        </a:rPr>
                        <a:t>кількох</a:t>
                      </a:r>
                      <a:r>
                        <a:rPr lang="ru-RU" sz="1300" dirty="0">
                          <a:sym typeface="Arial"/>
                        </a:rPr>
                        <a:t> </a:t>
                      </a:r>
                      <a:r>
                        <a:rPr lang="ru-RU" sz="1300" dirty="0" err="1">
                          <a:sym typeface="Arial"/>
                        </a:rPr>
                        <a:t>днів</a:t>
                      </a:r>
                      <a:r>
                        <a:rPr lang="ru-RU" sz="1300" dirty="0">
                          <a:sym typeface="Arial"/>
                        </a:rPr>
                        <a:t> </a:t>
                      </a:r>
                      <a:r>
                        <a:rPr lang="ru-RU" sz="1300" dirty="0" err="1">
                          <a:sym typeface="Arial"/>
                        </a:rPr>
                        <a:t>довідка</a:t>
                      </a:r>
                      <a:r>
                        <a:rPr lang="ru-RU" sz="1300" dirty="0">
                          <a:sym typeface="Arial"/>
                        </a:rPr>
                        <a:t> ВПО </a:t>
                      </a:r>
                      <a:r>
                        <a:rPr lang="ru-RU" sz="1300" dirty="0" err="1">
                          <a:sym typeface="Arial"/>
                        </a:rPr>
                        <a:t>має</a:t>
                      </a:r>
                      <a:r>
                        <a:rPr lang="ru-RU" sz="1300" dirty="0">
                          <a:sym typeface="Arial"/>
                        </a:rPr>
                        <a:t> </a:t>
                      </a:r>
                      <a:r>
                        <a:rPr lang="ru-RU" sz="1300" dirty="0" err="1">
                          <a:sym typeface="Arial"/>
                        </a:rPr>
                        <a:t>з’явитися</a:t>
                      </a:r>
                      <a:r>
                        <a:rPr lang="ru-RU" sz="1300" dirty="0">
                          <a:sym typeface="Arial"/>
                        </a:rPr>
                        <a:t> в </a:t>
                      </a:r>
                      <a:r>
                        <a:rPr lang="ru-RU" sz="1300" dirty="0" err="1">
                          <a:sym typeface="Arial"/>
                        </a:rPr>
                        <a:t>Дії</a:t>
                      </a:r>
                      <a:r>
                        <a:rPr lang="ru-RU" sz="1300" dirty="0">
                          <a:sym typeface="Arial"/>
                        </a:rPr>
                        <a:t>.</a:t>
                      </a:r>
                      <a:endParaRPr lang="ru-RU" dirty="0"/>
                    </a:p>
                    <a:p>
                      <a:pPr marL="0" marR="0" lvl="0" indent="0" algn="l" rtl="0">
                        <a:spcBef>
                          <a:spcPts val="0"/>
                        </a:spcBef>
                        <a:spcAft>
                          <a:spcPts val="0"/>
                        </a:spcAft>
                        <a:buNone/>
                      </a:pPr>
                      <a:r>
                        <a:rPr lang="ru-RU" sz="1300" dirty="0" err="1">
                          <a:sym typeface="Arial"/>
                        </a:rPr>
                        <a:t>Якщо</a:t>
                      </a:r>
                      <a:r>
                        <a:rPr lang="ru-RU" sz="1300" dirty="0">
                          <a:sym typeface="Arial"/>
                        </a:rPr>
                        <a:t> </a:t>
                      </a:r>
                      <a:r>
                        <a:rPr lang="ru-RU" sz="1300" dirty="0" err="1">
                          <a:sym typeface="Arial"/>
                        </a:rPr>
                        <a:t>довідка</a:t>
                      </a:r>
                      <a:r>
                        <a:rPr lang="ru-RU" sz="1300" dirty="0">
                          <a:sym typeface="Arial"/>
                        </a:rPr>
                        <a:t> не </a:t>
                      </a:r>
                      <a:r>
                        <a:rPr lang="ru-RU" sz="1300" dirty="0" err="1">
                          <a:sym typeface="Arial"/>
                        </a:rPr>
                        <a:t>відображається</a:t>
                      </a:r>
                      <a:r>
                        <a:rPr lang="ru-RU" sz="1300" dirty="0">
                          <a:sym typeface="Arial"/>
                        </a:rPr>
                        <a:t>, </a:t>
                      </a:r>
                      <a:r>
                        <a:rPr lang="ru-RU" sz="1300" dirty="0" err="1">
                          <a:sym typeface="Arial"/>
                        </a:rPr>
                        <a:t>слід</a:t>
                      </a:r>
                      <a:r>
                        <a:rPr lang="ru-RU" sz="1300" dirty="0">
                          <a:sym typeface="Arial"/>
                        </a:rPr>
                        <a:t> </a:t>
                      </a:r>
                      <a:r>
                        <a:rPr lang="ru-RU" sz="1300" dirty="0" err="1">
                          <a:sym typeface="Arial"/>
                        </a:rPr>
                        <a:t>ретельно</a:t>
                      </a:r>
                      <a:r>
                        <a:rPr lang="ru-RU" sz="1300" dirty="0">
                          <a:sym typeface="Arial"/>
                        </a:rPr>
                        <a:t> </a:t>
                      </a:r>
                      <a:r>
                        <a:rPr lang="ru-RU" sz="1300" dirty="0" err="1">
                          <a:sym typeface="Arial"/>
                        </a:rPr>
                        <a:t>перевірити</a:t>
                      </a:r>
                      <a:r>
                        <a:rPr lang="ru-RU" sz="1300" dirty="0">
                          <a:sym typeface="Arial"/>
                        </a:rPr>
                        <a:t> </a:t>
                      </a:r>
                      <a:r>
                        <a:rPr lang="ru-RU" sz="1300" dirty="0" err="1">
                          <a:sym typeface="Arial"/>
                        </a:rPr>
                        <a:t>внесені</a:t>
                      </a:r>
                      <a:r>
                        <a:rPr lang="ru-RU" sz="1300" dirty="0">
                          <a:sym typeface="Arial"/>
                        </a:rPr>
                        <a:t> </a:t>
                      </a:r>
                      <a:r>
                        <a:rPr lang="ru-RU" sz="1300" dirty="0" err="1">
                          <a:sym typeface="Arial"/>
                        </a:rPr>
                        <a:t>дані</a:t>
                      </a:r>
                      <a:r>
                        <a:rPr lang="ru-RU" sz="1300" dirty="0">
                          <a:sym typeface="Arial"/>
                        </a:rPr>
                        <a:t>, </a:t>
                      </a:r>
                      <a:r>
                        <a:rPr lang="ru-RU" sz="1300" dirty="0" err="1">
                          <a:sym typeface="Arial"/>
                        </a:rPr>
                        <a:t>спробувати</a:t>
                      </a:r>
                      <a:r>
                        <a:rPr lang="ru-RU" sz="1300" dirty="0">
                          <a:sym typeface="Arial"/>
                        </a:rPr>
                        <a:t> </a:t>
                      </a:r>
                      <a:r>
                        <a:rPr lang="ru-RU" sz="1300" dirty="0" err="1">
                          <a:sym typeface="Arial"/>
                        </a:rPr>
                        <a:t>ще</a:t>
                      </a:r>
                      <a:r>
                        <a:rPr lang="ru-RU" sz="1300" dirty="0">
                          <a:sym typeface="Arial"/>
                        </a:rPr>
                        <a:t> раз </a:t>
                      </a:r>
                      <a:r>
                        <a:rPr lang="ru-RU" sz="1300" dirty="0" err="1">
                          <a:sym typeface="Arial"/>
                        </a:rPr>
                        <a:t>або</a:t>
                      </a:r>
                      <a:r>
                        <a:rPr lang="ru-RU" sz="1300" dirty="0">
                          <a:sym typeface="Arial"/>
                        </a:rPr>
                        <a:t> </a:t>
                      </a:r>
                      <a:r>
                        <a:rPr lang="ru-RU" sz="1300" dirty="0" err="1">
                          <a:sym typeface="Arial"/>
                        </a:rPr>
                        <a:t>звернутися</a:t>
                      </a:r>
                      <a:r>
                        <a:rPr lang="ru-RU" sz="1300" dirty="0">
                          <a:sym typeface="Arial"/>
                        </a:rPr>
                        <a:t> до </a:t>
                      </a:r>
                      <a:r>
                        <a:rPr lang="ru-RU" sz="1300" dirty="0" err="1">
                          <a:sym typeface="Arial"/>
                        </a:rPr>
                        <a:t>технічної</a:t>
                      </a:r>
                      <a:r>
                        <a:rPr lang="ru-RU" sz="1300" dirty="0">
                          <a:sym typeface="Arial"/>
                        </a:rPr>
                        <a:t> </a:t>
                      </a:r>
                      <a:r>
                        <a:rPr lang="ru-RU" sz="1300" dirty="0" err="1">
                          <a:sym typeface="Arial"/>
                        </a:rPr>
                        <a:t>підтримки</a:t>
                      </a:r>
                      <a:r>
                        <a:rPr lang="ru-RU" sz="1300" dirty="0">
                          <a:sym typeface="Arial"/>
                        </a:rPr>
                        <a:t> </a:t>
                      </a:r>
                      <a:r>
                        <a:rPr lang="ru-RU" sz="1300" dirty="0" err="1">
                          <a:sym typeface="Arial"/>
                        </a:rPr>
                        <a:t>Дії</a:t>
                      </a:r>
                      <a:r>
                        <a:rPr lang="ru-RU" sz="1300" dirty="0">
                          <a:sym typeface="Arial"/>
                        </a:rPr>
                        <a:t>.</a:t>
                      </a:r>
                      <a:endParaRPr lang="uk-UA"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5"/>
                  </a:ext>
                </a:extLst>
              </a:tr>
              <a:tr h="869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200" b="1" dirty="0" err="1">
                          <a:sym typeface="Arial"/>
                        </a:rPr>
                        <a:t>Черкаський</a:t>
                      </a:r>
                      <a:r>
                        <a:rPr lang="ru-RU" sz="1200" b="1" dirty="0">
                          <a:sym typeface="Arial"/>
                        </a:rPr>
                        <a:t> район:</a:t>
                      </a:r>
                      <a:br>
                        <a:rPr lang="ru-RU" sz="1200" dirty="0">
                          <a:sym typeface="Arial"/>
                        </a:rPr>
                      </a:br>
                      <a:r>
                        <a:rPr lang="ru-RU" sz="1200" b="1" dirty="0" err="1"/>
                        <a:t>Управління</a:t>
                      </a:r>
                      <a:r>
                        <a:rPr lang="ru-RU" sz="1200" b="1" dirty="0"/>
                        <a:t> </a:t>
                      </a:r>
                      <a:r>
                        <a:rPr lang="ru-RU" sz="1200" b="1" dirty="0" err="1"/>
                        <a:t>соціального</a:t>
                      </a:r>
                      <a:r>
                        <a:rPr lang="ru-RU" sz="1200" b="1" dirty="0"/>
                        <a:t>  </a:t>
                      </a:r>
                      <a:r>
                        <a:rPr lang="ru-RU" sz="1200" b="1" u="none" strike="noStrike" cap="none" dirty="0" err="1">
                          <a:sym typeface="Arial"/>
                        </a:rPr>
                        <a:t>захисту</a:t>
                      </a:r>
                      <a:r>
                        <a:rPr lang="ru-RU" sz="1200" b="1" u="none" strike="noStrike" cap="none" dirty="0">
                          <a:sym typeface="Arial"/>
                        </a:rPr>
                        <a:t> </a:t>
                      </a:r>
                      <a:r>
                        <a:rPr lang="ru-RU" sz="1200" b="1" u="none" strike="noStrike" cap="none" dirty="0" err="1">
                          <a:sym typeface="Arial"/>
                        </a:rPr>
                        <a:t>населення</a:t>
                      </a:r>
                      <a:endParaRPr lang="ru-RU" sz="1200" b="1" dirty="0"/>
                    </a:p>
                    <a:p>
                      <a:pPr marL="0" marR="0" lvl="0" indent="0" algn="l" rtl="0">
                        <a:spcBef>
                          <a:spcPts val="0"/>
                        </a:spcBef>
                        <a:spcAft>
                          <a:spcPts val="0"/>
                        </a:spcAft>
                        <a:buNone/>
                      </a:pPr>
                      <a:r>
                        <a:rPr lang="ru-RU" sz="1200" dirty="0">
                          <a:sym typeface="Arial"/>
                        </a:rPr>
                        <a:t>т.</a:t>
                      </a:r>
                      <a:r>
                        <a:rPr lang="ru-RU" sz="1400" b="0" i="0" u="none" strike="noStrike" cap="none" dirty="0">
                          <a:solidFill>
                            <a:schemeClr val="dk1"/>
                          </a:solidFill>
                          <a:effectLst/>
                          <a:latin typeface="+mn-lt"/>
                          <a:ea typeface="+mn-ea"/>
                          <a:cs typeface="+mn-cs"/>
                          <a:sym typeface="Arial"/>
                        </a:rPr>
                        <a:t> </a:t>
                      </a:r>
                      <a:r>
                        <a:rPr lang="ru-RU" sz="1200" b="0" i="0" u="none" strike="noStrike" cap="none" dirty="0">
                          <a:solidFill>
                            <a:schemeClr val="dk1"/>
                          </a:solidFill>
                          <a:effectLst/>
                          <a:latin typeface="+mn-lt"/>
                          <a:ea typeface="+mn-ea"/>
                          <a:cs typeface="+mn-cs"/>
                          <a:sym typeface="Arial"/>
                        </a:rPr>
                        <a:t>(0472) 64 12 63</a:t>
                      </a:r>
                      <a:endParaRPr lang="ru-RU" sz="1200" dirty="0">
                        <a:sym typeface="Arial"/>
                      </a:endParaRPr>
                    </a:p>
                    <a:p>
                      <a:pPr marL="0" marR="0" lvl="0" indent="0" algn="l" rtl="0">
                        <a:spcBef>
                          <a:spcPts val="0"/>
                        </a:spcBef>
                        <a:spcAft>
                          <a:spcPts val="0"/>
                        </a:spcAft>
                        <a:buNone/>
                      </a:pPr>
                      <a:r>
                        <a:rPr lang="ru-RU" sz="1200" b="1" dirty="0">
                          <a:solidFill>
                            <a:schemeClr val="tx1"/>
                          </a:solidFill>
                          <a:latin typeface="+mn-lt"/>
                          <a:ea typeface="Arial"/>
                          <a:cs typeface="Arial"/>
                          <a:sym typeface="Arial"/>
                        </a:rPr>
                        <a:t>ЦНАП</a:t>
                      </a:r>
                      <a:r>
                        <a:rPr lang="ru-RU" sz="1200" dirty="0">
                          <a:solidFill>
                            <a:srgbClr val="002060"/>
                          </a:solidFill>
                          <a:latin typeface="+mn-lt"/>
                          <a:ea typeface="Arial"/>
                          <a:cs typeface="Arial"/>
                          <a:sym typeface="Arial"/>
                        </a:rPr>
                        <a:t> </a:t>
                      </a:r>
                      <a:r>
                        <a:rPr lang="ru-RU" sz="1200" dirty="0">
                          <a:sym typeface="Arial"/>
                        </a:rPr>
                        <a:t>т.</a:t>
                      </a:r>
                      <a:r>
                        <a:rPr lang="x-none" sz="1200" dirty="0"/>
                        <a:t> </a:t>
                      </a:r>
                      <a:r>
                        <a:rPr lang="uk-UA" sz="1200" dirty="0"/>
                        <a:t>(0472) </a:t>
                      </a:r>
                      <a:r>
                        <a:rPr lang="x-none" sz="1200" dirty="0"/>
                        <a:t>64</a:t>
                      </a:r>
                      <a:r>
                        <a:rPr lang="uk-UA" sz="1200" dirty="0"/>
                        <a:t> </a:t>
                      </a:r>
                      <a:r>
                        <a:rPr lang="x-none" sz="1200" dirty="0"/>
                        <a:t>74</a:t>
                      </a:r>
                      <a:r>
                        <a:rPr lang="uk-UA" sz="1200" dirty="0"/>
                        <a:t> </a:t>
                      </a:r>
                      <a:r>
                        <a:rPr lang="x-none" sz="1200" dirty="0"/>
                        <a:t>68</a:t>
                      </a:r>
                      <a:endParaRPr lang="uk-UA" sz="1200" dirty="0"/>
                    </a:p>
                  </a:txBody>
                  <a:tcPr marL="68575" marR="6857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uk-UA"/>
                    </a:p>
                  </a:txBody>
                  <a:tcPr/>
                </a:tc>
                <a:extLst>
                  <a:ext uri="{0D108BD9-81ED-4DB2-BD59-A6C34878D82A}">
                    <a16:rowId xmlns:a16="http://schemas.microsoft.com/office/drawing/2014/main" val="10006"/>
                  </a:ext>
                </a:extLst>
              </a:tr>
              <a:tr h="980075">
                <a:tc>
                  <a:txBody>
                    <a:bodyPr/>
                    <a:lstStyle/>
                    <a:p>
                      <a:pPr marL="0" marR="0" lvl="0" indent="0" algn="l" rtl="0">
                        <a:spcBef>
                          <a:spcPts val="0"/>
                        </a:spcBef>
                        <a:spcAft>
                          <a:spcPts val="0"/>
                        </a:spcAft>
                        <a:buNone/>
                      </a:pPr>
                      <a:r>
                        <a:rPr lang="ru-RU" sz="1200" b="1" dirty="0" err="1">
                          <a:sym typeface="Arial"/>
                        </a:rPr>
                        <a:t>м.Черкаси</a:t>
                      </a:r>
                      <a:r>
                        <a:rPr lang="ru-RU" sz="1200" b="1" dirty="0">
                          <a:sym typeface="Arial"/>
                        </a:rPr>
                        <a:t>:</a:t>
                      </a:r>
                      <a:endParaRPr lang="ru-RU" sz="1200" b="1"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200" b="1" dirty="0" err="1"/>
                        <a:t>Управління</a:t>
                      </a:r>
                      <a:r>
                        <a:rPr lang="ru-RU" sz="1200" b="1" dirty="0"/>
                        <a:t> </a:t>
                      </a:r>
                      <a:r>
                        <a:rPr lang="ru-RU" sz="1200" b="1" dirty="0" err="1"/>
                        <a:t>соціального</a:t>
                      </a:r>
                      <a:r>
                        <a:rPr lang="ru-RU" sz="1200" b="1" dirty="0"/>
                        <a:t>  </a:t>
                      </a:r>
                      <a:r>
                        <a:rPr lang="ru-RU" sz="1200" b="1" u="none" strike="noStrike" cap="none" dirty="0" err="1">
                          <a:sym typeface="Arial"/>
                        </a:rPr>
                        <a:t>захисту</a:t>
                      </a:r>
                      <a:r>
                        <a:rPr lang="ru-RU" sz="1200" b="1" u="none" strike="noStrike" cap="none" dirty="0">
                          <a:sym typeface="Arial"/>
                        </a:rPr>
                        <a:t> </a:t>
                      </a:r>
                      <a:r>
                        <a:rPr lang="ru-RU" sz="1200" b="1" u="none" strike="noStrike" cap="none" dirty="0" err="1">
                          <a:sym typeface="Arial"/>
                        </a:rPr>
                        <a:t>населення</a:t>
                      </a:r>
                      <a:endParaRPr lang="ru-RU" sz="1200" b="1" dirty="0"/>
                    </a:p>
                    <a:p>
                      <a:r>
                        <a:rPr lang="ru-RU" sz="1200" dirty="0">
                          <a:sym typeface="Arial"/>
                        </a:rPr>
                        <a:t>т. (0472) 36 05 69, 37 23 52, </a:t>
                      </a:r>
                      <a:r>
                        <a:rPr lang="ru-RU" sz="1200" b="0" i="0" u="none" strike="noStrike" cap="none" dirty="0">
                          <a:solidFill>
                            <a:schemeClr val="dk1"/>
                          </a:solidFill>
                          <a:effectLst/>
                          <a:latin typeface="+mn-lt"/>
                          <a:ea typeface="+mn-ea"/>
                          <a:cs typeface="+mn-cs"/>
                          <a:sym typeface="Arial"/>
                        </a:rPr>
                        <a:t>0952001645, 0675095026</a:t>
                      </a:r>
                    </a:p>
                    <a:p>
                      <a:pPr marL="0" marR="0" lvl="0" indent="0" algn="l" rtl="0">
                        <a:spcBef>
                          <a:spcPts val="0"/>
                        </a:spcBef>
                        <a:spcAft>
                          <a:spcPts val="0"/>
                        </a:spcAft>
                        <a:buNone/>
                      </a:pPr>
                      <a:r>
                        <a:rPr lang="ru-RU" sz="1200" b="1" dirty="0">
                          <a:solidFill>
                            <a:schemeClr val="tx1"/>
                          </a:solidFill>
                          <a:latin typeface="+mn-lt"/>
                          <a:ea typeface="Arial"/>
                          <a:cs typeface="Arial"/>
                          <a:sym typeface="Arial"/>
                        </a:rPr>
                        <a:t>ЦНАП</a:t>
                      </a:r>
                      <a:r>
                        <a:rPr lang="ru-RU" sz="1200" dirty="0">
                          <a:solidFill>
                            <a:srgbClr val="002060"/>
                          </a:solidFill>
                          <a:latin typeface="+mn-lt"/>
                          <a:ea typeface="Arial"/>
                          <a:cs typeface="Arial"/>
                          <a:sym typeface="Arial"/>
                        </a:rPr>
                        <a:t> </a:t>
                      </a:r>
                      <a:r>
                        <a:rPr lang="ru-RU" sz="1200" dirty="0">
                          <a:sym typeface="Arial"/>
                        </a:rPr>
                        <a:t>т. (0472) 33 07 01</a:t>
                      </a:r>
                      <a:endParaRPr sz="1200" b="1" dirty="0">
                        <a:solidFill>
                          <a:schemeClr val="tx1"/>
                        </a:solidFill>
                      </a:endParaRPr>
                    </a:p>
                  </a:txBody>
                  <a:tcPr marL="68575" marR="6857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uk-UA"/>
                    </a:p>
                  </a:txBody>
                  <a:tcPr>
                    <a:lnL>
                      <a:noFill/>
                    </a:lnL>
                    <a:lnT>
                      <a:noFill/>
                    </a:lnT>
                  </a:tcPr>
                </a:tc>
                <a:extLst>
                  <a:ext uri="{0D108BD9-81ED-4DB2-BD59-A6C34878D82A}">
                    <a16:rowId xmlns:a16="http://schemas.microsoft.com/office/drawing/2014/main" val="10008"/>
                  </a:ext>
                </a:extLst>
              </a:tr>
            </a:tbl>
          </a:graphicData>
        </a:graphic>
      </p:graphicFrame>
      <p:sp>
        <p:nvSpPr>
          <p:cNvPr id="7" name="TextBox 6"/>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DBD0343C-8B27-9144-FF86-A8002C7512D5}"/>
              </a:ext>
            </a:extLst>
          </p:cNvPr>
          <p:cNvSpPr txBox="1"/>
          <p:nvPr/>
        </p:nvSpPr>
        <p:spPr>
          <a:xfrm>
            <a:off x="109911" y="3376986"/>
            <a:ext cx="1633619" cy="954107"/>
          </a:xfrm>
          <a:prstGeom prst="rect">
            <a:avLst/>
          </a:prstGeom>
          <a:solidFill>
            <a:srgbClr val="00206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uk-UA" b="1" dirty="0"/>
              <a:t>Управління соціального  </a:t>
            </a:r>
            <a:r>
              <a:rPr lang="ru-RU" sz="1400" b="1" u="none" strike="noStrike" cap="none" dirty="0" err="1">
                <a:sym typeface="Arial"/>
              </a:rPr>
              <a:t>захисту</a:t>
            </a:r>
            <a:r>
              <a:rPr lang="ru-RU" sz="1400" b="1" u="none" strike="noStrike" cap="none" dirty="0">
                <a:sym typeface="Arial"/>
              </a:rPr>
              <a:t> </a:t>
            </a:r>
            <a:r>
              <a:rPr lang="ru-RU" sz="1400" b="1" u="none" strike="noStrike" cap="none" dirty="0" err="1">
                <a:sym typeface="Arial"/>
              </a:rPr>
              <a:t>населення</a:t>
            </a:r>
            <a:endParaRPr lang="x-none" b="1" dirty="0"/>
          </a:p>
        </p:txBody>
      </p:sp>
      <p:sp>
        <p:nvSpPr>
          <p:cNvPr id="3" name="TextBox 2">
            <a:extLst>
              <a:ext uri="{FF2B5EF4-FFF2-40B4-BE49-F238E27FC236}">
                <a16:creationId xmlns:a16="http://schemas.microsoft.com/office/drawing/2014/main" id="{36C74C06-6582-12FA-1CB1-177744A291C6}"/>
              </a:ext>
            </a:extLst>
          </p:cNvPr>
          <p:cNvSpPr txBox="1"/>
          <p:nvPr/>
        </p:nvSpPr>
        <p:spPr>
          <a:xfrm>
            <a:off x="2091111" y="3376986"/>
            <a:ext cx="1798719" cy="954107"/>
          </a:xfrm>
          <a:prstGeom prst="rect">
            <a:avLst/>
          </a:prstGeom>
          <a:solidFill>
            <a:srgbClr val="00206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l" rtl="0">
              <a:spcBef>
                <a:spcPts val="0"/>
              </a:spcBef>
              <a:spcAft>
                <a:spcPts val="0"/>
              </a:spcAft>
              <a:buNone/>
            </a:pPr>
            <a:r>
              <a:rPr lang="ru-RU" sz="1400" b="1" u="none" strike="noStrike" cap="none" dirty="0">
                <a:sym typeface="Arial"/>
              </a:rPr>
              <a:t>Центри </a:t>
            </a:r>
            <a:r>
              <a:rPr lang="ru-RU" sz="1400" b="1" u="none" strike="noStrike" cap="none" dirty="0" err="1">
                <a:sym typeface="Arial"/>
              </a:rPr>
              <a:t>надання</a:t>
            </a:r>
            <a:r>
              <a:rPr lang="ru-RU" sz="1400" b="1" u="none" strike="noStrike" cap="none" dirty="0">
                <a:sym typeface="Arial"/>
              </a:rPr>
              <a:t> </a:t>
            </a:r>
            <a:r>
              <a:rPr lang="ru-RU" sz="1400" b="1" u="none" strike="noStrike" cap="none" dirty="0" err="1">
                <a:sym typeface="Arial"/>
              </a:rPr>
              <a:t>адміністративних</a:t>
            </a:r>
            <a:r>
              <a:rPr lang="ru-RU" sz="1400" b="1" u="none" strike="noStrike" cap="none" dirty="0">
                <a:sym typeface="Arial"/>
              </a:rPr>
              <a:t> </a:t>
            </a:r>
            <a:r>
              <a:rPr lang="ru-RU" sz="1400" b="1" u="none" strike="noStrike" cap="none" dirty="0" err="1">
                <a:sym typeface="Arial"/>
              </a:rPr>
              <a:t>послуг</a:t>
            </a:r>
            <a:r>
              <a:rPr lang="ru-RU" sz="1400" b="1" u="none" strike="noStrike" cap="none" dirty="0">
                <a:sym typeface="Arial"/>
              </a:rPr>
              <a:t> (</a:t>
            </a:r>
            <a:r>
              <a:rPr lang="ru-RU" sz="1400" b="1" u="none" strike="noStrike" cap="none" dirty="0" err="1">
                <a:sym typeface="Arial"/>
              </a:rPr>
              <a:t>ЦНАПи</a:t>
            </a:r>
            <a:r>
              <a:rPr lang="ru-RU" sz="1400" b="1" u="none" strike="noStrike" cap="none" dirty="0">
                <a:sym typeface="Arial"/>
              </a:rPr>
              <a:t>)</a:t>
            </a:r>
          </a:p>
          <a:p>
            <a:pPr marL="0" marR="0" lvl="0" indent="0" algn="l" rtl="0">
              <a:spcBef>
                <a:spcPts val="0"/>
              </a:spcBef>
              <a:spcAft>
                <a:spcPts val="0"/>
              </a:spcAft>
              <a:buNone/>
            </a:pPr>
            <a:endParaRPr lang="x-none" b="1" dirty="0"/>
          </a:p>
        </p:txBody>
      </p:sp>
      <p:sp>
        <p:nvSpPr>
          <p:cNvPr id="4" name="Стрелка: влево-вправо 3">
            <a:extLst>
              <a:ext uri="{FF2B5EF4-FFF2-40B4-BE49-F238E27FC236}">
                <a16:creationId xmlns:a16="http://schemas.microsoft.com/office/drawing/2014/main" id="{EF0AF50A-CA1F-FC88-98FC-744345AA51B3}"/>
              </a:ext>
            </a:extLst>
          </p:cNvPr>
          <p:cNvSpPr/>
          <p:nvPr/>
        </p:nvSpPr>
        <p:spPr>
          <a:xfrm>
            <a:off x="1756230" y="3646714"/>
            <a:ext cx="322181" cy="1905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91195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p5"/>
          <p:cNvSpPr/>
          <p:nvPr/>
        </p:nvSpPr>
        <p:spPr>
          <a:xfrm>
            <a:off x="-4090239" y="5176707"/>
            <a:ext cx="6858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5"/>
          <p:cNvSpPr/>
          <p:nvPr/>
        </p:nvSpPr>
        <p:spPr>
          <a:xfrm>
            <a:off x="2455073" y="877572"/>
            <a:ext cx="4328000" cy="120028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a:solidFill>
                  <a:srgbClr val="002060"/>
                </a:solidFill>
              </a:rPr>
              <a:t>Я</a:t>
            </a:r>
            <a:r>
              <a:rPr lang="ru-RU" sz="2400" b="1" dirty="0">
                <a:solidFill>
                  <a:srgbClr val="002060"/>
                </a:solidFill>
                <a:latin typeface="Arial"/>
                <a:ea typeface="Arial"/>
                <a:cs typeface="Arial"/>
                <a:sym typeface="Arial"/>
              </a:rPr>
              <a:t>к </a:t>
            </a:r>
            <a:r>
              <a:rPr lang="ru-RU" sz="2400" b="1" dirty="0" err="1">
                <a:solidFill>
                  <a:srgbClr val="002060"/>
                </a:solidFill>
                <a:latin typeface="Arial"/>
                <a:ea typeface="Arial"/>
                <a:cs typeface="Arial"/>
                <a:sym typeface="Arial"/>
              </a:rPr>
              <a:t>отримати</a:t>
            </a:r>
            <a:r>
              <a:rPr lang="ru-RU" sz="2400" b="1" dirty="0">
                <a:solidFill>
                  <a:srgbClr val="002060"/>
                </a:solidFill>
                <a:latin typeface="Arial"/>
                <a:ea typeface="Arial"/>
                <a:cs typeface="Arial"/>
                <a:sym typeface="Arial"/>
              </a:rPr>
              <a:t> статус ВПО, </a:t>
            </a:r>
            <a:r>
              <a:rPr lang="ru-RU" sz="2400" b="1" dirty="0" err="1">
                <a:solidFill>
                  <a:srgbClr val="002060"/>
                </a:solidFill>
                <a:latin typeface="Arial"/>
                <a:ea typeface="Arial"/>
                <a:cs typeface="Arial"/>
                <a:sym typeface="Arial"/>
              </a:rPr>
              <a:t>якщо</a:t>
            </a:r>
            <a:r>
              <a:rPr lang="ru-RU" sz="2400" b="1" dirty="0">
                <a:solidFill>
                  <a:srgbClr val="002060"/>
                </a:solidFill>
                <a:latin typeface="Arial"/>
                <a:ea typeface="Arial"/>
                <a:cs typeface="Arial"/>
                <a:sym typeface="Arial"/>
              </a:rPr>
              <a:t> не</a:t>
            </a:r>
            <a:r>
              <a:rPr lang="ru-RU" sz="2400" b="1" dirty="0">
                <a:solidFill>
                  <a:srgbClr val="002060"/>
                </a:solidFill>
              </a:rPr>
              <a:t> </a:t>
            </a:r>
            <a:r>
              <a:rPr lang="ru-RU" sz="2400" b="1" dirty="0" err="1">
                <a:solidFill>
                  <a:srgbClr val="002060"/>
                </a:solidFill>
                <a:latin typeface="Arial"/>
                <a:ea typeface="Arial"/>
                <a:cs typeface="Arial"/>
                <a:sym typeface="Arial"/>
              </a:rPr>
              <a:t>маєте</a:t>
            </a:r>
            <a:r>
              <a:rPr lang="ru-RU" sz="2400" b="1" dirty="0">
                <a:solidFill>
                  <a:srgbClr val="002060"/>
                </a:solidFill>
                <a:latin typeface="Arial"/>
                <a:ea typeface="Arial"/>
                <a:cs typeface="Arial"/>
                <a:sym typeface="Arial"/>
              </a:rPr>
              <a:t> прописки на </a:t>
            </a:r>
            <a:r>
              <a:rPr lang="ru-RU" sz="2400" b="1" dirty="0" err="1">
                <a:solidFill>
                  <a:srgbClr val="002060"/>
                </a:solidFill>
                <a:latin typeface="Arial"/>
                <a:ea typeface="Arial"/>
                <a:cs typeface="Arial"/>
                <a:sym typeface="Arial"/>
              </a:rPr>
              <a:t>тер</a:t>
            </a:r>
            <a:r>
              <a:rPr lang="ru-RU" sz="2400" b="1" dirty="0" err="1">
                <a:solidFill>
                  <a:srgbClr val="002060"/>
                </a:solidFill>
              </a:rPr>
              <a:t>и</a:t>
            </a:r>
            <a:r>
              <a:rPr lang="ru-RU" sz="2400" b="1" dirty="0" err="1">
                <a:solidFill>
                  <a:srgbClr val="002060"/>
                </a:solidFill>
                <a:latin typeface="Arial"/>
                <a:ea typeface="Arial"/>
                <a:cs typeface="Arial"/>
                <a:sym typeface="Arial"/>
              </a:rPr>
              <a:t>торії</a:t>
            </a:r>
            <a:r>
              <a:rPr lang="ru-RU" sz="2400" b="1" dirty="0">
                <a:solidFill>
                  <a:srgbClr val="002060"/>
                </a:solidFill>
                <a:latin typeface="Arial"/>
                <a:ea typeface="Arial"/>
                <a:cs typeface="Arial"/>
                <a:sym typeface="Arial"/>
              </a:rPr>
              <a:t>, з </a:t>
            </a:r>
            <a:r>
              <a:rPr lang="ru-RU" sz="2400" b="1" dirty="0" err="1">
                <a:solidFill>
                  <a:srgbClr val="002060"/>
                </a:solidFill>
                <a:latin typeface="Arial"/>
                <a:ea typeface="Arial"/>
                <a:cs typeface="Arial"/>
                <a:sym typeface="Arial"/>
              </a:rPr>
              <a:t>якої</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виїхали</a:t>
            </a:r>
            <a:r>
              <a:rPr lang="ru-RU" sz="2400" b="1" dirty="0">
                <a:solidFill>
                  <a:srgbClr val="002060"/>
                </a:solidFill>
                <a:latin typeface="Arial"/>
                <a:ea typeface="Arial"/>
                <a:cs typeface="Arial"/>
                <a:sym typeface="Arial"/>
              </a:rPr>
              <a:t>?</a:t>
            </a:r>
            <a:r>
              <a:rPr lang="ru-RU" sz="2000" b="1" dirty="0">
                <a:solidFill>
                  <a:srgbClr val="002060"/>
                </a:solidFill>
                <a:latin typeface="Arial"/>
                <a:ea typeface="Arial"/>
                <a:cs typeface="Arial"/>
                <a:sym typeface="Arial"/>
              </a:rPr>
              <a:t> </a:t>
            </a:r>
            <a:endParaRPr sz="2000" b="1" dirty="0">
              <a:solidFill>
                <a:srgbClr val="002060"/>
              </a:solidFill>
              <a:latin typeface="Arial"/>
              <a:ea typeface="Arial"/>
              <a:cs typeface="Arial"/>
              <a:sym typeface="Arial"/>
            </a:endParaRPr>
          </a:p>
        </p:txBody>
      </p:sp>
      <p:sp>
        <p:nvSpPr>
          <p:cNvPr id="8" name="TextBox 7"/>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Для украинцев могут ввести онлайн-прописку — Info News ІнфоНьюз">
            <a:extLst>
              <a:ext uri="{FF2B5EF4-FFF2-40B4-BE49-F238E27FC236}">
                <a16:creationId xmlns:a16="http://schemas.microsoft.com/office/drawing/2014/main" id="{CB8D7800-A76F-B214-5DEF-1479C91586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485" t="41803" b="9361"/>
          <a:stretch/>
        </p:blipFill>
        <p:spPr bwMode="auto">
          <a:xfrm>
            <a:off x="74927" y="1292666"/>
            <a:ext cx="2247900" cy="981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15D36E-D82C-3AFA-AF8E-06C18A2210D0}"/>
              </a:ext>
            </a:extLst>
          </p:cNvPr>
          <p:cNvSpPr txBox="1"/>
          <p:nvPr/>
        </p:nvSpPr>
        <p:spPr>
          <a:xfrm>
            <a:off x="198120" y="2854730"/>
            <a:ext cx="2026890" cy="408623"/>
          </a:xfrm>
          <a:prstGeom prst="snip1Rect">
            <a:avLst/>
          </a:prstGeom>
          <a:solidFill>
            <a:srgbClr val="06437F"/>
          </a:solidFill>
          <a:ln>
            <a:noFill/>
          </a:ln>
        </p:spPr>
        <p:txBody>
          <a:bodyPr wrap="square">
            <a:spAutoFit/>
          </a:bodyPr>
          <a:lstStyle/>
          <a:p>
            <a:pPr algn="ctr"/>
            <a:r>
              <a:rPr lang="ru-RU" sz="1800" dirty="0">
                <a:solidFill>
                  <a:schemeClr val="bg1"/>
                </a:solidFill>
                <a:latin typeface="+mn-lt"/>
                <a:ea typeface="Times New Roman" panose="02020603050405020304" pitchFamily="18" charset="0"/>
                <a:cs typeface="Times New Roman" panose="02020603050405020304" pitchFamily="18" charset="0"/>
              </a:rPr>
              <a:t>Як </a:t>
            </a:r>
            <a:r>
              <a:rPr lang="ru-RU" sz="1800" dirty="0" err="1">
                <a:solidFill>
                  <a:schemeClr val="bg1"/>
                </a:solidFill>
                <a:latin typeface="+mn-lt"/>
                <a:ea typeface="Times New Roman" panose="02020603050405020304" pitchFamily="18" charset="0"/>
                <a:cs typeface="Times New Roman" panose="02020603050405020304" pitchFamily="18" charset="0"/>
              </a:rPr>
              <a:t>це</a:t>
            </a:r>
            <a:r>
              <a:rPr lang="ru-RU" sz="1800" dirty="0">
                <a:solidFill>
                  <a:schemeClr val="bg1"/>
                </a:solidFill>
                <a:latin typeface="+mn-lt"/>
                <a:ea typeface="Times New Roman" panose="02020603050405020304" pitchFamily="18" charset="0"/>
                <a:cs typeface="Times New Roman" panose="02020603050405020304" pitchFamily="18" charset="0"/>
              </a:rPr>
              <a:t> </a:t>
            </a:r>
            <a:r>
              <a:rPr lang="ru-RU" sz="1800" dirty="0" err="1">
                <a:solidFill>
                  <a:schemeClr val="bg1"/>
                </a:solidFill>
                <a:latin typeface="+mn-lt"/>
                <a:ea typeface="Times New Roman" panose="02020603050405020304" pitchFamily="18" charset="0"/>
                <a:cs typeface="Times New Roman" panose="02020603050405020304" pitchFamily="18" charset="0"/>
              </a:rPr>
              <a:t>зробити</a:t>
            </a:r>
            <a:r>
              <a:rPr lang="ru-RU" sz="1800" dirty="0">
                <a:solidFill>
                  <a:schemeClr val="bg1"/>
                </a:solidFill>
                <a:latin typeface="+mn-lt"/>
                <a:ea typeface="Times New Roman" panose="02020603050405020304" pitchFamily="18" charset="0"/>
                <a:cs typeface="Times New Roman" panose="02020603050405020304" pitchFamily="18" charset="0"/>
              </a:rPr>
              <a:t>?</a:t>
            </a:r>
            <a:r>
              <a:rPr lang="ru-RU" sz="1800" dirty="0">
                <a:solidFill>
                  <a:schemeClr val="bg1"/>
                </a:solidFill>
                <a:effectLst/>
                <a:latin typeface="+mn-lt"/>
                <a:ea typeface="Times New Roman" panose="02020603050405020304" pitchFamily="18" charset="0"/>
                <a:cs typeface="Times New Roman" panose="02020603050405020304" pitchFamily="18" charset="0"/>
              </a:rPr>
              <a:t> </a:t>
            </a:r>
            <a:endParaRPr lang="x-none" sz="1800" dirty="0">
              <a:solidFill>
                <a:schemeClr val="bg1"/>
              </a:solidFill>
              <a:effectLst/>
              <a:latin typeface="+mn-lt"/>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56B426-3FFF-D9E8-65DA-964426F41D03}"/>
              </a:ext>
            </a:extLst>
          </p:cNvPr>
          <p:cNvSpPr txBox="1"/>
          <p:nvPr/>
        </p:nvSpPr>
        <p:spPr>
          <a:xfrm>
            <a:off x="196846" y="5985593"/>
            <a:ext cx="3062659" cy="408623"/>
          </a:xfrm>
          <a:prstGeom prst="snip1Rect">
            <a:avLst/>
          </a:prstGeom>
          <a:solidFill>
            <a:srgbClr val="06437F"/>
          </a:solidFill>
          <a:ln>
            <a:noFill/>
          </a:ln>
        </p:spPr>
        <p:txBody>
          <a:bodyPr wrap="square">
            <a:spAutoFit/>
          </a:bodyPr>
          <a:lstStyle/>
          <a:p>
            <a:pPr algn="ctr"/>
            <a:r>
              <a:rPr lang="ru-RU" sz="1800" dirty="0" err="1">
                <a:solidFill>
                  <a:schemeClr val="bg1"/>
                </a:solidFill>
                <a:latin typeface="+mn-lt"/>
                <a:ea typeface="Times New Roman" panose="02020603050405020304" pitchFamily="18" charset="0"/>
                <a:cs typeface="Times New Roman" panose="02020603050405020304" pitchFamily="18" charset="0"/>
              </a:rPr>
              <a:t>Що</a:t>
            </a:r>
            <a:r>
              <a:rPr lang="ru-RU" sz="1800" dirty="0">
                <a:solidFill>
                  <a:schemeClr val="bg1"/>
                </a:solidFill>
                <a:latin typeface="+mn-lt"/>
                <a:ea typeface="Times New Roman" panose="02020603050405020304" pitchFamily="18" charset="0"/>
                <a:cs typeface="Times New Roman" panose="02020603050405020304" pitchFamily="18" charset="0"/>
              </a:rPr>
              <a:t> </a:t>
            </a:r>
            <a:r>
              <a:rPr lang="ru-RU" sz="1800" dirty="0" err="1">
                <a:solidFill>
                  <a:schemeClr val="bg1"/>
                </a:solidFill>
                <a:latin typeface="+mn-lt"/>
                <a:ea typeface="Times New Roman" panose="02020603050405020304" pitchFamily="18" charset="0"/>
                <a:cs typeface="Times New Roman" panose="02020603050405020304" pitchFamily="18" charset="0"/>
              </a:rPr>
              <a:t>може</a:t>
            </a:r>
            <a:r>
              <a:rPr lang="ru-RU" sz="1800" dirty="0">
                <a:solidFill>
                  <a:schemeClr val="bg1"/>
                </a:solidFill>
                <a:latin typeface="+mn-lt"/>
                <a:ea typeface="Times New Roman" panose="02020603050405020304" pitchFamily="18" charset="0"/>
                <a:cs typeface="Times New Roman" panose="02020603050405020304" pitchFamily="18" charset="0"/>
              </a:rPr>
              <a:t> бути </a:t>
            </a:r>
            <a:r>
              <a:rPr lang="ru-RU" sz="1800" dirty="0" err="1">
                <a:solidFill>
                  <a:schemeClr val="bg1"/>
                </a:solidFill>
                <a:latin typeface="+mn-lt"/>
                <a:ea typeface="Times New Roman" panose="02020603050405020304" pitchFamily="18" charset="0"/>
                <a:cs typeface="Times New Roman" panose="02020603050405020304" pitchFamily="18" charset="0"/>
              </a:rPr>
              <a:t>доказом</a:t>
            </a:r>
            <a:r>
              <a:rPr lang="ru-RU" sz="1800" dirty="0">
                <a:solidFill>
                  <a:schemeClr val="bg1"/>
                </a:solidFill>
                <a:latin typeface="+mn-lt"/>
                <a:ea typeface="Times New Roman" panose="02020603050405020304" pitchFamily="18" charset="0"/>
                <a:cs typeface="Times New Roman" panose="02020603050405020304" pitchFamily="18" charset="0"/>
              </a:rPr>
              <a:t>?</a:t>
            </a:r>
            <a:r>
              <a:rPr lang="ru-RU" sz="1800" dirty="0">
                <a:solidFill>
                  <a:schemeClr val="bg1"/>
                </a:solidFill>
                <a:effectLst/>
                <a:latin typeface="+mn-lt"/>
                <a:ea typeface="Times New Roman" panose="02020603050405020304" pitchFamily="18" charset="0"/>
                <a:cs typeface="Times New Roman" panose="02020603050405020304" pitchFamily="18" charset="0"/>
              </a:rPr>
              <a:t> </a:t>
            </a:r>
            <a:endParaRPr lang="x-none" sz="1800" dirty="0">
              <a:solidFill>
                <a:schemeClr val="bg1"/>
              </a:solidFill>
              <a:effectLst/>
              <a:latin typeface="+mn-lt"/>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F33EA85-71C5-BCB1-E1C3-F4A272BC3A57}"/>
              </a:ext>
            </a:extLst>
          </p:cNvPr>
          <p:cNvSpPr txBox="1"/>
          <p:nvPr/>
        </p:nvSpPr>
        <p:spPr>
          <a:xfrm>
            <a:off x="74926" y="3374163"/>
            <a:ext cx="6708147" cy="2281476"/>
          </a:xfrm>
          <a:prstGeom prst="roundRect">
            <a:avLst/>
          </a:prstGeom>
          <a:solidFill>
            <a:srgbClr val="FED852"/>
          </a:solidFill>
          <a:ln>
            <a:noFill/>
          </a:ln>
        </p:spPr>
        <p:txBody>
          <a:bodyPr wrap="square">
            <a:spAutoFit/>
          </a:bodyPr>
          <a:lstStyle/>
          <a:p>
            <a:pPr algn="just"/>
            <a:r>
              <a:rPr lang="uk-UA" sz="1600" dirty="0">
                <a:solidFill>
                  <a:srgbClr val="002060"/>
                </a:solidFill>
                <a:effectLst/>
                <a:latin typeface="+mn-lt"/>
                <a:ea typeface="Times New Roman" panose="02020603050405020304" pitchFamily="18" charset="0"/>
              </a:rPr>
              <a:t>     Звернутися до структурного підрозділу з питань соціального захисту населення або до уповноваженої особи виконавчого органу сільської, селищної, міської ради / центру надання адміністративних послуг (у період дії воєнного стану) та надати</a:t>
            </a:r>
            <a:r>
              <a:rPr lang="uk-UA" sz="1600" b="0" dirty="0">
                <a:solidFill>
                  <a:srgbClr val="002060"/>
                </a:solidFill>
                <a:effectLst/>
                <a:latin typeface="+mn-lt"/>
                <a:ea typeface="Times New Roman" panose="02020603050405020304" pitchFamily="18" charset="0"/>
              </a:rPr>
              <a:t> докази, що підтверджують факт проживання на території адміністративно-територіальної одиниці, з якої здійснюється внутрішнє переміщення, на день виконання обставин, що спричинили внутрішнє переміщення.</a:t>
            </a:r>
            <a:endParaRPr lang="x-none" sz="1600" dirty="0">
              <a:solidFill>
                <a:srgbClr val="002060"/>
              </a:solidFill>
              <a:effectLst/>
              <a:latin typeface="+mn-lt"/>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4DEEDFC-3F2E-FD65-120C-6C6C4154E56E}"/>
              </a:ext>
            </a:extLst>
          </p:cNvPr>
          <p:cNvSpPr txBox="1"/>
          <p:nvPr/>
        </p:nvSpPr>
        <p:spPr>
          <a:xfrm>
            <a:off x="76200" y="6477595"/>
            <a:ext cx="6708147" cy="3371136"/>
          </a:xfrm>
          <a:prstGeom prst="roundRect">
            <a:avLst/>
          </a:prstGeom>
          <a:solidFill>
            <a:srgbClr val="FED852"/>
          </a:solidFill>
          <a:ln>
            <a:noFill/>
          </a:ln>
        </p:spPr>
        <p:txBody>
          <a:bodyPr wrap="square">
            <a:spAutoFit/>
          </a:bodyPr>
          <a:lstStyle/>
          <a:p>
            <a:pPr marL="285750" lvl="0" indent="-285750">
              <a:buSzPts val="1000"/>
              <a:buFont typeface="Arial" panose="020B0604020202020204" pitchFamily="34" charset="0"/>
              <a:buChar char="•"/>
              <a:tabLst>
                <a:tab pos="457200" algn="l"/>
              </a:tabLst>
            </a:pPr>
            <a:r>
              <a:rPr lang="ru-RU" sz="1600" dirty="0" err="1">
                <a:solidFill>
                  <a:srgbClr val="002060"/>
                </a:solidFill>
                <a:effectLst/>
                <a:latin typeface="+mn-lt"/>
                <a:ea typeface="Times New Roman" panose="02020603050405020304" pitchFamily="18" charset="0"/>
              </a:rPr>
              <a:t>військовий</a:t>
            </a:r>
            <a:r>
              <a:rPr lang="ru-RU" sz="1600" dirty="0">
                <a:solidFill>
                  <a:srgbClr val="002060"/>
                </a:solidFill>
                <a:effectLst/>
                <a:latin typeface="+mn-lt"/>
                <a:ea typeface="Times New Roman" panose="02020603050405020304" pitchFamily="18" charset="0"/>
              </a:rPr>
              <a:t> квиток з </a:t>
            </a:r>
            <a:r>
              <a:rPr lang="ru-RU" sz="1600" dirty="0" err="1">
                <a:solidFill>
                  <a:srgbClr val="002060"/>
                </a:solidFill>
                <a:effectLst/>
                <a:latin typeface="+mn-lt"/>
                <a:ea typeface="Times New Roman" panose="02020603050405020304" pitchFamily="18" charset="0"/>
              </a:rPr>
              <a:t>відомостями</a:t>
            </a:r>
            <a:r>
              <a:rPr lang="ru-RU" sz="1600" dirty="0">
                <a:solidFill>
                  <a:srgbClr val="002060"/>
                </a:solidFill>
                <a:effectLst/>
                <a:latin typeface="+mn-lt"/>
                <a:ea typeface="Times New Roman" panose="02020603050405020304" pitchFamily="18" charset="0"/>
              </a:rPr>
              <a:t> </a:t>
            </a:r>
            <a:r>
              <a:rPr lang="ru-RU" sz="1600" dirty="0" err="1">
                <a:solidFill>
                  <a:srgbClr val="002060"/>
                </a:solidFill>
                <a:effectLst/>
                <a:latin typeface="+mn-lt"/>
                <a:ea typeface="Times New Roman" panose="02020603050405020304" pitchFamily="18" charset="0"/>
              </a:rPr>
              <a:t>щодо</a:t>
            </a:r>
            <a:r>
              <a:rPr lang="ru-RU" sz="1600" dirty="0">
                <a:solidFill>
                  <a:srgbClr val="002060"/>
                </a:solidFill>
                <a:effectLst/>
                <a:latin typeface="+mn-lt"/>
                <a:ea typeface="Times New Roman" panose="02020603050405020304" pitchFamily="18" charset="0"/>
              </a:rPr>
              <a:t> </a:t>
            </a:r>
            <a:r>
              <a:rPr lang="ru-RU" sz="1600" dirty="0" err="1">
                <a:solidFill>
                  <a:srgbClr val="002060"/>
                </a:solidFill>
                <a:effectLst/>
                <a:latin typeface="+mn-lt"/>
                <a:ea typeface="Times New Roman" panose="02020603050405020304" pitchFamily="18" charset="0"/>
              </a:rPr>
              <a:t>проходження</a:t>
            </a:r>
            <a:r>
              <a:rPr lang="ru-RU" sz="1600" dirty="0">
                <a:solidFill>
                  <a:srgbClr val="002060"/>
                </a:solidFill>
                <a:effectLst/>
                <a:latin typeface="+mn-lt"/>
                <a:ea typeface="Times New Roman" panose="02020603050405020304" pitchFamily="18" charset="0"/>
              </a:rPr>
              <a:t> </a:t>
            </a:r>
            <a:r>
              <a:rPr lang="uk-UA" sz="1600" dirty="0">
                <a:solidFill>
                  <a:srgbClr val="002060"/>
                </a:solidFill>
                <a:effectLst/>
                <a:latin typeface="+mn-lt"/>
                <a:ea typeface="Times New Roman" panose="02020603050405020304" pitchFamily="18" charset="0"/>
              </a:rPr>
              <a:t>військової </a:t>
            </a:r>
            <a:r>
              <a:rPr lang="ru-RU" sz="1600" dirty="0" err="1">
                <a:solidFill>
                  <a:srgbClr val="002060"/>
                </a:solidFill>
                <a:effectLst/>
                <a:latin typeface="+mn-lt"/>
                <a:ea typeface="Times New Roman" panose="02020603050405020304" pitchFamily="18" charset="0"/>
              </a:rPr>
              <a:t>служби</a:t>
            </a:r>
            <a:r>
              <a:rPr lang="ru-RU" sz="1600" dirty="0">
                <a:solidFill>
                  <a:srgbClr val="002060"/>
                </a:solidFill>
                <a:effectLst/>
                <a:latin typeface="+mn-lt"/>
                <a:ea typeface="Times New Roman" panose="02020603050405020304" pitchFamily="18" charset="0"/>
              </a:rPr>
              <a:t>;</a:t>
            </a:r>
            <a:endParaRPr lang="ru-UA" sz="1600" dirty="0">
              <a:solidFill>
                <a:srgbClr val="002060"/>
              </a:solidFill>
              <a:effectLst/>
              <a:latin typeface="+mn-lt"/>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ru-RU" sz="1600" dirty="0" err="1">
                <a:solidFill>
                  <a:srgbClr val="002060"/>
                </a:solidFill>
                <a:effectLst/>
                <a:latin typeface="+mn-lt"/>
                <a:ea typeface="Times New Roman" panose="02020603050405020304" pitchFamily="18" charset="0"/>
              </a:rPr>
              <a:t>трудова</a:t>
            </a:r>
            <a:r>
              <a:rPr lang="ru-RU" sz="1600" dirty="0">
                <a:solidFill>
                  <a:srgbClr val="002060"/>
                </a:solidFill>
                <a:effectLst/>
                <a:latin typeface="+mn-lt"/>
                <a:ea typeface="Times New Roman" panose="02020603050405020304" pitchFamily="18" charset="0"/>
              </a:rPr>
              <a:t> книжка </a:t>
            </a:r>
            <a:r>
              <a:rPr lang="ru-RU" sz="1600" dirty="0" err="1">
                <a:solidFill>
                  <a:srgbClr val="002060"/>
                </a:solidFill>
                <a:effectLst/>
                <a:latin typeface="+mn-lt"/>
                <a:ea typeface="Times New Roman" panose="02020603050405020304" pitchFamily="18" charset="0"/>
              </a:rPr>
              <a:t>із</a:t>
            </a:r>
            <a:r>
              <a:rPr lang="ru-RU" sz="1600" dirty="0">
                <a:solidFill>
                  <a:srgbClr val="002060"/>
                </a:solidFill>
                <a:effectLst/>
                <a:latin typeface="+mn-lt"/>
                <a:ea typeface="Times New Roman" panose="02020603050405020304" pitchFamily="18" charset="0"/>
              </a:rPr>
              <a:t> </a:t>
            </a:r>
            <a:r>
              <a:rPr lang="ru-RU" sz="1600" dirty="0" err="1">
                <a:solidFill>
                  <a:srgbClr val="002060"/>
                </a:solidFill>
                <a:effectLst/>
                <a:latin typeface="+mn-lt"/>
                <a:ea typeface="Times New Roman" panose="02020603050405020304" pitchFamily="18" charset="0"/>
              </a:rPr>
              <a:t>записами</a:t>
            </a:r>
            <a:r>
              <a:rPr lang="ru-RU" sz="1600" dirty="0">
                <a:solidFill>
                  <a:srgbClr val="002060"/>
                </a:solidFill>
                <a:effectLst/>
                <a:latin typeface="+mn-lt"/>
                <a:ea typeface="Times New Roman" panose="02020603050405020304" pitchFamily="18" charset="0"/>
              </a:rPr>
              <a:t> про </a:t>
            </a:r>
            <a:r>
              <a:rPr lang="ru-RU" sz="1600" dirty="0" err="1">
                <a:solidFill>
                  <a:srgbClr val="002060"/>
                </a:solidFill>
                <a:effectLst/>
                <a:latin typeface="+mn-lt"/>
                <a:ea typeface="Times New Roman" panose="02020603050405020304" pitchFamily="18" charset="0"/>
              </a:rPr>
              <a:t>трудову</a:t>
            </a:r>
            <a:r>
              <a:rPr lang="ru-RU" sz="1600" dirty="0">
                <a:solidFill>
                  <a:srgbClr val="002060"/>
                </a:solidFill>
                <a:effectLst/>
                <a:latin typeface="+mn-lt"/>
                <a:ea typeface="Times New Roman" panose="02020603050405020304" pitchFamily="18" charset="0"/>
              </a:rPr>
              <a:t> </a:t>
            </a:r>
            <a:r>
              <a:rPr lang="ru-RU" sz="1600" dirty="0" err="1">
                <a:solidFill>
                  <a:srgbClr val="002060"/>
                </a:solidFill>
                <a:effectLst/>
                <a:latin typeface="+mn-lt"/>
                <a:ea typeface="Times New Roman" panose="02020603050405020304" pitchFamily="18" charset="0"/>
              </a:rPr>
              <a:t>діяльність</a:t>
            </a:r>
            <a:r>
              <a:rPr lang="ru-RU" sz="1600" dirty="0">
                <a:solidFill>
                  <a:srgbClr val="002060"/>
                </a:solidFill>
                <a:effectLst/>
                <a:latin typeface="+mn-lt"/>
                <a:ea typeface="Times New Roman" panose="02020603050405020304" pitchFamily="18" charset="0"/>
              </a:rPr>
              <a:t>;</a:t>
            </a:r>
            <a:endParaRPr lang="ru-UA" sz="1600" dirty="0">
              <a:solidFill>
                <a:srgbClr val="002060"/>
              </a:solidFill>
              <a:effectLst/>
              <a:latin typeface="+mn-lt"/>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ru-RU" sz="1600" dirty="0">
                <a:solidFill>
                  <a:srgbClr val="002060"/>
                </a:solidFill>
                <a:effectLst/>
                <a:latin typeface="+mn-lt"/>
                <a:ea typeface="Times New Roman" panose="02020603050405020304" pitchFamily="18" charset="0"/>
              </a:rPr>
              <a:t>документ, </a:t>
            </a:r>
            <a:r>
              <a:rPr lang="ru-RU" sz="1600" dirty="0" err="1">
                <a:solidFill>
                  <a:srgbClr val="002060"/>
                </a:solidFill>
                <a:effectLst/>
                <a:latin typeface="+mn-lt"/>
                <a:ea typeface="Times New Roman" panose="02020603050405020304" pitchFamily="18" charset="0"/>
              </a:rPr>
              <a:t>що</a:t>
            </a:r>
            <a:r>
              <a:rPr lang="ru-RU" sz="1600" dirty="0">
                <a:solidFill>
                  <a:srgbClr val="002060"/>
                </a:solidFill>
                <a:effectLst/>
                <a:latin typeface="+mn-lt"/>
                <a:ea typeface="Times New Roman" panose="02020603050405020304" pitchFamily="18" charset="0"/>
              </a:rPr>
              <a:t> </a:t>
            </a:r>
            <a:r>
              <a:rPr lang="ru-RU" sz="1600" dirty="0" err="1">
                <a:solidFill>
                  <a:srgbClr val="002060"/>
                </a:solidFill>
                <a:effectLst/>
                <a:latin typeface="+mn-lt"/>
                <a:ea typeface="Times New Roman" panose="02020603050405020304" pitchFamily="18" charset="0"/>
              </a:rPr>
              <a:t>підтверджу</a:t>
            </a:r>
            <a:r>
              <a:rPr lang="uk-UA" sz="1600" dirty="0">
                <a:solidFill>
                  <a:srgbClr val="002060"/>
                </a:solidFill>
                <a:effectLst/>
                <a:latin typeface="+mn-lt"/>
                <a:ea typeface="Times New Roman" panose="02020603050405020304" pitchFamily="18" charset="0"/>
              </a:rPr>
              <a:t>є</a:t>
            </a:r>
            <a:r>
              <a:rPr lang="ru-RU" sz="1600" dirty="0">
                <a:solidFill>
                  <a:srgbClr val="002060"/>
                </a:solidFill>
                <a:effectLst/>
                <a:latin typeface="+mn-lt"/>
                <a:ea typeface="Times New Roman" panose="02020603050405020304" pitchFamily="18" charset="0"/>
              </a:rPr>
              <a:t> право </a:t>
            </a:r>
            <a:r>
              <a:rPr lang="ru-RU" sz="1600" dirty="0" err="1">
                <a:solidFill>
                  <a:srgbClr val="002060"/>
                </a:solidFill>
                <a:effectLst/>
                <a:latin typeface="+mn-lt"/>
                <a:ea typeface="Times New Roman" panose="02020603050405020304" pitchFamily="18" charset="0"/>
              </a:rPr>
              <a:t>власності</a:t>
            </a:r>
            <a:r>
              <a:rPr lang="ru-RU" sz="1600" dirty="0">
                <a:solidFill>
                  <a:srgbClr val="002060"/>
                </a:solidFill>
                <a:effectLst/>
                <a:latin typeface="+mn-lt"/>
                <a:ea typeface="Times New Roman" panose="02020603050405020304" pitchFamily="18" charset="0"/>
              </a:rPr>
              <a:t> на </a:t>
            </a:r>
            <a:r>
              <a:rPr lang="uk-UA" sz="1600" dirty="0">
                <a:solidFill>
                  <a:srgbClr val="002060"/>
                </a:solidFill>
                <a:effectLst/>
                <a:latin typeface="+mn-lt"/>
                <a:ea typeface="Times New Roman" panose="02020603050405020304" pitchFamily="18" charset="0"/>
              </a:rPr>
              <a:t>рухоме або </a:t>
            </a:r>
            <a:r>
              <a:rPr lang="ru-RU" sz="1600" dirty="0" err="1">
                <a:solidFill>
                  <a:srgbClr val="002060"/>
                </a:solidFill>
                <a:effectLst/>
                <a:latin typeface="+mn-lt"/>
                <a:ea typeface="Times New Roman" panose="02020603050405020304" pitchFamily="18" charset="0"/>
              </a:rPr>
              <a:t>нерухом</a:t>
            </a:r>
            <a:r>
              <a:rPr lang="uk-UA" sz="1600" dirty="0">
                <a:solidFill>
                  <a:srgbClr val="002060"/>
                </a:solidFill>
                <a:effectLst/>
                <a:latin typeface="+mn-lt"/>
                <a:ea typeface="Times New Roman" panose="02020603050405020304" pitchFamily="18" charset="0"/>
              </a:rPr>
              <a:t>е майно</a:t>
            </a:r>
            <a:r>
              <a:rPr lang="ru-RU" sz="1600" dirty="0">
                <a:solidFill>
                  <a:srgbClr val="002060"/>
                </a:solidFill>
                <a:effectLst/>
                <a:latin typeface="+mn-lt"/>
                <a:ea typeface="Times New Roman" panose="02020603050405020304" pitchFamily="18" charset="0"/>
              </a:rPr>
              <a:t>;</a:t>
            </a:r>
            <a:endParaRPr lang="ru-UA" sz="1600" dirty="0">
              <a:solidFill>
                <a:srgbClr val="002060"/>
              </a:solidFill>
              <a:effectLst/>
              <a:latin typeface="+mn-lt"/>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uk-UA" sz="1600" dirty="0">
                <a:solidFill>
                  <a:srgbClr val="002060"/>
                </a:solidFill>
                <a:effectLst/>
                <a:latin typeface="+mn-lt"/>
                <a:ea typeface="Times New Roman" panose="02020603050405020304" pitchFamily="18" charset="0"/>
              </a:rPr>
              <a:t>свідоцтво про базову загальну середню освіту;</a:t>
            </a:r>
            <a:endParaRPr lang="ru-UA" sz="1600" dirty="0">
              <a:solidFill>
                <a:srgbClr val="002060"/>
              </a:solidFill>
              <a:effectLst/>
              <a:latin typeface="+mn-lt"/>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uk-UA" sz="1600" dirty="0">
                <a:solidFill>
                  <a:srgbClr val="002060"/>
                </a:solidFill>
                <a:effectLst/>
                <a:latin typeface="+mn-lt"/>
                <a:ea typeface="Times New Roman" panose="02020603050405020304" pitchFamily="18" charset="0"/>
              </a:rPr>
              <a:t>свідоцтво про повну загальну середню освіту;</a:t>
            </a:r>
            <a:endParaRPr lang="ru-UA" sz="1600" dirty="0">
              <a:solidFill>
                <a:srgbClr val="002060"/>
              </a:solidFill>
              <a:effectLst/>
              <a:latin typeface="+mn-lt"/>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ru-RU" sz="1600" dirty="0">
                <a:solidFill>
                  <a:srgbClr val="002060"/>
                </a:solidFill>
                <a:effectLst/>
                <a:latin typeface="+mn-lt"/>
                <a:ea typeface="Times New Roman" panose="02020603050405020304" pitchFamily="18" charset="0"/>
              </a:rPr>
              <a:t>документ про </a:t>
            </a:r>
            <a:r>
              <a:rPr lang="uk-UA" sz="1600" dirty="0">
                <a:solidFill>
                  <a:srgbClr val="002060"/>
                </a:solidFill>
                <a:effectLst/>
                <a:latin typeface="+mn-lt"/>
                <a:ea typeface="Times New Roman" panose="02020603050405020304" pitchFamily="18" charset="0"/>
              </a:rPr>
              <a:t>професійно-технічну освіту</a:t>
            </a:r>
            <a:r>
              <a:rPr lang="ru-RU" sz="1600" dirty="0">
                <a:solidFill>
                  <a:srgbClr val="002060"/>
                </a:solidFill>
                <a:effectLst/>
                <a:latin typeface="+mn-lt"/>
                <a:ea typeface="Times New Roman" panose="02020603050405020304" pitchFamily="18" charset="0"/>
              </a:rPr>
              <a:t>;</a:t>
            </a:r>
            <a:endParaRPr lang="ru-UA" sz="1600" dirty="0">
              <a:solidFill>
                <a:srgbClr val="002060"/>
              </a:solidFill>
              <a:effectLst/>
              <a:latin typeface="+mn-lt"/>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ru-RU" sz="1600" dirty="0">
                <a:solidFill>
                  <a:srgbClr val="002060"/>
                </a:solidFill>
                <a:effectLst/>
                <a:latin typeface="+mn-lt"/>
                <a:ea typeface="Times New Roman" panose="02020603050405020304" pitchFamily="18" charset="0"/>
              </a:rPr>
              <a:t>документ про </a:t>
            </a:r>
            <a:r>
              <a:rPr lang="uk-UA" sz="1600" dirty="0">
                <a:solidFill>
                  <a:srgbClr val="002060"/>
                </a:solidFill>
                <a:effectLst/>
                <a:latin typeface="+mn-lt"/>
                <a:ea typeface="Times New Roman" panose="02020603050405020304" pitchFamily="18" charset="0"/>
              </a:rPr>
              <a:t>вищу освіту (науковий ступінь)</a:t>
            </a:r>
            <a:r>
              <a:rPr lang="ru-RU" sz="1600" dirty="0">
                <a:solidFill>
                  <a:srgbClr val="002060"/>
                </a:solidFill>
                <a:effectLst/>
                <a:latin typeface="+mn-lt"/>
                <a:ea typeface="Times New Roman" panose="02020603050405020304" pitchFamily="18" charset="0"/>
              </a:rPr>
              <a:t>;</a:t>
            </a:r>
            <a:endParaRPr lang="ru-UA" sz="1600" dirty="0">
              <a:solidFill>
                <a:srgbClr val="002060"/>
              </a:solidFill>
              <a:effectLst/>
              <a:latin typeface="+mn-lt"/>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uk-UA" sz="1600" dirty="0">
                <a:solidFill>
                  <a:srgbClr val="002060"/>
                </a:solidFill>
                <a:effectLst/>
                <a:latin typeface="+mn-lt"/>
                <a:ea typeface="Times New Roman" panose="02020603050405020304" pitchFamily="18" charset="0"/>
              </a:rPr>
              <a:t>довідка з місця навчання;</a:t>
            </a:r>
            <a:endParaRPr lang="ru-UA" sz="1600" dirty="0">
              <a:solidFill>
                <a:srgbClr val="002060"/>
              </a:solidFill>
              <a:effectLst/>
              <a:latin typeface="+mn-lt"/>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ru-RU" sz="1600" dirty="0" err="1">
                <a:solidFill>
                  <a:srgbClr val="002060"/>
                </a:solidFill>
                <a:effectLst/>
                <a:latin typeface="+mn-lt"/>
                <a:ea typeface="Times New Roman" panose="02020603050405020304" pitchFamily="18" charset="0"/>
              </a:rPr>
              <a:t>медичні</a:t>
            </a:r>
            <a:r>
              <a:rPr lang="ru-RU" sz="1600" dirty="0">
                <a:solidFill>
                  <a:srgbClr val="002060"/>
                </a:solidFill>
                <a:effectLst/>
                <a:latin typeface="+mn-lt"/>
                <a:ea typeface="Times New Roman" panose="02020603050405020304" pitchFamily="18" charset="0"/>
              </a:rPr>
              <a:t> </a:t>
            </a:r>
            <a:r>
              <a:rPr lang="ru-RU" sz="1600" dirty="0" err="1">
                <a:solidFill>
                  <a:srgbClr val="002060"/>
                </a:solidFill>
                <a:effectLst/>
                <a:latin typeface="+mn-lt"/>
                <a:ea typeface="Times New Roman" panose="02020603050405020304" pitchFamily="18" charset="0"/>
              </a:rPr>
              <a:t>документи</a:t>
            </a:r>
            <a:r>
              <a:rPr lang="ru-RU" sz="1600" dirty="0">
                <a:solidFill>
                  <a:srgbClr val="002060"/>
                </a:solidFill>
                <a:effectLst/>
                <a:latin typeface="+mn-lt"/>
                <a:ea typeface="Times New Roman" panose="02020603050405020304" pitchFamily="18" charset="0"/>
              </a:rPr>
              <a:t>;</a:t>
            </a:r>
            <a:endParaRPr lang="ru-UA" sz="1600" dirty="0">
              <a:solidFill>
                <a:srgbClr val="002060"/>
              </a:solidFill>
              <a:effectLst/>
              <a:latin typeface="+mn-lt"/>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ru-RU" sz="1600" dirty="0" err="1">
                <a:solidFill>
                  <a:srgbClr val="002060"/>
                </a:solidFill>
                <a:effectLst/>
                <a:latin typeface="+mn-lt"/>
                <a:ea typeface="Times New Roman" panose="02020603050405020304" pitchFamily="18" charset="0"/>
              </a:rPr>
              <a:t>фотографі</a:t>
            </a:r>
            <a:r>
              <a:rPr lang="uk-UA" sz="1600" dirty="0">
                <a:solidFill>
                  <a:srgbClr val="002060"/>
                </a:solidFill>
                <a:effectLst/>
                <a:latin typeface="+mn-lt"/>
                <a:ea typeface="Times New Roman" panose="02020603050405020304" pitchFamily="18" charset="0"/>
              </a:rPr>
              <a:t>ї</a:t>
            </a:r>
            <a:r>
              <a:rPr lang="ru-RU" sz="1600" dirty="0">
                <a:solidFill>
                  <a:srgbClr val="002060"/>
                </a:solidFill>
                <a:effectLst/>
                <a:latin typeface="+mn-lt"/>
                <a:ea typeface="Times New Roman" panose="02020603050405020304" pitchFamily="18" charset="0"/>
              </a:rPr>
              <a:t>, </a:t>
            </a:r>
            <a:r>
              <a:rPr lang="ru-RU" sz="1600" dirty="0" err="1">
                <a:solidFill>
                  <a:srgbClr val="002060"/>
                </a:solidFill>
                <a:effectLst/>
                <a:latin typeface="+mn-lt"/>
                <a:ea typeface="Times New Roman" panose="02020603050405020304" pitchFamily="18" charset="0"/>
              </a:rPr>
              <a:t>відеозаписи</a:t>
            </a:r>
            <a:r>
              <a:rPr lang="ru-RU" sz="1600" dirty="0">
                <a:solidFill>
                  <a:srgbClr val="002060"/>
                </a:solidFill>
                <a:effectLst/>
                <a:latin typeface="+mn-lt"/>
                <a:ea typeface="Times New Roman" panose="02020603050405020304" pitchFamily="18" charset="0"/>
              </a:rPr>
              <a:t> </a:t>
            </a:r>
            <a:r>
              <a:rPr lang="ru-RU" sz="1600" dirty="0" err="1">
                <a:solidFill>
                  <a:srgbClr val="002060"/>
                </a:solidFill>
                <a:effectLst/>
                <a:latin typeface="+mn-lt"/>
                <a:ea typeface="Times New Roman" panose="02020603050405020304" pitchFamily="18" charset="0"/>
              </a:rPr>
              <a:t>тощо</a:t>
            </a:r>
            <a:r>
              <a:rPr lang="ru-RU" sz="1600" dirty="0">
                <a:solidFill>
                  <a:srgbClr val="002060"/>
                </a:solidFill>
                <a:effectLst/>
                <a:latin typeface="+mn-lt"/>
                <a:ea typeface="Times New Roman" panose="02020603050405020304" pitchFamily="18" charset="0"/>
              </a:rPr>
              <a:t>.</a:t>
            </a:r>
            <a:endParaRPr lang="ru-UA" sz="1600" dirty="0">
              <a:solidFill>
                <a:srgbClr val="002060"/>
              </a:solidFill>
              <a:effectLst/>
              <a:latin typeface="+mn-lt"/>
              <a:ea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6"/>
          <p:cNvSpPr/>
          <p:nvPr/>
        </p:nvSpPr>
        <p:spPr>
          <a:xfrm>
            <a:off x="329658" y="3097945"/>
            <a:ext cx="6278100" cy="3939500"/>
          </a:xfrm>
          <a:prstGeom prst="rect">
            <a:avLst/>
          </a:prstGeom>
          <a:noFill/>
          <a:ln>
            <a:noFill/>
          </a:ln>
        </p:spPr>
        <p:txBody>
          <a:bodyPr spcFirstLastPara="1" wrap="square" lIns="91425" tIns="45700" rIns="91425" bIns="45700" anchor="t" anchorCtr="0">
            <a:spAutoFit/>
          </a:bodyPr>
          <a:lstStyle/>
          <a:p>
            <a:pPr marL="0" marR="0" lvl="0" indent="714375" algn="just" rtl="0">
              <a:spcBef>
                <a:spcPts val="0"/>
              </a:spcBef>
              <a:spcAft>
                <a:spcPts val="0"/>
              </a:spcAft>
              <a:buNone/>
            </a:pPr>
            <a:r>
              <a:rPr lang="ru-RU" sz="1600" dirty="0" err="1">
                <a:solidFill>
                  <a:srgbClr val="002060"/>
                </a:solidFill>
              </a:rPr>
              <a:t>Внутрішньо</a:t>
            </a:r>
            <a:r>
              <a:rPr lang="ru-RU" sz="1600" dirty="0">
                <a:solidFill>
                  <a:srgbClr val="002060"/>
                </a:solidFill>
              </a:rPr>
              <a:t> </a:t>
            </a:r>
            <a:r>
              <a:rPr lang="ru-RU" sz="1600" dirty="0" err="1">
                <a:solidFill>
                  <a:srgbClr val="002060"/>
                </a:solidFill>
              </a:rPr>
              <a:t>переміщені</a:t>
            </a:r>
            <a:r>
              <a:rPr lang="ru-RU" sz="1600" dirty="0">
                <a:solidFill>
                  <a:srgbClr val="002060"/>
                </a:solidFill>
              </a:rPr>
              <a:t> особи з </a:t>
            </a:r>
            <a:r>
              <a:rPr lang="ru-RU" sz="1600" dirty="0" err="1">
                <a:solidFill>
                  <a:srgbClr val="002060"/>
                </a:solidFill>
              </a:rPr>
              <a:t>тимчасово</a:t>
            </a:r>
            <a:r>
              <a:rPr lang="ru-RU" sz="1600" dirty="0">
                <a:solidFill>
                  <a:srgbClr val="002060"/>
                </a:solidFill>
              </a:rPr>
              <a:t> </a:t>
            </a:r>
            <a:r>
              <a:rPr lang="ru-RU" sz="1600" dirty="0" err="1">
                <a:solidFill>
                  <a:srgbClr val="002060"/>
                </a:solidFill>
              </a:rPr>
              <a:t>окупованих</a:t>
            </a:r>
            <a:r>
              <a:rPr lang="ru-RU" sz="1600" dirty="0">
                <a:solidFill>
                  <a:srgbClr val="002060"/>
                </a:solidFill>
              </a:rPr>
              <a:t> </a:t>
            </a:r>
            <a:r>
              <a:rPr lang="ru-RU" sz="1600" dirty="0" err="1">
                <a:solidFill>
                  <a:srgbClr val="002060"/>
                </a:solidFill>
              </a:rPr>
              <a:t>територій</a:t>
            </a:r>
            <a:r>
              <a:rPr lang="ru-RU" sz="1600" dirty="0">
                <a:solidFill>
                  <a:srgbClr val="002060"/>
                </a:solidFill>
              </a:rPr>
              <a:t>, а </a:t>
            </a:r>
            <a:r>
              <a:rPr lang="ru-RU" sz="1600" dirty="0" err="1">
                <a:solidFill>
                  <a:srgbClr val="002060"/>
                </a:solidFill>
              </a:rPr>
              <a:t>також</a:t>
            </a:r>
            <a:r>
              <a:rPr lang="ru-RU" sz="1600" dirty="0">
                <a:solidFill>
                  <a:srgbClr val="002060"/>
                </a:solidFill>
              </a:rPr>
              <a:t> з </a:t>
            </a:r>
            <a:r>
              <a:rPr lang="ru-RU" sz="1600" dirty="0" err="1">
                <a:solidFill>
                  <a:srgbClr val="002060"/>
                </a:solidFill>
              </a:rPr>
              <a:t>територій</a:t>
            </a:r>
            <a:r>
              <a:rPr lang="ru-RU" sz="1600" dirty="0">
                <a:solidFill>
                  <a:srgbClr val="002060"/>
                </a:solidFill>
              </a:rPr>
              <a:t> </a:t>
            </a:r>
            <a:r>
              <a:rPr lang="ru-RU" sz="1600" dirty="0" err="1">
                <a:solidFill>
                  <a:srgbClr val="002060"/>
                </a:solidFill>
              </a:rPr>
              <a:t>активних</a:t>
            </a:r>
            <a:r>
              <a:rPr lang="ru-RU" sz="1600" dirty="0">
                <a:solidFill>
                  <a:srgbClr val="002060"/>
                </a:solidFill>
              </a:rPr>
              <a:t> </a:t>
            </a:r>
            <a:r>
              <a:rPr lang="ru-RU" sz="1600" dirty="0" err="1">
                <a:solidFill>
                  <a:srgbClr val="002060"/>
                </a:solidFill>
              </a:rPr>
              <a:t>бойових</a:t>
            </a:r>
            <a:r>
              <a:rPr lang="ru-RU" sz="1600" dirty="0">
                <a:solidFill>
                  <a:srgbClr val="002060"/>
                </a:solidFill>
              </a:rPr>
              <a:t> </a:t>
            </a:r>
            <a:r>
              <a:rPr lang="ru-RU" sz="1600" dirty="0" err="1">
                <a:solidFill>
                  <a:srgbClr val="002060"/>
                </a:solidFill>
              </a:rPr>
              <a:t>дій</a:t>
            </a:r>
            <a:r>
              <a:rPr lang="ru-RU" sz="1600" dirty="0">
                <a:solidFill>
                  <a:srgbClr val="002060"/>
                </a:solidFill>
              </a:rPr>
              <a:t> </a:t>
            </a:r>
            <a:r>
              <a:rPr lang="ru-RU" sz="1600" dirty="0" err="1">
                <a:solidFill>
                  <a:srgbClr val="002060"/>
                </a:solidFill>
              </a:rPr>
              <a:t>згідно</a:t>
            </a:r>
            <a:r>
              <a:rPr lang="ru-RU" sz="1600" dirty="0">
                <a:solidFill>
                  <a:srgbClr val="002060"/>
                </a:solidFill>
              </a:rPr>
              <a:t> </a:t>
            </a:r>
            <a:r>
              <a:rPr lang="ru-RU" sz="1600" dirty="0" err="1">
                <a:solidFill>
                  <a:srgbClr val="002060"/>
                </a:solidFill>
              </a:rPr>
              <a:t>із</a:t>
            </a:r>
            <a:r>
              <a:rPr lang="ru-RU" sz="1600" dirty="0">
                <a:solidFill>
                  <a:srgbClr val="002060"/>
                </a:solidFill>
              </a:rPr>
              <a:t> </a:t>
            </a:r>
            <a:r>
              <a:rPr lang="ru-RU" sz="1600" dirty="0" err="1">
                <a:solidFill>
                  <a:srgbClr val="002060"/>
                </a:solidFill>
              </a:rPr>
              <a:t>затвердженим</a:t>
            </a:r>
            <a:r>
              <a:rPr lang="ru-RU" sz="1600" dirty="0">
                <a:solidFill>
                  <a:srgbClr val="002060"/>
                </a:solidFill>
              </a:rPr>
              <a:t> на державному </a:t>
            </a:r>
            <a:r>
              <a:rPr lang="ru-RU" sz="1600" dirty="0" err="1">
                <a:solidFill>
                  <a:srgbClr val="002060"/>
                </a:solidFill>
              </a:rPr>
              <a:t>рівні</a:t>
            </a:r>
            <a:r>
              <a:rPr lang="ru-RU" sz="1600" dirty="0">
                <a:solidFill>
                  <a:srgbClr val="002060"/>
                </a:solidFill>
              </a:rPr>
              <a:t> </a:t>
            </a:r>
            <a:r>
              <a:rPr lang="ru-RU" sz="1600" dirty="0" err="1">
                <a:solidFill>
                  <a:srgbClr val="002060"/>
                </a:solidFill>
              </a:rPr>
              <a:t>переліком</a:t>
            </a:r>
            <a:r>
              <a:rPr lang="ru-RU" sz="1600" dirty="0">
                <a:solidFill>
                  <a:srgbClr val="002060"/>
                </a:solidFill>
              </a:rPr>
              <a:t> таких </a:t>
            </a:r>
            <a:r>
              <a:rPr lang="ru-RU" sz="1600" dirty="0" err="1">
                <a:solidFill>
                  <a:srgbClr val="002060"/>
                </a:solidFill>
              </a:rPr>
              <a:t>територій</a:t>
            </a:r>
            <a:r>
              <a:rPr lang="ru-RU" sz="1600" dirty="0">
                <a:solidFill>
                  <a:srgbClr val="002060"/>
                </a:solidFill>
              </a:rPr>
              <a:t>.</a:t>
            </a:r>
            <a:endParaRPr sz="1600" dirty="0">
              <a:solidFill>
                <a:srgbClr val="002060"/>
              </a:solidFill>
            </a:endParaRPr>
          </a:p>
          <a:p>
            <a:pPr marL="0" marR="0" lvl="0" indent="714375" algn="just" rtl="0">
              <a:spcBef>
                <a:spcPts val="0"/>
              </a:spcBef>
              <a:spcAft>
                <a:spcPts val="0"/>
              </a:spcAft>
              <a:buNone/>
            </a:pPr>
            <a:endParaRPr sz="2000" dirty="0">
              <a:solidFill>
                <a:srgbClr val="002060"/>
              </a:solidFill>
            </a:endParaRPr>
          </a:p>
          <a:p>
            <a:pPr marL="0" marR="0" lvl="0" indent="714375" algn="just" rtl="0">
              <a:spcBef>
                <a:spcPts val="0"/>
              </a:spcBef>
              <a:spcAft>
                <a:spcPts val="0"/>
              </a:spcAft>
              <a:buNone/>
            </a:pPr>
            <a:r>
              <a:rPr lang="ru-RU" sz="1600" dirty="0">
                <a:solidFill>
                  <a:schemeClr val="dk1"/>
                </a:solidFill>
                <a:latin typeface="Calibri"/>
                <a:ea typeface="Calibri"/>
                <a:cs typeface="Calibri"/>
                <a:sym typeface="Calibri"/>
              </a:rPr>
              <a:t> </a:t>
            </a:r>
            <a:r>
              <a:rPr lang="ru-RU" sz="1600" dirty="0" err="1">
                <a:solidFill>
                  <a:srgbClr val="002060"/>
                </a:solidFill>
              </a:rPr>
              <a:t>Внутрішньо</a:t>
            </a:r>
            <a:r>
              <a:rPr lang="ru-RU" sz="1600" dirty="0">
                <a:solidFill>
                  <a:srgbClr val="002060"/>
                </a:solidFill>
              </a:rPr>
              <a:t> </a:t>
            </a:r>
            <a:r>
              <a:rPr lang="ru-RU" sz="1600" dirty="0" err="1">
                <a:solidFill>
                  <a:srgbClr val="002060"/>
                </a:solidFill>
              </a:rPr>
              <a:t>переміщені</a:t>
            </a:r>
            <a:r>
              <a:rPr lang="ru-RU" sz="1600" dirty="0">
                <a:solidFill>
                  <a:srgbClr val="002060"/>
                </a:solidFill>
              </a:rPr>
              <a:t> особи, </a:t>
            </a:r>
            <a:r>
              <a:rPr lang="ru-RU" sz="1600" dirty="0" err="1">
                <a:solidFill>
                  <a:srgbClr val="002060"/>
                </a:solidFill>
              </a:rPr>
              <a:t>чиє</a:t>
            </a:r>
            <a:r>
              <a:rPr lang="ru-RU" sz="1600" dirty="0">
                <a:solidFill>
                  <a:srgbClr val="002060"/>
                </a:solidFill>
              </a:rPr>
              <a:t> </a:t>
            </a:r>
            <a:r>
              <a:rPr lang="ru-RU" sz="1600" dirty="0" err="1">
                <a:solidFill>
                  <a:srgbClr val="002060"/>
                </a:solidFill>
              </a:rPr>
              <a:t>житло</a:t>
            </a:r>
            <a:r>
              <a:rPr lang="ru-RU" sz="1600" dirty="0">
                <a:solidFill>
                  <a:srgbClr val="002060"/>
                </a:solidFill>
              </a:rPr>
              <a:t> </a:t>
            </a:r>
            <a:r>
              <a:rPr lang="ru-RU" sz="1600" dirty="0" err="1">
                <a:solidFill>
                  <a:srgbClr val="002060"/>
                </a:solidFill>
              </a:rPr>
              <a:t>зруйноване</a:t>
            </a:r>
            <a:r>
              <a:rPr lang="ru-RU" sz="1600" dirty="0">
                <a:solidFill>
                  <a:srgbClr val="002060"/>
                </a:solidFill>
              </a:rPr>
              <a:t> </a:t>
            </a:r>
            <a:r>
              <a:rPr lang="ru-RU" sz="1600" dirty="0" err="1">
                <a:solidFill>
                  <a:srgbClr val="002060"/>
                </a:solidFill>
              </a:rPr>
              <a:t>або</a:t>
            </a:r>
            <a:r>
              <a:rPr lang="ru-RU" sz="1600" dirty="0">
                <a:solidFill>
                  <a:srgbClr val="002060"/>
                </a:solidFill>
              </a:rPr>
              <a:t> </a:t>
            </a:r>
            <a:r>
              <a:rPr lang="ru-RU" sz="1600" dirty="0" err="1">
                <a:solidFill>
                  <a:srgbClr val="002060"/>
                </a:solidFill>
              </a:rPr>
              <a:t>непридатне</a:t>
            </a:r>
            <a:r>
              <a:rPr lang="ru-RU" sz="1600" dirty="0">
                <a:solidFill>
                  <a:srgbClr val="002060"/>
                </a:solidFill>
              </a:rPr>
              <a:t> для </a:t>
            </a:r>
            <a:r>
              <a:rPr lang="ru-RU" sz="1600" dirty="0" err="1">
                <a:solidFill>
                  <a:srgbClr val="002060"/>
                </a:solidFill>
              </a:rPr>
              <a:t>проживання</a:t>
            </a:r>
            <a:r>
              <a:rPr lang="ru-RU" sz="1600" dirty="0">
                <a:solidFill>
                  <a:srgbClr val="002060"/>
                </a:solidFill>
              </a:rPr>
              <a:t> </a:t>
            </a:r>
            <a:r>
              <a:rPr lang="ru-RU" sz="1600" dirty="0" err="1">
                <a:solidFill>
                  <a:srgbClr val="002060"/>
                </a:solidFill>
              </a:rPr>
              <a:t>внаслідок</a:t>
            </a:r>
            <a:r>
              <a:rPr lang="ru-RU" sz="1600" dirty="0">
                <a:solidFill>
                  <a:srgbClr val="002060"/>
                </a:solidFill>
              </a:rPr>
              <a:t> </a:t>
            </a:r>
            <a:r>
              <a:rPr lang="ru-RU" sz="1600" dirty="0" err="1">
                <a:solidFill>
                  <a:srgbClr val="002060"/>
                </a:solidFill>
              </a:rPr>
              <a:t>пошкодження</a:t>
            </a:r>
            <a:r>
              <a:rPr lang="ru-RU" sz="1600" dirty="0">
                <a:solidFill>
                  <a:srgbClr val="002060"/>
                </a:solidFill>
              </a:rPr>
              <a:t>.</a:t>
            </a:r>
            <a:endParaRPr sz="1600" dirty="0">
              <a:solidFill>
                <a:srgbClr val="002060"/>
              </a:solidFill>
            </a:endParaRPr>
          </a:p>
          <a:p>
            <a:pPr marL="0" marR="0" lvl="0" indent="714375" algn="just" rtl="0">
              <a:spcBef>
                <a:spcPts val="0"/>
              </a:spcBef>
              <a:spcAft>
                <a:spcPts val="0"/>
              </a:spcAft>
              <a:buNone/>
            </a:pPr>
            <a:endParaRPr sz="2000" dirty="0">
              <a:solidFill>
                <a:srgbClr val="002060"/>
              </a:solidFill>
            </a:endParaRPr>
          </a:p>
          <a:p>
            <a:pPr marL="0" marR="0" lvl="0" indent="714375" algn="just" rtl="0">
              <a:spcBef>
                <a:spcPts val="0"/>
              </a:spcBef>
              <a:spcAft>
                <a:spcPts val="0"/>
              </a:spcAft>
              <a:buNone/>
            </a:pPr>
            <a:r>
              <a:rPr lang="ru-RU" sz="1600" dirty="0">
                <a:solidFill>
                  <a:srgbClr val="002060"/>
                </a:solidFill>
              </a:rPr>
              <a:t>Автоматично, без </a:t>
            </a:r>
            <a:r>
              <a:rPr lang="ru-RU" sz="1600" dirty="0" err="1">
                <a:solidFill>
                  <a:srgbClr val="002060"/>
                </a:solidFill>
              </a:rPr>
              <a:t>додаткового</a:t>
            </a:r>
            <a:r>
              <a:rPr lang="ru-RU" sz="1600" dirty="0">
                <a:solidFill>
                  <a:srgbClr val="002060"/>
                </a:solidFill>
              </a:rPr>
              <a:t> </a:t>
            </a:r>
            <a:r>
              <a:rPr lang="ru-RU" sz="1600" dirty="0" err="1">
                <a:solidFill>
                  <a:srgbClr val="002060"/>
                </a:solidFill>
              </a:rPr>
              <a:t>звернення</a:t>
            </a:r>
            <a:r>
              <a:rPr lang="ru-RU" sz="1600" dirty="0">
                <a:solidFill>
                  <a:srgbClr val="002060"/>
                </a:solidFill>
              </a:rPr>
              <a:t>, </a:t>
            </a:r>
            <a:r>
              <a:rPr lang="ru-RU" sz="1600" dirty="0" err="1">
                <a:solidFill>
                  <a:srgbClr val="002060"/>
                </a:solidFill>
              </a:rPr>
              <a:t>внутрішньо</a:t>
            </a:r>
            <a:r>
              <a:rPr lang="ru-RU" sz="1600" dirty="0">
                <a:solidFill>
                  <a:srgbClr val="002060"/>
                </a:solidFill>
              </a:rPr>
              <a:t> </a:t>
            </a:r>
            <a:r>
              <a:rPr lang="ru-RU" sz="1600" dirty="0" err="1">
                <a:solidFill>
                  <a:srgbClr val="002060"/>
                </a:solidFill>
              </a:rPr>
              <a:t>переміщені</a:t>
            </a:r>
            <a:r>
              <a:rPr lang="ru-RU" sz="1600" dirty="0">
                <a:solidFill>
                  <a:srgbClr val="002060"/>
                </a:solidFill>
              </a:rPr>
              <a:t> особи, </a:t>
            </a:r>
            <a:r>
              <a:rPr lang="ru-RU" sz="1600" dirty="0" err="1">
                <a:solidFill>
                  <a:srgbClr val="002060"/>
                </a:solidFill>
              </a:rPr>
              <a:t>які</a:t>
            </a:r>
            <a:r>
              <a:rPr lang="ru-RU" sz="1600" dirty="0">
                <a:solidFill>
                  <a:srgbClr val="002060"/>
                </a:solidFill>
              </a:rPr>
              <a:t> станом на 1 </a:t>
            </a:r>
            <a:r>
              <a:rPr lang="ru-RU" sz="1600" dirty="0" err="1">
                <a:solidFill>
                  <a:srgbClr val="002060"/>
                </a:solidFill>
              </a:rPr>
              <a:t>березня</a:t>
            </a:r>
            <a:r>
              <a:rPr lang="ru-RU" sz="1600" dirty="0">
                <a:solidFill>
                  <a:srgbClr val="002060"/>
                </a:solidFill>
              </a:rPr>
              <a:t> 2022 р. </a:t>
            </a:r>
            <a:r>
              <a:rPr lang="ru-RU" sz="1600" dirty="0" err="1">
                <a:solidFill>
                  <a:srgbClr val="002060"/>
                </a:solidFill>
              </a:rPr>
              <a:t>отримували</a:t>
            </a:r>
            <a:r>
              <a:rPr lang="ru-RU" sz="1600" dirty="0">
                <a:solidFill>
                  <a:srgbClr val="002060"/>
                </a:solidFill>
              </a:rPr>
              <a:t> </a:t>
            </a:r>
            <a:r>
              <a:rPr lang="ru-RU" sz="1600" dirty="0" err="1">
                <a:solidFill>
                  <a:srgbClr val="002060"/>
                </a:solidFill>
              </a:rPr>
              <a:t>щомісячну</a:t>
            </a:r>
            <a:r>
              <a:rPr lang="ru-RU" sz="1600" dirty="0">
                <a:solidFill>
                  <a:srgbClr val="002060"/>
                </a:solidFill>
              </a:rPr>
              <a:t> </a:t>
            </a:r>
            <a:r>
              <a:rPr lang="ru-RU" sz="1600" dirty="0" err="1">
                <a:solidFill>
                  <a:srgbClr val="002060"/>
                </a:solidFill>
              </a:rPr>
              <a:t>адресну</a:t>
            </a:r>
            <a:r>
              <a:rPr lang="ru-RU" sz="1600" dirty="0">
                <a:solidFill>
                  <a:srgbClr val="002060"/>
                </a:solidFill>
              </a:rPr>
              <a:t> </a:t>
            </a:r>
            <a:r>
              <a:rPr lang="ru-RU" sz="1600" dirty="0" err="1">
                <a:solidFill>
                  <a:srgbClr val="002060"/>
                </a:solidFill>
              </a:rPr>
              <a:t>допомогу</a:t>
            </a:r>
            <a:r>
              <a:rPr lang="ru-RU" sz="1600" dirty="0">
                <a:solidFill>
                  <a:srgbClr val="002060"/>
                </a:solidFill>
              </a:rPr>
              <a:t> </a:t>
            </a:r>
            <a:r>
              <a:rPr lang="ru-RU" sz="1600" dirty="0" err="1">
                <a:solidFill>
                  <a:srgbClr val="002060"/>
                </a:solidFill>
              </a:rPr>
              <a:t>відповідно</a:t>
            </a:r>
            <a:r>
              <a:rPr lang="ru-RU" sz="1600" dirty="0">
                <a:solidFill>
                  <a:srgbClr val="002060"/>
                </a:solidFill>
              </a:rPr>
              <a:t> до постанови КМУ </a:t>
            </a:r>
            <a:r>
              <a:rPr lang="ru-RU" sz="1600" dirty="0" err="1">
                <a:solidFill>
                  <a:srgbClr val="002060"/>
                </a:solidFill>
              </a:rPr>
              <a:t>від</a:t>
            </a:r>
            <a:r>
              <a:rPr lang="ru-RU" sz="1600" dirty="0">
                <a:solidFill>
                  <a:srgbClr val="002060"/>
                </a:solidFill>
              </a:rPr>
              <a:t> 1 </a:t>
            </a:r>
            <a:r>
              <a:rPr lang="ru-RU" sz="1600" dirty="0" err="1">
                <a:solidFill>
                  <a:srgbClr val="002060"/>
                </a:solidFill>
              </a:rPr>
              <a:t>жовтня</a:t>
            </a:r>
            <a:r>
              <a:rPr lang="ru-RU" sz="1600" dirty="0">
                <a:solidFill>
                  <a:srgbClr val="002060"/>
                </a:solidFill>
              </a:rPr>
              <a:t> 2014 р. № 505 </a:t>
            </a:r>
            <a:r>
              <a:rPr lang="ru-RU" dirty="0">
                <a:solidFill>
                  <a:srgbClr val="002060"/>
                </a:solidFill>
              </a:rPr>
              <a:t>«</a:t>
            </a:r>
            <a:r>
              <a:rPr lang="ru-RU" sz="1600" dirty="0">
                <a:solidFill>
                  <a:srgbClr val="002060"/>
                </a:solidFill>
              </a:rPr>
              <a:t>Про </a:t>
            </a:r>
            <a:r>
              <a:rPr lang="ru-RU" sz="1600" dirty="0" err="1">
                <a:solidFill>
                  <a:srgbClr val="002060"/>
                </a:solidFill>
              </a:rPr>
              <a:t>надання</a:t>
            </a:r>
            <a:r>
              <a:rPr lang="ru-RU" sz="1600" dirty="0">
                <a:solidFill>
                  <a:srgbClr val="002060"/>
                </a:solidFill>
              </a:rPr>
              <a:t> </a:t>
            </a:r>
            <a:r>
              <a:rPr lang="ru-RU" sz="1600" dirty="0" err="1">
                <a:solidFill>
                  <a:srgbClr val="002060"/>
                </a:solidFill>
              </a:rPr>
              <a:t>щомісячної</a:t>
            </a:r>
            <a:r>
              <a:rPr lang="ru-RU" sz="1600" dirty="0">
                <a:solidFill>
                  <a:srgbClr val="002060"/>
                </a:solidFill>
              </a:rPr>
              <a:t> </a:t>
            </a:r>
            <a:r>
              <a:rPr lang="ru-RU" sz="1600" dirty="0" err="1">
                <a:solidFill>
                  <a:srgbClr val="002060"/>
                </a:solidFill>
              </a:rPr>
              <a:t>адресної</a:t>
            </a:r>
            <a:r>
              <a:rPr lang="ru-RU" sz="1600" dirty="0">
                <a:solidFill>
                  <a:srgbClr val="002060"/>
                </a:solidFill>
              </a:rPr>
              <a:t> </a:t>
            </a:r>
            <a:r>
              <a:rPr lang="ru-RU" sz="1600" dirty="0" err="1">
                <a:solidFill>
                  <a:srgbClr val="002060"/>
                </a:solidFill>
              </a:rPr>
              <a:t>допомоги</a:t>
            </a:r>
            <a:r>
              <a:rPr lang="ru-RU" sz="1600" dirty="0">
                <a:solidFill>
                  <a:srgbClr val="002060"/>
                </a:solidFill>
              </a:rPr>
              <a:t> </a:t>
            </a:r>
            <a:r>
              <a:rPr lang="ru-RU" sz="1600" dirty="0" err="1">
                <a:solidFill>
                  <a:srgbClr val="002060"/>
                </a:solidFill>
              </a:rPr>
              <a:t>внутрішньо</a:t>
            </a:r>
            <a:r>
              <a:rPr lang="ru-RU" sz="1600" dirty="0">
                <a:solidFill>
                  <a:srgbClr val="002060"/>
                </a:solidFill>
              </a:rPr>
              <a:t> </a:t>
            </a:r>
            <a:r>
              <a:rPr lang="ru-RU" sz="1600" dirty="0" err="1">
                <a:solidFill>
                  <a:srgbClr val="002060"/>
                </a:solidFill>
              </a:rPr>
              <a:t>переміщеним</a:t>
            </a:r>
            <a:r>
              <a:rPr lang="ru-RU" sz="1600" dirty="0">
                <a:solidFill>
                  <a:srgbClr val="002060"/>
                </a:solidFill>
              </a:rPr>
              <a:t> особам для </a:t>
            </a:r>
            <a:r>
              <a:rPr lang="ru-RU" sz="1600" dirty="0" err="1">
                <a:solidFill>
                  <a:srgbClr val="002060"/>
                </a:solidFill>
              </a:rPr>
              <a:t>покриття</a:t>
            </a:r>
            <a:r>
              <a:rPr lang="ru-RU" sz="1600" dirty="0">
                <a:solidFill>
                  <a:srgbClr val="002060"/>
                </a:solidFill>
              </a:rPr>
              <a:t> </a:t>
            </a:r>
            <a:r>
              <a:rPr lang="ru-RU" sz="1600" dirty="0" err="1">
                <a:solidFill>
                  <a:srgbClr val="002060"/>
                </a:solidFill>
              </a:rPr>
              <a:t>витрат</a:t>
            </a:r>
            <a:r>
              <a:rPr lang="ru-RU" sz="1600" dirty="0">
                <a:solidFill>
                  <a:srgbClr val="002060"/>
                </a:solidFill>
              </a:rPr>
              <a:t> на </a:t>
            </a:r>
            <a:r>
              <a:rPr lang="ru-RU" sz="1600" dirty="0" err="1">
                <a:solidFill>
                  <a:srgbClr val="002060"/>
                </a:solidFill>
              </a:rPr>
              <a:t>проживання</a:t>
            </a:r>
            <a:r>
              <a:rPr lang="ru-RU" sz="1600" dirty="0">
                <a:solidFill>
                  <a:srgbClr val="002060"/>
                </a:solidFill>
              </a:rPr>
              <a:t>, в тому </a:t>
            </a:r>
            <a:r>
              <a:rPr lang="ru-RU" sz="1600" dirty="0" err="1">
                <a:solidFill>
                  <a:srgbClr val="002060"/>
                </a:solidFill>
              </a:rPr>
              <a:t>числі</a:t>
            </a:r>
            <a:r>
              <a:rPr lang="ru-RU" sz="1600" dirty="0">
                <a:solidFill>
                  <a:srgbClr val="002060"/>
                </a:solidFill>
              </a:rPr>
              <a:t> на оплату </a:t>
            </a:r>
            <a:r>
              <a:rPr lang="ru-RU" sz="1600" dirty="0" err="1">
                <a:solidFill>
                  <a:srgbClr val="002060"/>
                </a:solidFill>
              </a:rPr>
              <a:t>житлово-комунальних</a:t>
            </a:r>
            <a:r>
              <a:rPr lang="ru-RU" sz="1600" dirty="0">
                <a:solidFill>
                  <a:srgbClr val="002060"/>
                </a:solidFill>
              </a:rPr>
              <a:t> </a:t>
            </a:r>
            <a:r>
              <a:rPr lang="ru-RU" sz="1600" dirty="0" err="1">
                <a:solidFill>
                  <a:srgbClr val="002060"/>
                </a:solidFill>
              </a:rPr>
              <a:t>послуг</a:t>
            </a:r>
            <a:r>
              <a:rPr lang="ru-RU" dirty="0">
                <a:solidFill>
                  <a:srgbClr val="002060"/>
                </a:solidFill>
              </a:rPr>
              <a:t>»</a:t>
            </a:r>
            <a:r>
              <a:rPr lang="ru-RU" sz="1600" dirty="0">
                <a:solidFill>
                  <a:srgbClr val="002060"/>
                </a:solidFill>
              </a:rPr>
              <a:t>.</a:t>
            </a:r>
            <a:endParaRPr dirty="0"/>
          </a:p>
          <a:p>
            <a:pPr marL="0" marR="0" lvl="0" indent="714375" algn="just" rtl="0">
              <a:spcBef>
                <a:spcPts val="0"/>
              </a:spcBef>
              <a:spcAft>
                <a:spcPts val="0"/>
              </a:spcAft>
              <a:buNone/>
            </a:pPr>
            <a:endParaRPr sz="1800" dirty="0">
              <a:solidFill>
                <a:srgbClr val="002060"/>
              </a:solidFill>
            </a:endParaRPr>
          </a:p>
        </p:txBody>
      </p:sp>
      <p:sp>
        <p:nvSpPr>
          <p:cNvPr id="138" name="Google Shape;138;p6"/>
          <p:cNvSpPr/>
          <p:nvPr/>
        </p:nvSpPr>
        <p:spPr>
          <a:xfrm>
            <a:off x="1854651" y="811354"/>
            <a:ext cx="4686300" cy="120028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err="1">
                <a:solidFill>
                  <a:srgbClr val="002060"/>
                </a:solidFill>
              </a:rPr>
              <a:t>Д</a:t>
            </a:r>
            <a:r>
              <a:rPr lang="ru-RU" sz="2400" b="1" dirty="0" err="1">
                <a:solidFill>
                  <a:srgbClr val="002060"/>
                </a:solidFill>
                <a:latin typeface="Arial"/>
                <a:ea typeface="Arial"/>
                <a:cs typeface="Arial"/>
                <a:sym typeface="Arial"/>
              </a:rPr>
              <a:t>опомог</a:t>
            </a:r>
            <a:r>
              <a:rPr lang="ru-RU" sz="2400" b="1" dirty="0" err="1">
                <a:solidFill>
                  <a:srgbClr val="002060"/>
                </a:solidFill>
              </a:rPr>
              <a:t>а</a:t>
            </a:r>
            <a:r>
              <a:rPr lang="ru-RU" sz="2400" b="1" dirty="0">
                <a:solidFill>
                  <a:srgbClr val="002060"/>
                </a:solidFill>
                <a:latin typeface="Arial"/>
                <a:ea typeface="Arial"/>
                <a:cs typeface="Arial"/>
                <a:sym typeface="Arial"/>
              </a:rPr>
              <a:t> для ВПО </a:t>
            </a:r>
            <a:r>
              <a:rPr lang="ru-RU" sz="2400" b="1" dirty="0" err="1">
                <a:solidFill>
                  <a:srgbClr val="002060"/>
                </a:solidFill>
                <a:latin typeface="Arial"/>
                <a:ea typeface="Arial"/>
                <a:cs typeface="Arial"/>
                <a:sym typeface="Arial"/>
              </a:rPr>
              <a:t>від</a:t>
            </a:r>
            <a:endParaRPr sz="2400" b="1" dirty="0">
              <a:solidFill>
                <a:srgbClr val="002060"/>
              </a:solidFill>
              <a:latin typeface="Arial"/>
              <a:ea typeface="Arial"/>
              <a:cs typeface="Arial"/>
              <a:sym typeface="Arial"/>
            </a:endParaRPr>
          </a:p>
          <a:p>
            <a:pPr marL="0" marR="0" lvl="0" indent="0" algn="r" rtl="0">
              <a:spcBef>
                <a:spcPts val="0"/>
              </a:spcBef>
              <a:spcAft>
                <a:spcPts val="0"/>
              </a:spcAft>
              <a:buNone/>
            </a:pPr>
            <a:r>
              <a:rPr lang="ru-RU" sz="2400" b="1" dirty="0" err="1">
                <a:solidFill>
                  <a:srgbClr val="002060"/>
                </a:solidFill>
              </a:rPr>
              <a:t>держави</a:t>
            </a:r>
            <a:r>
              <a:rPr lang="ru-RU" sz="2400" b="1" dirty="0">
                <a:solidFill>
                  <a:srgbClr val="002060"/>
                </a:solidFill>
              </a:rPr>
              <a:t> на </a:t>
            </a:r>
            <a:r>
              <a:rPr lang="ru-RU" sz="2400" b="1" dirty="0" err="1">
                <a:solidFill>
                  <a:srgbClr val="002060"/>
                </a:solidFill>
              </a:rPr>
              <a:t>проживання</a:t>
            </a:r>
            <a:r>
              <a:rPr lang="ru-RU" sz="2400" b="1" dirty="0">
                <a:solidFill>
                  <a:srgbClr val="002060"/>
                </a:solidFill>
              </a:rPr>
              <a:t>: </a:t>
            </a:r>
            <a:endParaRPr sz="2400" b="1" dirty="0">
              <a:solidFill>
                <a:srgbClr val="002060"/>
              </a:solidFill>
            </a:endParaRPr>
          </a:p>
          <a:p>
            <a:pPr marL="0" marR="0" lvl="0" indent="0" algn="r" rtl="0">
              <a:spcBef>
                <a:spcPts val="0"/>
              </a:spcBef>
              <a:spcAft>
                <a:spcPts val="0"/>
              </a:spcAft>
              <a:buNone/>
            </a:pPr>
            <a:r>
              <a:rPr lang="ru-RU" sz="2400" b="1" dirty="0" err="1">
                <a:solidFill>
                  <a:srgbClr val="002060"/>
                </a:solidFill>
              </a:rPr>
              <a:t>хто</a:t>
            </a:r>
            <a:r>
              <a:rPr lang="ru-RU" sz="2400" b="1" dirty="0">
                <a:solidFill>
                  <a:srgbClr val="002060"/>
                </a:solidFill>
              </a:rPr>
              <a:t> </a:t>
            </a:r>
            <a:r>
              <a:rPr lang="ru-RU" sz="2400" b="1" dirty="0" err="1">
                <a:solidFill>
                  <a:srgbClr val="002060"/>
                </a:solidFill>
              </a:rPr>
              <a:t>має</a:t>
            </a:r>
            <a:r>
              <a:rPr lang="ru-RU" sz="2400" b="1" dirty="0">
                <a:solidFill>
                  <a:srgbClr val="002060"/>
                </a:solidFill>
              </a:rPr>
              <a:t> право?</a:t>
            </a:r>
            <a:r>
              <a:rPr lang="ru-RU" sz="2400" b="1" dirty="0">
                <a:solidFill>
                  <a:srgbClr val="002060"/>
                </a:solidFill>
                <a:latin typeface="Arial"/>
                <a:ea typeface="Arial"/>
                <a:cs typeface="Arial"/>
                <a:sym typeface="Arial"/>
              </a:rPr>
              <a:t> </a:t>
            </a:r>
            <a:endParaRPr sz="2400" b="1" dirty="0">
              <a:solidFill>
                <a:srgbClr val="002060"/>
              </a:solidFill>
              <a:latin typeface="Arial"/>
              <a:ea typeface="Arial"/>
              <a:cs typeface="Arial"/>
              <a:sym typeface="Arial"/>
            </a:endParaRPr>
          </a:p>
        </p:txBody>
      </p:sp>
      <p:sp>
        <p:nvSpPr>
          <p:cNvPr id="140" name="Google Shape;140;p6"/>
          <p:cNvSpPr/>
          <p:nvPr/>
        </p:nvSpPr>
        <p:spPr>
          <a:xfrm>
            <a:off x="2905125" y="464825"/>
            <a:ext cx="685800" cy="154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900" b="1">
              <a:solidFill>
                <a:srgbClr val="002060"/>
              </a:solidFill>
              <a:latin typeface="Arial"/>
              <a:ea typeface="Arial"/>
              <a:cs typeface="Arial"/>
              <a:sym typeface="Arial"/>
            </a:endParaRPr>
          </a:p>
        </p:txBody>
      </p:sp>
      <p:pic>
        <p:nvPicPr>
          <p:cNvPr id="4098" name="Picture 2" descr="C:\Users\ol\Desktop\картинки\99903.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9343" y="666213"/>
            <a:ext cx="2080313" cy="20803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C:\Users\ol\Desktop\картинки\1828710.png"/>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3819" y="3059386"/>
            <a:ext cx="332202" cy="33220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Users\ol\Desktop\картинки\1828710.png"/>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3813" y="4140701"/>
            <a:ext cx="332202" cy="3322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Users\ol\Desktop\картинки\1828710.png"/>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8828" y="4938989"/>
            <a:ext cx="332202" cy="3322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606EE0-7DA6-8D98-88F7-08C91FC5AC0C}"/>
              </a:ext>
            </a:extLst>
          </p:cNvPr>
          <p:cNvSpPr txBox="1"/>
          <p:nvPr/>
        </p:nvSpPr>
        <p:spPr>
          <a:xfrm>
            <a:off x="443819" y="7300670"/>
            <a:ext cx="6084523" cy="861774"/>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714375" algn="just" rtl="0">
              <a:spcBef>
                <a:spcPts val="0"/>
              </a:spcBef>
              <a:spcAft>
                <a:spcPts val="0"/>
              </a:spcAft>
              <a:buNone/>
            </a:pPr>
            <a:r>
              <a:rPr lang="ru-RU" sz="1600" dirty="0" err="1">
                <a:solidFill>
                  <a:srgbClr val="002060"/>
                </a:solidFill>
              </a:rPr>
              <a:t>Розмір</a:t>
            </a:r>
            <a:r>
              <a:rPr lang="ru-RU" sz="1600" dirty="0">
                <a:solidFill>
                  <a:srgbClr val="002060"/>
                </a:solidFill>
              </a:rPr>
              <a:t> </a:t>
            </a:r>
            <a:r>
              <a:rPr lang="ru-RU" sz="1600" dirty="0" err="1">
                <a:solidFill>
                  <a:srgbClr val="002060"/>
                </a:solidFill>
              </a:rPr>
              <a:t>Державної</a:t>
            </a:r>
            <a:r>
              <a:rPr lang="ru-RU" sz="1600" dirty="0">
                <a:solidFill>
                  <a:srgbClr val="002060"/>
                </a:solidFill>
              </a:rPr>
              <a:t> </a:t>
            </a:r>
            <a:r>
              <a:rPr lang="ru-RU" sz="1600" dirty="0" err="1">
                <a:solidFill>
                  <a:srgbClr val="002060"/>
                </a:solidFill>
              </a:rPr>
              <a:t>допомоги</a:t>
            </a:r>
            <a:r>
              <a:rPr lang="ru-RU" sz="1600" dirty="0">
                <a:solidFill>
                  <a:srgbClr val="002060"/>
                </a:solidFill>
              </a:rPr>
              <a:t> на </a:t>
            </a:r>
            <a:r>
              <a:rPr lang="ru-RU" sz="1600" dirty="0" err="1">
                <a:solidFill>
                  <a:srgbClr val="002060"/>
                </a:solidFill>
              </a:rPr>
              <a:t>проживання</a:t>
            </a:r>
            <a:r>
              <a:rPr lang="ru-RU" sz="1600" dirty="0">
                <a:solidFill>
                  <a:srgbClr val="002060"/>
                </a:solidFill>
              </a:rPr>
              <a:t> становить 3000 </a:t>
            </a:r>
            <a:r>
              <a:rPr lang="ru-RU" sz="1600" dirty="0" err="1">
                <a:solidFill>
                  <a:srgbClr val="002060"/>
                </a:solidFill>
              </a:rPr>
              <a:t>грн</a:t>
            </a:r>
            <a:r>
              <a:rPr lang="ru-RU" sz="1600" dirty="0">
                <a:solidFill>
                  <a:srgbClr val="002060"/>
                </a:solidFill>
              </a:rPr>
              <a:t> для </a:t>
            </a:r>
            <a:r>
              <a:rPr lang="ru-RU" sz="1600" dirty="0" err="1">
                <a:solidFill>
                  <a:srgbClr val="002060"/>
                </a:solidFill>
              </a:rPr>
              <a:t>осіб</a:t>
            </a:r>
            <a:r>
              <a:rPr lang="ru-RU" sz="1600" dirty="0">
                <a:solidFill>
                  <a:srgbClr val="002060"/>
                </a:solidFill>
              </a:rPr>
              <a:t> з </a:t>
            </a:r>
            <a:r>
              <a:rPr lang="ru-RU" sz="1600" dirty="0" err="1">
                <a:solidFill>
                  <a:srgbClr val="002060"/>
                </a:solidFill>
              </a:rPr>
              <a:t>інвалідністю</a:t>
            </a:r>
            <a:r>
              <a:rPr lang="ru-RU" sz="1600" dirty="0">
                <a:solidFill>
                  <a:srgbClr val="002060"/>
                </a:solidFill>
              </a:rPr>
              <a:t> та </a:t>
            </a:r>
            <a:r>
              <a:rPr lang="ru-RU" sz="1600" dirty="0" err="1">
                <a:solidFill>
                  <a:srgbClr val="002060"/>
                </a:solidFill>
              </a:rPr>
              <a:t>дітей</a:t>
            </a:r>
            <a:r>
              <a:rPr lang="ru-RU" sz="1600" dirty="0">
                <a:solidFill>
                  <a:srgbClr val="002060"/>
                </a:solidFill>
              </a:rPr>
              <a:t>, 2000 </a:t>
            </a:r>
            <a:r>
              <a:rPr lang="ru-RU" sz="1600" dirty="0" err="1">
                <a:solidFill>
                  <a:srgbClr val="002060"/>
                </a:solidFill>
              </a:rPr>
              <a:t>грн</a:t>
            </a:r>
            <a:r>
              <a:rPr lang="ru-RU" sz="1600" dirty="0">
                <a:solidFill>
                  <a:srgbClr val="002060"/>
                </a:solidFill>
              </a:rPr>
              <a:t> </a:t>
            </a:r>
            <a:r>
              <a:rPr lang="ru-RU" sz="1800" dirty="0">
                <a:solidFill>
                  <a:schemeClr val="dk1"/>
                </a:solidFill>
              </a:rPr>
              <a:t>–</a:t>
            </a:r>
            <a:r>
              <a:rPr lang="ru-RU" sz="1000" dirty="0">
                <a:solidFill>
                  <a:schemeClr val="dk1"/>
                </a:solidFill>
                <a:latin typeface="Verdana"/>
                <a:ea typeface="Verdana"/>
                <a:cs typeface="Verdana"/>
                <a:sym typeface="Verdana"/>
              </a:rPr>
              <a:t> </a:t>
            </a:r>
            <a:r>
              <a:rPr lang="ru-RU" sz="1600" dirty="0">
                <a:solidFill>
                  <a:srgbClr val="002060"/>
                </a:solidFill>
              </a:rPr>
              <a:t>на </a:t>
            </a:r>
            <a:r>
              <a:rPr lang="ru-RU" sz="1600" dirty="0" err="1">
                <a:solidFill>
                  <a:srgbClr val="002060"/>
                </a:solidFill>
              </a:rPr>
              <a:t>інших</a:t>
            </a:r>
            <a:r>
              <a:rPr lang="ru-RU" sz="1600" dirty="0">
                <a:solidFill>
                  <a:srgbClr val="002060"/>
                </a:solidFill>
              </a:rPr>
              <a:t> </a:t>
            </a:r>
            <a:r>
              <a:rPr lang="ru-RU" sz="1600" dirty="0" err="1">
                <a:solidFill>
                  <a:srgbClr val="002060"/>
                </a:solidFill>
              </a:rPr>
              <a:t>осіб</a:t>
            </a:r>
            <a:r>
              <a:rPr lang="ru-RU" sz="1600" dirty="0">
                <a:solidFill>
                  <a:srgbClr val="002060"/>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7"/>
          <p:cNvSpPr/>
          <p:nvPr/>
        </p:nvSpPr>
        <p:spPr>
          <a:xfrm>
            <a:off x="2675140" y="812279"/>
            <a:ext cx="4020300"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a:solidFill>
                  <a:srgbClr val="002060"/>
                </a:solidFill>
              </a:rPr>
              <a:t>Як </a:t>
            </a:r>
            <a:r>
              <a:rPr lang="ru-RU" sz="2400" b="1" dirty="0" err="1">
                <a:solidFill>
                  <a:srgbClr val="002060"/>
                </a:solidFill>
              </a:rPr>
              <a:t>отримати</a:t>
            </a:r>
            <a:r>
              <a:rPr lang="ru-RU" sz="2400" b="1" dirty="0">
                <a:solidFill>
                  <a:srgbClr val="002060"/>
                </a:solidFill>
              </a:rPr>
              <a:t> </a:t>
            </a:r>
            <a:r>
              <a:rPr lang="ru-RU" sz="2400" b="1" dirty="0" err="1">
                <a:solidFill>
                  <a:srgbClr val="002060"/>
                </a:solidFill>
              </a:rPr>
              <a:t>допомогу</a:t>
            </a:r>
            <a:r>
              <a:rPr lang="ru-RU" sz="2400" b="1" dirty="0">
                <a:solidFill>
                  <a:srgbClr val="002060"/>
                </a:solidFill>
              </a:rPr>
              <a:t> </a:t>
            </a:r>
            <a:r>
              <a:rPr lang="ru-RU" sz="2400" b="1" dirty="0" err="1">
                <a:solidFill>
                  <a:srgbClr val="002060"/>
                </a:solidFill>
              </a:rPr>
              <a:t>від</a:t>
            </a:r>
            <a:r>
              <a:rPr lang="ru-RU" sz="2400" b="1" dirty="0">
                <a:solidFill>
                  <a:srgbClr val="002060"/>
                </a:solidFill>
              </a:rPr>
              <a:t> </a:t>
            </a:r>
            <a:r>
              <a:rPr lang="ru-RU" sz="2400" b="1" dirty="0" err="1">
                <a:solidFill>
                  <a:srgbClr val="002060"/>
                </a:solidFill>
              </a:rPr>
              <a:t>держави</a:t>
            </a:r>
            <a:r>
              <a:rPr lang="ru-RU" sz="2400" b="1" dirty="0">
                <a:solidFill>
                  <a:srgbClr val="002060"/>
                </a:solidFill>
              </a:rPr>
              <a:t>?</a:t>
            </a:r>
            <a:endParaRPr sz="2400" b="1" dirty="0">
              <a:solidFill>
                <a:srgbClr val="002060"/>
              </a:solidFill>
              <a:latin typeface="Arial"/>
              <a:ea typeface="Arial"/>
              <a:cs typeface="Arial"/>
              <a:sym typeface="Arial"/>
            </a:endParaRPr>
          </a:p>
        </p:txBody>
      </p:sp>
      <p:sp>
        <p:nvSpPr>
          <p:cNvPr id="151" name="Google Shape;151;p7"/>
          <p:cNvSpPr/>
          <p:nvPr/>
        </p:nvSpPr>
        <p:spPr>
          <a:xfrm>
            <a:off x="0" y="2135089"/>
            <a:ext cx="6858000" cy="677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900" b="1">
              <a:solidFill>
                <a:srgbClr val="002060"/>
              </a:solidFill>
              <a:latin typeface="Arial"/>
              <a:ea typeface="Arial"/>
              <a:cs typeface="Arial"/>
              <a:sym typeface="Arial"/>
            </a:endParaRPr>
          </a:p>
        </p:txBody>
      </p:sp>
      <p:sp>
        <p:nvSpPr>
          <p:cNvPr id="153" name="Google Shape;153;p7"/>
          <p:cNvSpPr txBox="1"/>
          <p:nvPr/>
        </p:nvSpPr>
        <p:spPr>
          <a:xfrm>
            <a:off x="6878840" y="8949"/>
            <a:ext cx="3433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rgbClr val="002060"/>
                </a:solidFill>
                <a:latin typeface="Arial"/>
                <a:ea typeface="Arial"/>
                <a:cs typeface="Arial"/>
                <a:sym typeface="Arial"/>
              </a:rPr>
              <a:t>6</a:t>
            </a:r>
            <a:endParaRPr sz="1800">
              <a:solidFill>
                <a:srgbClr val="002060"/>
              </a:solidFill>
              <a:latin typeface="Arial"/>
              <a:ea typeface="Arial"/>
              <a:cs typeface="Arial"/>
              <a:sym typeface="Arial"/>
            </a:endParaRPr>
          </a:p>
        </p:txBody>
      </p:sp>
      <p:sp>
        <p:nvSpPr>
          <p:cNvPr id="2" name="TextBox 1">
            <a:extLst>
              <a:ext uri="{FF2B5EF4-FFF2-40B4-BE49-F238E27FC236}">
                <a16:creationId xmlns:a16="http://schemas.microsoft.com/office/drawing/2014/main" id="{652D5E03-2FBF-70A4-D45F-A626D3DA12A1}"/>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5129A1A1-02AF-DE00-A2B0-03B7F64ED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5C72C9EE-CFCE-E90B-3E80-0965F6BC4E17}"/>
              </a:ext>
            </a:extLst>
          </p:cNvPr>
          <p:cNvSpPr txBox="1"/>
          <p:nvPr/>
        </p:nvSpPr>
        <p:spPr>
          <a:xfrm>
            <a:off x="269240" y="4001100"/>
            <a:ext cx="2799080" cy="2800767"/>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rtl="0">
              <a:lnSpc>
                <a:spcPct val="100000"/>
              </a:lnSpc>
              <a:spcBef>
                <a:spcPts val="0"/>
              </a:spcBef>
              <a:spcAft>
                <a:spcPts val="0"/>
              </a:spcAft>
              <a:buClr>
                <a:srgbClr val="002060"/>
              </a:buClr>
              <a:buSzPts val="1600"/>
              <a:buFont typeface="Arial"/>
              <a:buNone/>
            </a:pPr>
            <a:r>
              <a:rPr lang="ru-RU" sz="1600" b="0" dirty="0" err="1">
                <a:solidFill>
                  <a:srgbClr val="002060"/>
                </a:solidFill>
                <a:latin typeface="Arial"/>
                <a:ea typeface="Arial"/>
                <a:cs typeface="Arial"/>
                <a:sym typeface="Arial"/>
              </a:rPr>
              <a:t>Особисто</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звернутися</a:t>
            </a:r>
            <a:r>
              <a:rPr lang="ru-RU" sz="1600" b="0" dirty="0">
                <a:solidFill>
                  <a:srgbClr val="002060"/>
                </a:solidFill>
                <a:latin typeface="Arial"/>
                <a:ea typeface="Arial"/>
                <a:cs typeface="Arial"/>
                <a:sym typeface="Arial"/>
              </a:rPr>
              <a:t> до </a:t>
            </a:r>
            <a:r>
              <a:rPr lang="ru-RU" sz="1600" dirty="0" err="1">
                <a:solidFill>
                  <a:srgbClr val="002060"/>
                </a:solidFill>
                <a:latin typeface="Arial"/>
                <a:ea typeface="Arial"/>
                <a:cs typeface="Arial"/>
              </a:rPr>
              <a:t>ЦНАПу</a:t>
            </a:r>
            <a:r>
              <a:rPr lang="ru-RU" sz="1600" dirty="0">
                <a:solidFill>
                  <a:srgbClr val="002060"/>
                </a:solidFill>
                <a:latin typeface="Arial"/>
                <a:ea typeface="Arial"/>
                <a:cs typeface="Arial"/>
              </a:rPr>
              <a:t> (</a:t>
            </a:r>
            <a:r>
              <a:rPr lang="ru-RU" sz="1600" dirty="0" err="1">
                <a:solidFill>
                  <a:srgbClr val="002060"/>
                </a:solidFill>
                <a:latin typeface="Arial"/>
                <a:ea typeface="Arial"/>
                <a:cs typeface="Arial"/>
              </a:rPr>
              <a:t>додаток</a:t>
            </a:r>
            <a:r>
              <a:rPr lang="ru-RU" sz="1600" dirty="0">
                <a:solidFill>
                  <a:srgbClr val="002060"/>
                </a:solidFill>
                <a:latin typeface="Arial"/>
                <a:ea typeface="Arial"/>
                <a:cs typeface="Arial"/>
              </a:rPr>
              <a:t> 1), органу</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соціального</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захисту</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населення</a:t>
            </a:r>
            <a:r>
              <a:rPr lang="ru-RU" sz="1600" b="0" dirty="0">
                <a:solidFill>
                  <a:srgbClr val="002060"/>
                </a:solidFill>
                <a:latin typeface="Arial"/>
                <a:ea typeface="Arial"/>
                <a:cs typeface="Arial"/>
                <a:sym typeface="Arial"/>
              </a:rPr>
              <a:t> за </a:t>
            </a:r>
            <a:r>
              <a:rPr lang="ru-RU" sz="1600" b="0" dirty="0" err="1">
                <a:solidFill>
                  <a:srgbClr val="002060"/>
                </a:solidFill>
                <a:latin typeface="Arial"/>
                <a:ea typeface="Arial"/>
                <a:cs typeface="Arial"/>
                <a:sym typeface="Arial"/>
              </a:rPr>
              <a:t>місцем</a:t>
            </a:r>
            <a:r>
              <a:rPr lang="ru-RU" sz="1600" b="0" dirty="0">
                <a:solidFill>
                  <a:srgbClr val="002060"/>
                </a:solidFill>
                <a:latin typeface="Arial"/>
                <a:ea typeface="Arial"/>
                <a:cs typeface="Arial"/>
                <a:sym typeface="Arial"/>
              </a:rPr>
              <a:t> фактичного </a:t>
            </a:r>
            <a:r>
              <a:rPr lang="ru-RU" sz="1600" b="0" dirty="0" err="1">
                <a:solidFill>
                  <a:srgbClr val="002060"/>
                </a:solidFill>
                <a:latin typeface="Arial"/>
                <a:ea typeface="Arial"/>
                <a:cs typeface="Arial"/>
                <a:sym typeface="Arial"/>
              </a:rPr>
              <a:t>проживання</a:t>
            </a:r>
            <a:r>
              <a:rPr lang="ru-RU" sz="1600" b="0" dirty="0">
                <a:solidFill>
                  <a:srgbClr val="002060"/>
                </a:solidFill>
                <a:latin typeface="Arial"/>
                <a:ea typeface="Arial"/>
                <a:cs typeface="Arial"/>
                <a:sym typeface="Arial"/>
              </a:rPr>
              <a:t> та подати </a:t>
            </a:r>
            <a:r>
              <a:rPr lang="ru-RU" sz="1600" b="0" dirty="0" err="1">
                <a:solidFill>
                  <a:srgbClr val="002060"/>
                </a:solidFill>
                <a:latin typeface="Arial"/>
                <a:ea typeface="Arial"/>
                <a:cs typeface="Arial"/>
                <a:sym typeface="Arial"/>
              </a:rPr>
              <a:t>заяву</a:t>
            </a:r>
            <a:r>
              <a:rPr lang="ru-RU" sz="1600" b="0" dirty="0">
                <a:solidFill>
                  <a:srgbClr val="002060"/>
                </a:solidFill>
                <a:latin typeface="Arial"/>
                <a:ea typeface="Arial"/>
                <a:cs typeface="Arial"/>
                <a:sym typeface="Arial"/>
              </a:rPr>
              <a:t> на </a:t>
            </a:r>
            <a:r>
              <a:rPr lang="ru-RU" sz="1600" b="0" dirty="0" err="1">
                <a:solidFill>
                  <a:srgbClr val="002060"/>
                </a:solidFill>
                <a:latin typeface="Arial"/>
                <a:ea typeface="Arial"/>
                <a:cs typeface="Arial"/>
                <a:sym typeface="Arial"/>
              </a:rPr>
              <a:t>виплату</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допомоги</a:t>
            </a:r>
            <a:r>
              <a:rPr lang="ru-RU" sz="1600" b="0" dirty="0">
                <a:solidFill>
                  <a:srgbClr val="002060"/>
                </a:solidFill>
                <a:latin typeface="Arial"/>
                <a:ea typeface="Arial"/>
                <a:cs typeface="Arial"/>
                <a:sym typeface="Arial"/>
              </a:rPr>
              <a:t>, в </a:t>
            </a:r>
            <a:r>
              <a:rPr lang="ru-RU" sz="1600" b="0" dirty="0" err="1">
                <a:solidFill>
                  <a:srgbClr val="002060"/>
                </a:solidFill>
                <a:latin typeface="Arial"/>
                <a:ea typeface="Arial"/>
                <a:cs typeface="Arial"/>
                <a:sym typeface="Arial"/>
              </a:rPr>
              <a:t>якій</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зазначити</a:t>
            </a:r>
            <a:r>
              <a:rPr lang="ru-RU" sz="1600" b="0" dirty="0">
                <a:solidFill>
                  <a:srgbClr val="002060"/>
                </a:solidFill>
                <a:latin typeface="Arial"/>
                <a:ea typeface="Arial"/>
                <a:cs typeface="Arial"/>
                <a:sym typeface="Arial"/>
              </a:rPr>
              <a:t> номер </a:t>
            </a:r>
            <a:r>
              <a:rPr lang="ru-RU" sz="1600" b="0" dirty="0" err="1">
                <a:solidFill>
                  <a:srgbClr val="002060"/>
                </a:solidFill>
                <a:latin typeface="Arial"/>
                <a:ea typeface="Arial"/>
                <a:cs typeface="Arial"/>
                <a:sym typeface="Arial"/>
              </a:rPr>
              <a:t>банківського</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рахунку</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відкритого</a:t>
            </a:r>
            <a:r>
              <a:rPr lang="ru-RU" sz="1600" b="0" dirty="0">
                <a:solidFill>
                  <a:srgbClr val="002060"/>
                </a:solidFill>
                <a:latin typeface="Arial"/>
                <a:ea typeface="Arial"/>
                <a:cs typeface="Arial"/>
                <a:sym typeface="Arial"/>
              </a:rPr>
              <a:t> в будь-</a:t>
            </a:r>
            <a:r>
              <a:rPr lang="ru-RU" sz="1600" b="0" dirty="0" err="1">
                <a:solidFill>
                  <a:srgbClr val="002060"/>
                </a:solidFill>
                <a:latin typeface="Arial"/>
                <a:ea typeface="Arial"/>
                <a:cs typeface="Arial"/>
                <a:sym typeface="Arial"/>
              </a:rPr>
              <a:t>якій</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банківській</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установі</a:t>
            </a:r>
            <a:r>
              <a:rPr lang="ru-RU" sz="1600" b="0" dirty="0">
                <a:solidFill>
                  <a:srgbClr val="002060"/>
                </a:solidFill>
                <a:latin typeface="Arial"/>
                <a:ea typeface="Arial"/>
                <a:cs typeface="Arial"/>
                <a:sym typeface="Arial"/>
              </a:rPr>
              <a:t> за стандартом IBAN.   </a:t>
            </a:r>
            <a:endParaRPr lang="ru-RU" sz="1600" b="0" dirty="0">
              <a:solidFill>
                <a:srgbClr val="002060"/>
              </a:solidFill>
            </a:endParaRPr>
          </a:p>
        </p:txBody>
      </p:sp>
      <p:sp>
        <p:nvSpPr>
          <p:cNvPr id="8" name="TextBox 7">
            <a:extLst>
              <a:ext uri="{FF2B5EF4-FFF2-40B4-BE49-F238E27FC236}">
                <a16:creationId xmlns:a16="http://schemas.microsoft.com/office/drawing/2014/main" id="{85E69FDB-16DC-0AE1-B198-F8A70EA44E9F}"/>
              </a:ext>
            </a:extLst>
          </p:cNvPr>
          <p:cNvSpPr txBox="1"/>
          <p:nvPr/>
        </p:nvSpPr>
        <p:spPr>
          <a:xfrm>
            <a:off x="3896360" y="4027829"/>
            <a:ext cx="2799080" cy="2062103"/>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rtl="0">
              <a:lnSpc>
                <a:spcPct val="100000"/>
              </a:lnSpc>
              <a:spcBef>
                <a:spcPts val="0"/>
              </a:spcBef>
              <a:spcAft>
                <a:spcPts val="0"/>
              </a:spcAft>
              <a:buClr>
                <a:srgbClr val="002060"/>
              </a:buClr>
              <a:buSzPts val="1600"/>
              <a:buFont typeface="Arial"/>
              <a:buNone/>
            </a:pPr>
            <a:r>
              <a:rPr lang="ru-RU" sz="1600" b="0" dirty="0" err="1">
                <a:solidFill>
                  <a:srgbClr val="002060"/>
                </a:solidFill>
                <a:latin typeface="Arial"/>
                <a:ea typeface="Arial"/>
                <a:cs typeface="Arial"/>
                <a:sym typeface="Arial"/>
              </a:rPr>
              <a:t>заповнити</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заяву</a:t>
            </a:r>
            <a:r>
              <a:rPr lang="ru-RU" sz="1600" b="0" dirty="0">
                <a:solidFill>
                  <a:srgbClr val="002060"/>
                </a:solidFill>
                <a:latin typeface="Arial"/>
                <a:ea typeface="Arial"/>
                <a:cs typeface="Arial"/>
                <a:sym typeface="Arial"/>
              </a:rPr>
              <a:t>, яка </a:t>
            </a:r>
            <a:r>
              <a:rPr lang="ru-RU" sz="1600" b="0" dirty="0" err="1">
                <a:solidFill>
                  <a:srgbClr val="002060"/>
                </a:solidFill>
                <a:latin typeface="Arial"/>
                <a:ea typeface="Arial"/>
                <a:cs typeface="Arial"/>
                <a:sym typeface="Arial"/>
              </a:rPr>
              <a:t>формується</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засобами</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Єдиного</a:t>
            </a:r>
            <a:r>
              <a:rPr lang="ru-RU" sz="1600" b="0" dirty="0">
                <a:solidFill>
                  <a:srgbClr val="002060"/>
                </a:solidFill>
                <a:latin typeface="Arial"/>
                <a:ea typeface="Arial"/>
                <a:cs typeface="Arial"/>
                <a:sym typeface="Arial"/>
              </a:rPr>
              <a:t> державного веб-порталу </a:t>
            </a:r>
            <a:r>
              <a:rPr lang="ru-RU" sz="1600" b="0" dirty="0" err="1">
                <a:solidFill>
                  <a:srgbClr val="002060"/>
                </a:solidFill>
                <a:latin typeface="Arial"/>
                <a:ea typeface="Arial"/>
                <a:cs typeface="Arial"/>
                <a:sym typeface="Arial"/>
              </a:rPr>
              <a:t>електронних</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послуг</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зокрема</a:t>
            </a:r>
            <a:r>
              <a:rPr lang="ru-RU" sz="1600" b="0" dirty="0">
                <a:solidFill>
                  <a:srgbClr val="002060"/>
                </a:solidFill>
                <a:latin typeface="Arial"/>
                <a:ea typeface="Arial"/>
                <a:cs typeface="Arial"/>
                <a:sym typeface="Arial"/>
              </a:rPr>
              <a:t> з </a:t>
            </a:r>
            <a:r>
              <a:rPr lang="ru-RU" sz="1600" b="0" dirty="0" err="1">
                <a:solidFill>
                  <a:srgbClr val="002060"/>
                </a:solidFill>
                <a:latin typeface="Arial"/>
                <a:ea typeface="Arial"/>
                <a:cs typeface="Arial"/>
                <a:sym typeface="Arial"/>
              </a:rPr>
              <a:t>використанням</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мобільного</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додатку</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Дія</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або</a:t>
            </a:r>
            <a:r>
              <a:rPr lang="ru-RU" sz="1600" b="0" dirty="0">
                <a:solidFill>
                  <a:srgbClr val="002060"/>
                </a:solidFill>
                <a:latin typeface="Arial"/>
                <a:ea typeface="Arial"/>
                <a:cs typeface="Arial"/>
                <a:sym typeface="Arial"/>
              </a:rPr>
              <a:t> порталу «</a:t>
            </a:r>
            <a:r>
              <a:rPr lang="ru-RU" sz="1600" b="0" dirty="0" err="1">
                <a:solidFill>
                  <a:srgbClr val="002060"/>
                </a:solidFill>
                <a:latin typeface="Arial"/>
                <a:ea typeface="Arial"/>
                <a:cs typeface="Arial"/>
                <a:sym typeface="Arial"/>
              </a:rPr>
              <a:t>Дія</a:t>
            </a:r>
            <a:r>
              <a:rPr lang="ru-RU" sz="1600" b="0" dirty="0">
                <a:solidFill>
                  <a:srgbClr val="002060"/>
                </a:solidFill>
                <a:latin typeface="Arial"/>
                <a:ea typeface="Arial"/>
                <a:cs typeface="Arial"/>
                <a:sym typeface="Arial"/>
              </a:rPr>
              <a:t>». </a:t>
            </a:r>
            <a:endParaRPr lang="ru-RU" sz="1600" b="0" dirty="0">
              <a:solidFill>
                <a:srgbClr val="002060"/>
              </a:solidFill>
            </a:endParaRPr>
          </a:p>
        </p:txBody>
      </p:sp>
      <p:sp>
        <p:nvSpPr>
          <p:cNvPr id="10" name="TextBox 9">
            <a:extLst>
              <a:ext uri="{FF2B5EF4-FFF2-40B4-BE49-F238E27FC236}">
                <a16:creationId xmlns:a16="http://schemas.microsoft.com/office/drawing/2014/main" id="{BB6A600A-C576-E443-4FC4-CDFAA1E2DBE2}"/>
              </a:ext>
            </a:extLst>
          </p:cNvPr>
          <p:cNvSpPr txBox="1"/>
          <p:nvPr/>
        </p:nvSpPr>
        <p:spPr>
          <a:xfrm>
            <a:off x="379248" y="6977733"/>
            <a:ext cx="6208355" cy="255454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Неповнолітня</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дитина</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від</a:t>
            </a:r>
            <a:r>
              <a:rPr lang="ru-RU" sz="1600" dirty="0">
                <a:solidFill>
                  <a:srgbClr val="002060"/>
                </a:solidFill>
                <a:latin typeface="Arial"/>
                <a:ea typeface="Arial"/>
                <a:cs typeface="Arial"/>
                <a:sym typeface="Arial"/>
              </a:rPr>
              <a:t> 14 до 18 </a:t>
            </a:r>
            <a:r>
              <a:rPr lang="ru-RU" sz="1600" dirty="0" err="1">
                <a:solidFill>
                  <a:srgbClr val="002060"/>
                </a:solidFill>
                <a:latin typeface="Arial"/>
                <a:ea typeface="Arial"/>
                <a:cs typeface="Arial"/>
                <a:sym typeface="Arial"/>
              </a:rPr>
              <a:t>років</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має</a:t>
            </a:r>
            <a:r>
              <a:rPr lang="ru-RU" sz="1600" dirty="0">
                <a:solidFill>
                  <a:srgbClr val="002060"/>
                </a:solidFill>
                <a:latin typeface="Arial"/>
                <a:ea typeface="Arial"/>
                <a:cs typeface="Arial"/>
                <a:sym typeface="Arial"/>
              </a:rPr>
              <a:t> право </a:t>
            </a:r>
            <a:r>
              <a:rPr lang="ru-RU" sz="1600" dirty="0" err="1">
                <a:solidFill>
                  <a:srgbClr val="002060"/>
                </a:solidFill>
                <a:latin typeface="Arial"/>
                <a:ea typeface="Arial"/>
                <a:cs typeface="Arial"/>
                <a:sym typeface="Arial"/>
              </a:rPr>
              <a:t>самостійно</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звернутися</a:t>
            </a:r>
            <a:r>
              <a:rPr lang="ru-RU" sz="1600" dirty="0">
                <a:solidFill>
                  <a:srgbClr val="002060"/>
                </a:solidFill>
                <a:latin typeface="Arial"/>
                <a:ea typeface="Arial"/>
                <a:cs typeface="Arial"/>
                <a:sym typeface="Arial"/>
              </a:rPr>
              <a:t> за </a:t>
            </a:r>
            <a:r>
              <a:rPr lang="ru-RU" sz="1600" dirty="0" err="1">
                <a:solidFill>
                  <a:srgbClr val="002060"/>
                </a:solidFill>
                <a:latin typeface="Arial"/>
                <a:ea typeface="Arial"/>
                <a:cs typeface="Arial"/>
                <a:sym typeface="Arial"/>
              </a:rPr>
              <a:t>призначенням</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допомоги</a:t>
            </a:r>
            <a:r>
              <a:rPr lang="ru-RU" sz="1600" dirty="0">
                <a:solidFill>
                  <a:srgbClr val="002060"/>
                </a:solidFill>
                <a:latin typeface="Arial"/>
                <a:ea typeface="Arial"/>
                <a:cs typeface="Arial"/>
                <a:sym typeface="Arial"/>
              </a:rPr>
              <a:t> (за </a:t>
            </a:r>
            <a:r>
              <a:rPr lang="ru-RU" sz="1600" dirty="0" err="1">
                <a:solidFill>
                  <a:srgbClr val="002060"/>
                </a:solidFill>
                <a:latin typeface="Arial"/>
                <a:ea typeface="Arial"/>
                <a:cs typeface="Arial"/>
                <a:sym typeface="Arial"/>
              </a:rPr>
              <a:t>наявності</a:t>
            </a:r>
            <a:r>
              <a:rPr lang="ru-RU" sz="1600" dirty="0">
                <a:solidFill>
                  <a:srgbClr val="002060"/>
                </a:solidFill>
                <a:latin typeface="Arial"/>
                <a:ea typeface="Arial"/>
                <a:cs typeface="Arial"/>
                <a:sym typeface="Arial"/>
              </a:rPr>
              <a:t> паспорта та </a:t>
            </a:r>
            <a:r>
              <a:rPr lang="ru-RU" sz="1600" dirty="0" err="1">
                <a:solidFill>
                  <a:srgbClr val="002060"/>
                </a:solidFill>
                <a:latin typeface="Arial"/>
                <a:ea typeface="Arial"/>
                <a:cs typeface="Arial"/>
                <a:sym typeface="Arial"/>
              </a:rPr>
              <a:t>реєстраційного</a:t>
            </a:r>
            <a:r>
              <a:rPr lang="ru-RU" sz="1600" dirty="0">
                <a:solidFill>
                  <a:srgbClr val="002060"/>
                </a:solidFill>
                <a:latin typeface="Arial"/>
                <a:ea typeface="Arial"/>
                <a:cs typeface="Arial"/>
                <a:sym typeface="Arial"/>
              </a:rPr>
              <a:t> номера </a:t>
            </a:r>
            <a:r>
              <a:rPr lang="ru-RU" sz="1600" dirty="0" err="1">
                <a:solidFill>
                  <a:srgbClr val="002060"/>
                </a:solidFill>
                <a:latin typeface="Arial"/>
                <a:ea typeface="Arial"/>
                <a:cs typeface="Arial"/>
                <a:sym typeface="Arial"/>
              </a:rPr>
              <a:t>облікової</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картки</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платника</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податків</a:t>
            </a:r>
            <a:r>
              <a:rPr lang="ru-RU" sz="1600" dirty="0">
                <a:solidFill>
                  <a:srgbClr val="002060"/>
                </a:solidFill>
                <a:latin typeface="Arial"/>
                <a:ea typeface="Arial"/>
                <a:cs typeface="Arial"/>
                <a:sym typeface="Arial"/>
              </a:rPr>
              <a:t>). </a:t>
            </a:r>
            <a:br>
              <a:rPr lang="ru-RU" sz="1600" dirty="0">
                <a:solidFill>
                  <a:srgbClr val="002060"/>
                </a:solidFill>
                <a:latin typeface="Arial"/>
                <a:ea typeface="Arial"/>
                <a:cs typeface="Arial"/>
                <a:sym typeface="Arial"/>
              </a:rPr>
            </a:b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Заяву</a:t>
            </a:r>
            <a:r>
              <a:rPr lang="ru-RU" sz="1600" dirty="0">
                <a:solidFill>
                  <a:srgbClr val="002060"/>
                </a:solidFill>
                <a:latin typeface="Arial"/>
                <a:ea typeface="Arial"/>
                <a:cs typeface="Arial"/>
                <a:sym typeface="Arial"/>
              </a:rPr>
              <a:t> про </a:t>
            </a:r>
            <a:r>
              <a:rPr lang="ru-RU" sz="1600" dirty="0" err="1">
                <a:solidFill>
                  <a:srgbClr val="002060"/>
                </a:solidFill>
                <a:latin typeface="Arial"/>
                <a:ea typeface="Arial"/>
                <a:cs typeface="Arial"/>
                <a:sym typeface="Arial"/>
              </a:rPr>
              <a:t>виплату</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допомоги</a:t>
            </a:r>
            <a:r>
              <a:rPr lang="ru-RU" sz="1600" dirty="0">
                <a:solidFill>
                  <a:srgbClr val="002060"/>
                </a:solidFill>
                <a:latin typeface="Arial"/>
                <a:ea typeface="Arial"/>
                <a:cs typeface="Arial"/>
                <a:sym typeface="Arial"/>
              </a:rPr>
              <a:t> на </a:t>
            </a:r>
            <a:r>
              <a:rPr lang="ru-RU" sz="1600" dirty="0" err="1">
                <a:solidFill>
                  <a:srgbClr val="002060"/>
                </a:solidFill>
                <a:latin typeface="Arial"/>
                <a:ea typeface="Arial"/>
                <a:cs typeface="Arial"/>
                <a:sym typeface="Arial"/>
              </a:rPr>
              <a:t>проживання</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малолітній</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дитині</a:t>
            </a:r>
            <a:r>
              <a:rPr lang="ru-RU" sz="1600" dirty="0">
                <a:solidFill>
                  <a:srgbClr val="002060"/>
                </a:solidFill>
                <a:latin typeface="Arial"/>
                <a:ea typeface="Arial"/>
                <a:cs typeface="Arial"/>
                <a:sym typeface="Arial"/>
              </a:rPr>
              <a:t>, яка </a:t>
            </a:r>
            <a:r>
              <a:rPr lang="ru-RU" sz="1600" dirty="0" err="1">
                <a:solidFill>
                  <a:srgbClr val="002060"/>
                </a:solidFill>
                <a:latin typeface="Arial"/>
                <a:ea typeface="Arial"/>
                <a:cs typeface="Arial"/>
                <a:sym typeface="Arial"/>
              </a:rPr>
              <a:t>прибула</a:t>
            </a:r>
            <a:r>
              <a:rPr lang="ru-RU" sz="1600" dirty="0">
                <a:solidFill>
                  <a:srgbClr val="002060"/>
                </a:solidFill>
                <a:latin typeface="Arial"/>
                <a:ea typeface="Arial"/>
                <a:cs typeface="Arial"/>
                <a:sym typeface="Arial"/>
              </a:rPr>
              <a:t> без </a:t>
            </a:r>
            <a:r>
              <a:rPr lang="ru-RU" sz="1600" dirty="0" err="1">
                <a:solidFill>
                  <a:srgbClr val="002060"/>
                </a:solidFill>
                <a:latin typeface="Arial"/>
                <a:ea typeface="Arial"/>
                <a:cs typeface="Arial"/>
                <a:sym typeface="Arial"/>
              </a:rPr>
              <a:t>супроводу</a:t>
            </a:r>
            <a:r>
              <a:rPr lang="ru-RU" sz="1600" dirty="0">
                <a:solidFill>
                  <a:srgbClr val="002060"/>
                </a:solidFill>
                <a:latin typeface="Arial"/>
                <a:ea typeface="Arial"/>
                <a:cs typeface="Arial"/>
                <a:sym typeface="Arial"/>
              </a:rPr>
              <a:t> законного </a:t>
            </a:r>
            <a:r>
              <a:rPr lang="ru-RU" sz="1600" dirty="0" err="1">
                <a:solidFill>
                  <a:srgbClr val="002060"/>
                </a:solidFill>
                <a:latin typeface="Arial"/>
                <a:ea typeface="Arial"/>
                <a:cs typeface="Arial"/>
                <a:sym typeface="Arial"/>
              </a:rPr>
              <a:t>представника</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може</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подавати</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від</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її</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імені</a:t>
            </a:r>
            <a:r>
              <a:rPr lang="ru-RU" sz="1600" dirty="0">
                <a:solidFill>
                  <a:srgbClr val="002060"/>
                </a:solidFill>
                <a:latin typeface="Arial"/>
                <a:ea typeface="Arial"/>
                <a:cs typeface="Arial"/>
                <a:sym typeface="Arial"/>
              </a:rPr>
              <a:t> родич (баба, </a:t>
            </a:r>
            <a:r>
              <a:rPr lang="ru-RU" sz="1600" dirty="0" err="1">
                <a:solidFill>
                  <a:srgbClr val="002060"/>
                </a:solidFill>
                <a:latin typeface="Arial"/>
                <a:ea typeface="Arial"/>
                <a:cs typeface="Arial"/>
                <a:sym typeface="Arial"/>
              </a:rPr>
              <a:t>дід</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прабаба</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прадід</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повнолітні</a:t>
            </a:r>
            <a:r>
              <a:rPr lang="ru-RU" sz="1600" dirty="0">
                <a:solidFill>
                  <a:srgbClr val="002060"/>
                </a:solidFill>
                <a:latin typeface="Arial"/>
                <a:ea typeface="Arial"/>
                <a:cs typeface="Arial"/>
                <a:sym typeface="Arial"/>
              </a:rPr>
              <a:t> брат </a:t>
            </a:r>
            <a:r>
              <a:rPr lang="ru-RU" sz="1600" dirty="0" err="1">
                <a:solidFill>
                  <a:srgbClr val="002060"/>
                </a:solidFill>
                <a:latin typeface="Arial"/>
                <a:ea typeface="Arial"/>
                <a:cs typeface="Arial"/>
                <a:sym typeface="Arial"/>
              </a:rPr>
              <a:t>або</a:t>
            </a:r>
            <a:r>
              <a:rPr lang="ru-RU" sz="1600" dirty="0">
                <a:solidFill>
                  <a:srgbClr val="002060"/>
                </a:solidFill>
                <a:latin typeface="Arial"/>
                <a:ea typeface="Arial"/>
                <a:cs typeface="Arial"/>
                <a:sym typeface="Arial"/>
              </a:rPr>
              <a:t> сестра, </a:t>
            </a:r>
            <a:r>
              <a:rPr lang="ru-RU" sz="1600" dirty="0" err="1">
                <a:solidFill>
                  <a:srgbClr val="002060"/>
                </a:solidFill>
                <a:latin typeface="Arial"/>
                <a:ea typeface="Arial"/>
                <a:cs typeface="Arial"/>
                <a:sym typeface="Arial"/>
              </a:rPr>
              <a:t>тітка</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дядько</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або</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вітчим</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мачуха</a:t>
            </a:r>
            <a:r>
              <a:rPr lang="ru-RU" sz="1600" dirty="0">
                <a:solidFill>
                  <a:srgbClr val="002060"/>
                </a:solidFill>
                <a:latin typeface="Arial"/>
                <a:ea typeface="Arial"/>
                <a:cs typeface="Arial"/>
                <a:sym typeface="Arial"/>
              </a:rPr>
              <a:t>, </a:t>
            </a:r>
          </a:p>
          <a:p>
            <a:r>
              <a:rPr lang="ru-RU" sz="1600" dirty="0">
                <a:solidFill>
                  <a:srgbClr val="002060"/>
                </a:solidFill>
                <a:latin typeface="Arial"/>
                <a:ea typeface="Arial"/>
                <a:cs typeface="Arial"/>
                <a:sym typeface="Arial"/>
              </a:rPr>
              <a:t>у </a:t>
            </a:r>
            <a:r>
              <a:rPr lang="ru-RU" sz="1600" dirty="0" err="1">
                <a:solidFill>
                  <a:srgbClr val="002060"/>
                </a:solidFill>
                <a:latin typeface="Arial"/>
                <a:ea typeface="Arial"/>
                <a:cs typeface="Arial"/>
                <a:sym typeface="Arial"/>
              </a:rPr>
              <a:t>яких</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проживає</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перебуває</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дитина</a:t>
            </a:r>
            <a:r>
              <a:rPr lang="ru-RU" sz="1600" dirty="0">
                <a:solidFill>
                  <a:srgbClr val="002060"/>
                </a:solidFill>
                <a:latin typeface="Arial"/>
                <a:ea typeface="Arial"/>
                <a:cs typeface="Arial"/>
                <a:sym typeface="Arial"/>
              </a:rPr>
              <a:t>.</a:t>
            </a:r>
            <a:endParaRPr lang="ru-RU" sz="1600" dirty="0">
              <a:solidFill>
                <a:srgbClr val="002060"/>
              </a:solidFill>
            </a:endParaRPr>
          </a:p>
          <a:p>
            <a:endParaRPr lang="x-none" sz="1600" dirty="0">
              <a:solidFill>
                <a:schemeClr val="tx1"/>
              </a:solidFill>
            </a:endParaRPr>
          </a:p>
        </p:txBody>
      </p:sp>
      <p:sp>
        <p:nvSpPr>
          <p:cNvPr id="11" name="Стрелка: влево-вправо-вверх 10">
            <a:extLst>
              <a:ext uri="{FF2B5EF4-FFF2-40B4-BE49-F238E27FC236}">
                <a16:creationId xmlns:a16="http://schemas.microsoft.com/office/drawing/2014/main" id="{6627DB27-1F38-8E65-8F09-EE6BE3EFC41E}"/>
              </a:ext>
            </a:extLst>
          </p:cNvPr>
          <p:cNvSpPr/>
          <p:nvPr/>
        </p:nvSpPr>
        <p:spPr>
          <a:xfrm rot="10800000">
            <a:off x="3107186" y="5020281"/>
            <a:ext cx="752475" cy="1818668"/>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122" name="Picture 2" descr="Додаток «Дія»: як працює новий державний сервіс | Новини | Баштанська  міська територіальна громада">
            <a:extLst>
              <a:ext uri="{FF2B5EF4-FFF2-40B4-BE49-F238E27FC236}">
                <a16:creationId xmlns:a16="http://schemas.microsoft.com/office/drawing/2014/main" id="{DE10660C-6E95-C64A-FE2F-E45D8F206A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6360" y="2329704"/>
            <a:ext cx="2799080" cy="113647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ЦНАП">
            <a:extLst>
              <a:ext uri="{FF2B5EF4-FFF2-40B4-BE49-F238E27FC236}">
                <a16:creationId xmlns:a16="http://schemas.microsoft.com/office/drawing/2014/main" id="{2058A828-D273-7D3F-0890-7D8DEE7786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592" y="790240"/>
            <a:ext cx="4283242" cy="2936797"/>
          </a:xfrm>
          <a:prstGeom prst="rect">
            <a:avLst/>
          </a:prstGeom>
          <a:noFill/>
          <a:extLst>
            <a:ext uri="{909E8E84-426E-40DD-AFC4-6F175D3DCCD1}">
              <a14:hiddenFill xmlns:a14="http://schemas.microsoft.com/office/drawing/2010/main">
                <a:solidFill>
                  <a:srgbClr val="FFFFFF"/>
                </a:solidFill>
              </a14:hiddenFill>
            </a:ext>
          </a:extLst>
        </p:spPr>
      </p:pic>
      <p:sp>
        <p:nvSpPr>
          <p:cNvPr id="5" name="Стрелка: вниз 4">
            <a:extLst>
              <a:ext uri="{FF2B5EF4-FFF2-40B4-BE49-F238E27FC236}">
                <a16:creationId xmlns:a16="http://schemas.microsoft.com/office/drawing/2014/main" id="{EE908807-86F1-F815-E9FD-E62C32F0755D}"/>
              </a:ext>
            </a:extLst>
          </p:cNvPr>
          <p:cNvSpPr/>
          <p:nvPr/>
        </p:nvSpPr>
        <p:spPr>
          <a:xfrm>
            <a:off x="5125453" y="3621505"/>
            <a:ext cx="300789" cy="3795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Стрелка: вниз 6">
            <a:extLst>
              <a:ext uri="{FF2B5EF4-FFF2-40B4-BE49-F238E27FC236}">
                <a16:creationId xmlns:a16="http://schemas.microsoft.com/office/drawing/2014/main" id="{A1654994-3D9B-B942-46BA-91B9E3AA2170}"/>
              </a:ext>
            </a:extLst>
          </p:cNvPr>
          <p:cNvSpPr/>
          <p:nvPr/>
        </p:nvSpPr>
        <p:spPr>
          <a:xfrm>
            <a:off x="1584151" y="3605462"/>
            <a:ext cx="300789" cy="3795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999980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3" name="Google Shape;193;p10"/>
          <p:cNvSpPr/>
          <p:nvPr/>
        </p:nvSpPr>
        <p:spPr>
          <a:xfrm>
            <a:off x="2526791" y="794037"/>
            <a:ext cx="4128009"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uk-UA" sz="2400" b="1">
                <a:solidFill>
                  <a:srgbClr val="002060"/>
                </a:solidFill>
              </a:rPr>
              <a:t>О</a:t>
            </a:r>
            <a:r>
              <a:rPr lang="uk-UA" sz="2400" b="1">
                <a:solidFill>
                  <a:srgbClr val="002060"/>
                </a:solidFill>
                <a:latin typeface="Arial"/>
                <a:ea typeface="Arial"/>
                <a:cs typeface="Arial"/>
                <a:sym typeface="Arial"/>
              </a:rPr>
              <a:t>тримання пенсії</a:t>
            </a:r>
          </a:p>
        </p:txBody>
      </p:sp>
      <p:sp>
        <p:nvSpPr>
          <p:cNvPr id="194" name="Google Shape;194;p10"/>
          <p:cNvSpPr/>
          <p:nvPr/>
        </p:nvSpPr>
        <p:spPr>
          <a:xfrm>
            <a:off x="74927" y="3174833"/>
            <a:ext cx="6579873"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uk-UA" sz="1600" b="1" dirty="0">
                <a:solidFill>
                  <a:srgbClr val="002060"/>
                </a:solidFill>
              </a:rPr>
              <a:t>     Можна звернутися до відділів </a:t>
            </a:r>
            <a:r>
              <a:rPr lang="uk-UA" sz="1600" b="1" dirty="0">
                <a:solidFill>
                  <a:srgbClr val="002060"/>
                </a:solidFill>
                <a:latin typeface="Arial"/>
                <a:ea typeface="Arial"/>
                <a:cs typeface="Arial"/>
                <a:sym typeface="Arial"/>
              </a:rPr>
              <a:t>обслуговування громадян (сервісни</a:t>
            </a:r>
            <a:r>
              <a:rPr lang="uk-UA" sz="1600" b="1" dirty="0">
                <a:solidFill>
                  <a:srgbClr val="002060"/>
                </a:solidFill>
              </a:rPr>
              <a:t>х</a:t>
            </a:r>
            <a:r>
              <a:rPr lang="uk-UA" sz="1600" b="1" dirty="0">
                <a:solidFill>
                  <a:srgbClr val="002060"/>
                </a:solidFill>
                <a:latin typeface="Arial"/>
                <a:ea typeface="Arial"/>
                <a:cs typeface="Arial"/>
                <a:sym typeface="Arial"/>
              </a:rPr>
              <a:t> центр</a:t>
            </a:r>
            <a:r>
              <a:rPr lang="uk-UA" sz="1600" b="1" dirty="0">
                <a:solidFill>
                  <a:srgbClr val="002060"/>
                </a:solidFill>
              </a:rPr>
              <a:t>ів</a:t>
            </a:r>
            <a:r>
              <a:rPr lang="uk-UA" sz="1600" b="1" dirty="0">
                <a:solidFill>
                  <a:srgbClr val="002060"/>
                </a:solidFill>
                <a:latin typeface="Arial"/>
                <a:ea typeface="Arial"/>
                <a:cs typeface="Arial"/>
                <a:sym typeface="Arial"/>
              </a:rPr>
              <a:t>) Головного управління Пенсійного фонду України в </a:t>
            </a:r>
            <a:r>
              <a:rPr lang="uk-UA" sz="1600" b="1" dirty="0">
                <a:solidFill>
                  <a:srgbClr val="002060"/>
                </a:solidFill>
              </a:rPr>
              <a:t>Черкась</a:t>
            </a:r>
            <a:r>
              <a:rPr lang="uk-UA" sz="1600" b="1" dirty="0">
                <a:solidFill>
                  <a:srgbClr val="002060"/>
                </a:solidFill>
                <a:latin typeface="Arial"/>
                <a:ea typeface="Arial"/>
                <a:cs typeface="Arial"/>
                <a:sym typeface="Arial"/>
              </a:rPr>
              <a:t>кій області</a:t>
            </a:r>
          </a:p>
        </p:txBody>
      </p:sp>
      <p:sp>
        <p:nvSpPr>
          <p:cNvPr id="2" name="TextBox 1">
            <a:extLst>
              <a:ext uri="{FF2B5EF4-FFF2-40B4-BE49-F238E27FC236}">
                <a16:creationId xmlns:a16="http://schemas.microsoft.com/office/drawing/2014/main" id="{44946F45-793C-E462-4400-31660A7A66A0}"/>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E5791540-39E4-6C29-F18C-88F56D301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0E320D88-2FE3-9CCA-DAF0-EE8BC8B1EDB1}"/>
              </a:ext>
            </a:extLst>
          </p:cNvPr>
          <p:cNvSpPr txBox="1"/>
          <p:nvPr/>
        </p:nvSpPr>
        <p:spPr>
          <a:xfrm>
            <a:off x="74927" y="4090008"/>
            <a:ext cx="6766315" cy="1524200"/>
          </a:xfrm>
          <a:prstGeom prst="rect">
            <a:avLst/>
          </a:prstGeom>
          <a:noFill/>
        </p:spPr>
        <p:txBody>
          <a:bodyPr wrap="square">
            <a:spAutoFit/>
          </a:bodyPr>
          <a:lstStyle/>
          <a:p>
            <a:pPr algn="ctr"/>
            <a:r>
              <a:rPr lang="uk-UA" sz="2000" dirty="0">
                <a:solidFill>
                  <a:srgbClr val="002060"/>
                </a:solidFill>
                <a:effectLst/>
                <a:latin typeface="+mn-lt"/>
                <a:ea typeface="Times New Roman" panose="02020603050405020304" pitchFamily="18" charset="0"/>
                <a:cs typeface="Times New Roman" panose="02020603050405020304" pitchFamily="18" charset="0"/>
              </a:rPr>
              <a:t>«Гаряча лінія»  </a:t>
            </a:r>
            <a:r>
              <a:rPr lang="uk-UA" sz="2000" dirty="0">
                <a:solidFill>
                  <a:srgbClr val="002060"/>
                </a:solidFill>
                <a:latin typeface="+mn-lt"/>
                <a:ea typeface="Times New Roman" panose="02020603050405020304" pitchFamily="18" charset="0"/>
                <a:cs typeface="Times New Roman" panose="02020603050405020304" pitchFamily="18" charset="0"/>
              </a:rPr>
              <a:t>Г</a:t>
            </a:r>
            <a:r>
              <a:rPr lang="uk-UA" sz="2000" dirty="0">
                <a:solidFill>
                  <a:srgbClr val="002060"/>
                </a:solidFill>
                <a:effectLst/>
                <a:latin typeface="+mn-lt"/>
                <a:ea typeface="Times New Roman" panose="02020603050405020304" pitchFamily="18" charset="0"/>
                <a:cs typeface="Times New Roman" panose="02020603050405020304" pitchFamily="18" charset="0"/>
              </a:rPr>
              <a:t>оловного управління  Пенсійного фонду України в Черкаській області</a:t>
            </a:r>
          </a:p>
          <a:p>
            <a:pPr algn="ctr"/>
            <a:r>
              <a:rPr lang="ru-RU" sz="2000" b="1" dirty="0">
                <a:solidFill>
                  <a:srgbClr val="002060"/>
                </a:solidFill>
                <a:effectLst/>
                <a:latin typeface="+mn-lt"/>
                <a:ea typeface="Times New Roman" panose="02020603050405020304" pitchFamily="18" charset="0"/>
                <a:cs typeface="Times New Roman" panose="02020603050405020304" pitchFamily="18" charset="0"/>
              </a:rPr>
              <a:t> </a:t>
            </a:r>
            <a:r>
              <a:rPr lang="ru-RU" sz="3200" b="1" dirty="0">
                <a:solidFill>
                  <a:srgbClr val="002060"/>
                </a:solidFill>
                <a:effectLst/>
                <a:latin typeface="+mn-lt"/>
                <a:ea typeface="Times New Roman" panose="02020603050405020304" pitchFamily="18" charset="0"/>
                <a:cs typeface="Times New Roman" panose="02020603050405020304" pitchFamily="18" charset="0"/>
              </a:rPr>
              <a:t> </a:t>
            </a:r>
            <a:endParaRPr lang="x-none" sz="3200"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1000"/>
              </a:spcAft>
            </a:pPr>
            <a:r>
              <a:rPr lang="uk-UA" sz="2000" dirty="0">
                <a:solidFill>
                  <a:srgbClr val="002060"/>
                </a:solidFill>
                <a:effectLst/>
                <a:latin typeface="+mn-lt"/>
                <a:ea typeface="Times New Roman" panose="02020603050405020304" pitchFamily="18" charset="0"/>
                <a:cs typeface="Times New Roman" panose="02020603050405020304" pitchFamily="18" charset="0"/>
              </a:rPr>
              <a:t> </a:t>
            </a:r>
            <a:endParaRPr lang="x-none" sz="2000" dirty="0">
              <a:solidFill>
                <a:srgbClr val="002060"/>
              </a:solidFill>
              <a:effectLst/>
              <a:latin typeface="+mn-lt"/>
              <a:ea typeface="Times New Roman" panose="02020603050405020304" pitchFamily="18" charset="0"/>
              <a:cs typeface="Times New Roman" panose="02020603050405020304" pitchFamily="18" charset="0"/>
            </a:endParaRPr>
          </a:p>
        </p:txBody>
      </p:sp>
      <p:sp>
        <p:nvSpPr>
          <p:cNvPr id="6" name="Google Shape;194;p10">
            <a:extLst>
              <a:ext uri="{FF2B5EF4-FFF2-40B4-BE49-F238E27FC236}">
                <a16:creationId xmlns:a16="http://schemas.microsoft.com/office/drawing/2014/main" id="{97B5A061-61F2-5799-DA62-9A42858C7567}"/>
              </a:ext>
            </a:extLst>
          </p:cNvPr>
          <p:cNvSpPr/>
          <p:nvPr/>
        </p:nvSpPr>
        <p:spPr>
          <a:xfrm>
            <a:off x="3003481" y="1319524"/>
            <a:ext cx="3744159" cy="180045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uk-UA" sz="1600" b="1" dirty="0">
                <a:solidFill>
                  <a:srgbClr val="002060"/>
                </a:solidFill>
              </a:rPr>
              <a:t>З питань:</a:t>
            </a:r>
          </a:p>
          <a:p>
            <a:pPr marL="0" marR="0" lvl="0" indent="0" rtl="0">
              <a:spcBef>
                <a:spcPts val="0"/>
              </a:spcBef>
              <a:spcAft>
                <a:spcPts val="0"/>
              </a:spcAft>
              <a:buNone/>
            </a:pPr>
            <a:endParaRPr lang="uk-UA" sz="1600" b="1" dirty="0">
              <a:solidFill>
                <a:srgbClr val="002060"/>
              </a:solidFill>
            </a:endParaRPr>
          </a:p>
          <a:p>
            <a:pPr marL="285750" marR="0" lvl="0" indent="-285750" rtl="0">
              <a:spcBef>
                <a:spcPts val="0"/>
              </a:spcBef>
              <a:spcAft>
                <a:spcPts val="600"/>
              </a:spcAft>
              <a:buFont typeface="Arial" panose="020B0604020202020204" pitchFamily="34" charset="0"/>
              <a:buChar char="•"/>
            </a:pPr>
            <a:r>
              <a:rPr lang="uk-UA" sz="1600" b="1" dirty="0">
                <a:solidFill>
                  <a:srgbClr val="002060"/>
                </a:solidFill>
              </a:rPr>
              <a:t>п</a:t>
            </a:r>
            <a:r>
              <a:rPr lang="uk-UA" sz="1600" b="1" dirty="0">
                <a:solidFill>
                  <a:srgbClr val="002060"/>
                </a:solidFill>
                <a:latin typeface="Arial"/>
                <a:ea typeface="Arial"/>
                <a:cs typeface="Arial"/>
                <a:sym typeface="Arial"/>
              </a:rPr>
              <a:t>ереведення пенсії за новим місцем перебування;</a:t>
            </a:r>
          </a:p>
          <a:p>
            <a:pPr marL="285750" marR="0" lvl="0" indent="-285750" rtl="0">
              <a:spcBef>
                <a:spcPts val="0"/>
              </a:spcBef>
              <a:spcAft>
                <a:spcPts val="600"/>
              </a:spcAft>
              <a:buFont typeface="Arial" panose="020B0604020202020204" pitchFamily="34" charset="0"/>
              <a:buChar char="•"/>
            </a:pPr>
            <a:r>
              <a:rPr lang="uk-UA" sz="1600" b="1" dirty="0">
                <a:solidFill>
                  <a:srgbClr val="002060"/>
                </a:solidFill>
              </a:rPr>
              <a:t>первинного призначення пенсії;</a:t>
            </a:r>
          </a:p>
          <a:p>
            <a:pPr marL="285750" marR="0" lvl="0" indent="-285750" rtl="0">
              <a:spcBef>
                <a:spcPts val="0"/>
              </a:spcBef>
              <a:spcAft>
                <a:spcPts val="600"/>
              </a:spcAft>
              <a:buFont typeface="Arial" panose="020B0604020202020204" pitchFamily="34" charset="0"/>
              <a:buChar char="•"/>
            </a:pPr>
            <a:r>
              <a:rPr lang="uk-UA" sz="1600" b="1" dirty="0">
                <a:solidFill>
                  <a:srgbClr val="002060"/>
                </a:solidFill>
              </a:rPr>
              <a:t>п</a:t>
            </a:r>
            <a:r>
              <a:rPr lang="uk-UA" sz="1600" b="1" dirty="0">
                <a:solidFill>
                  <a:srgbClr val="002060"/>
                </a:solidFill>
                <a:latin typeface="Arial"/>
                <a:ea typeface="Arial"/>
                <a:cs typeface="Arial"/>
                <a:sym typeface="Arial"/>
              </a:rPr>
              <a:t>ерерахунку пенсії.</a:t>
            </a:r>
          </a:p>
        </p:txBody>
      </p:sp>
      <p:sp>
        <p:nvSpPr>
          <p:cNvPr id="9" name="TextBox 8">
            <a:extLst>
              <a:ext uri="{FF2B5EF4-FFF2-40B4-BE49-F238E27FC236}">
                <a16:creationId xmlns:a16="http://schemas.microsoft.com/office/drawing/2014/main" id="{F360A185-EBF7-D12B-14BC-A68A56495D08}"/>
              </a:ext>
            </a:extLst>
          </p:cNvPr>
          <p:cNvSpPr txBox="1"/>
          <p:nvPr/>
        </p:nvSpPr>
        <p:spPr>
          <a:xfrm>
            <a:off x="2531170" y="5599610"/>
            <a:ext cx="2026890" cy="408623"/>
          </a:xfrm>
          <a:prstGeom prst="roundRect">
            <a:avLst/>
          </a:prstGeom>
          <a:solidFill>
            <a:srgbClr val="06437F"/>
          </a:solidFill>
          <a:ln>
            <a:noFill/>
          </a:ln>
        </p:spPr>
        <p:txBody>
          <a:bodyPr wrap="square">
            <a:spAutoFit/>
          </a:bodyPr>
          <a:lstStyle/>
          <a:p>
            <a:pPr algn="ctr"/>
            <a:r>
              <a:rPr lang="ru-RU" sz="1800" dirty="0">
                <a:solidFill>
                  <a:schemeClr val="bg1"/>
                </a:solidFill>
                <a:effectLst/>
                <a:latin typeface="+mn-lt"/>
                <a:ea typeface="Times New Roman" panose="02020603050405020304" pitchFamily="18" charset="0"/>
                <a:cs typeface="Times New Roman" panose="02020603050405020304" pitchFamily="18" charset="0"/>
              </a:rPr>
              <a:t> 0 800 503 753 </a:t>
            </a:r>
            <a:endParaRPr lang="x-none" sz="1800" dirty="0">
              <a:solidFill>
                <a:schemeClr val="bg1"/>
              </a:solidFill>
              <a:effectLst/>
              <a:latin typeface="+mn-lt"/>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43A51B0-31D6-2DF4-1CC5-5AD3BA74548F}"/>
              </a:ext>
            </a:extLst>
          </p:cNvPr>
          <p:cNvSpPr txBox="1"/>
          <p:nvPr/>
        </p:nvSpPr>
        <p:spPr>
          <a:xfrm>
            <a:off x="762000" y="5236353"/>
            <a:ext cx="5334000" cy="400110"/>
          </a:xfrm>
          <a:prstGeom prst="rect">
            <a:avLst/>
          </a:prstGeom>
          <a:noFill/>
        </p:spPr>
        <p:txBody>
          <a:bodyPr wrap="square">
            <a:spAutoFit/>
          </a:bodyPr>
          <a:lstStyle/>
          <a:p>
            <a:pPr algn="ctr"/>
            <a:r>
              <a:rPr lang="uk-UA" sz="2000" dirty="0">
                <a:solidFill>
                  <a:srgbClr val="002060"/>
                </a:solidFill>
                <a:effectLst/>
                <a:latin typeface="+mn-lt"/>
                <a:ea typeface="Times New Roman" panose="02020603050405020304" pitchFamily="18" charset="0"/>
                <a:cs typeface="Times New Roman" panose="02020603050405020304" pitchFamily="18" charset="0"/>
              </a:rPr>
              <a:t>«Гаряча лінія» </a:t>
            </a:r>
            <a:r>
              <a:rPr lang="uk-UA" sz="2000" dirty="0">
                <a:solidFill>
                  <a:srgbClr val="002060"/>
                </a:solidFill>
                <a:latin typeface="+mn-lt"/>
                <a:ea typeface="Times New Roman" panose="02020603050405020304" pitchFamily="18" charset="0"/>
                <a:cs typeface="Times New Roman" panose="02020603050405020304" pitchFamily="18" charset="0"/>
              </a:rPr>
              <a:t>П</a:t>
            </a:r>
            <a:r>
              <a:rPr lang="uk-UA" sz="2000" dirty="0">
                <a:solidFill>
                  <a:srgbClr val="002060"/>
                </a:solidFill>
                <a:effectLst/>
                <a:latin typeface="+mn-lt"/>
                <a:ea typeface="Times New Roman" panose="02020603050405020304" pitchFamily="18" charset="0"/>
                <a:cs typeface="Times New Roman" panose="02020603050405020304" pitchFamily="18" charset="0"/>
              </a:rPr>
              <a:t>енсійного фонду України </a:t>
            </a:r>
            <a:endParaRPr lang="x-none" sz="2000" dirty="0">
              <a:solidFill>
                <a:srgbClr val="002060"/>
              </a:solidFill>
              <a:effectLst/>
              <a:latin typeface="+mn-lt"/>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D8B367C-76F0-1A49-093E-E23359C15DC7}"/>
              </a:ext>
            </a:extLst>
          </p:cNvPr>
          <p:cNvSpPr txBox="1"/>
          <p:nvPr/>
        </p:nvSpPr>
        <p:spPr>
          <a:xfrm>
            <a:off x="2507010" y="4757638"/>
            <a:ext cx="2026890" cy="408623"/>
          </a:xfrm>
          <a:prstGeom prst="roundRect">
            <a:avLst/>
          </a:prstGeom>
          <a:solidFill>
            <a:srgbClr val="06437F"/>
          </a:solidFill>
          <a:ln>
            <a:noFill/>
          </a:ln>
        </p:spPr>
        <p:txBody>
          <a:bodyPr wrap="square">
            <a:spAutoFit/>
          </a:bodyPr>
          <a:lstStyle/>
          <a:p>
            <a:pPr algn="ctr"/>
            <a:r>
              <a:rPr lang="ru-RU" sz="1800" dirty="0">
                <a:solidFill>
                  <a:schemeClr val="bg1"/>
                </a:solidFill>
                <a:effectLst/>
                <a:latin typeface="+mn-lt"/>
                <a:ea typeface="Times New Roman" panose="02020603050405020304" pitchFamily="18" charset="0"/>
                <a:cs typeface="Times New Roman" panose="02020603050405020304" pitchFamily="18" charset="0"/>
              </a:rPr>
              <a:t> (0</a:t>
            </a:r>
            <a:r>
              <a:rPr lang="ru-RU" sz="1800" dirty="0">
                <a:solidFill>
                  <a:schemeClr val="bg1"/>
                </a:solidFill>
                <a:latin typeface="+mn-lt"/>
                <a:ea typeface="Times New Roman" panose="02020603050405020304" pitchFamily="18" charset="0"/>
                <a:cs typeface="Times New Roman" panose="02020603050405020304" pitchFamily="18" charset="0"/>
              </a:rPr>
              <a:t>472)</a:t>
            </a:r>
            <a:r>
              <a:rPr lang="ru-RU" sz="1800" dirty="0">
                <a:solidFill>
                  <a:schemeClr val="bg1"/>
                </a:solidFill>
                <a:effectLst/>
                <a:latin typeface="+mn-lt"/>
                <a:ea typeface="Times New Roman" panose="02020603050405020304" pitchFamily="18" charset="0"/>
                <a:cs typeface="Times New Roman" panose="02020603050405020304" pitchFamily="18" charset="0"/>
              </a:rPr>
              <a:t> </a:t>
            </a:r>
            <a:r>
              <a:rPr lang="ru-RU" sz="1800" dirty="0">
                <a:solidFill>
                  <a:schemeClr val="bg1"/>
                </a:solidFill>
                <a:latin typeface="+mn-lt"/>
                <a:ea typeface="Times New Roman" panose="02020603050405020304" pitchFamily="18" charset="0"/>
                <a:cs typeface="Times New Roman" panose="02020603050405020304" pitchFamily="18" charset="0"/>
              </a:rPr>
              <a:t>36</a:t>
            </a:r>
            <a:r>
              <a:rPr lang="ru-RU" sz="1800" dirty="0">
                <a:solidFill>
                  <a:schemeClr val="bg1"/>
                </a:solidFill>
                <a:effectLst/>
                <a:latin typeface="+mn-lt"/>
                <a:ea typeface="Times New Roman" panose="02020603050405020304" pitchFamily="18" charset="0"/>
                <a:cs typeface="Times New Roman" panose="02020603050405020304" pitchFamily="18" charset="0"/>
              </a:rPr>
              <a:t> </a:t>
            </a:r>
            <a:r>
              <a:rPr lang="ru-RU" sz="1800" dirty="0">
                <a:solidFill>
                  <a:schemeClr val="bg1"/>
                </a:solidFill>
                <a:latin typeface="+mn-lt"/>
                <a:ea typeface="Times New Roman" panose="02020603050405020304" pitchFamily="18" charset="0"/>
                <a:cs typeface="Times New Roman" panose="02020603050405020304" pitchFamily="18" charset="0"/>
              </a:rPr>
              <a:t>08 </a:t>
            </a:r>
            <a:r>
              <a:rPr lang="ru-RU" sz="1800" dirty="0">
                <a:solidFill>
                  <a:schemeClr val="bg1"/>
                </a:solidFill>
                <a:effectLst/>
                <a:latin typeface="+mn-lt"/>
                <a:ea typeface="Times New Roman" panose="02020603050405020304" pitchFamily="18" charset="0"/>
                <a:cs typeface="Times New Roman" panose="02020603050405020304" pitchFamily="18" charset="0"/>
              </a:rPr>
              <a:t>01 </a:t>
            </a:r>
            <a:endParaRPr lang="x-none" sz="1800" dirty="0">
              <a:solidFill>
                <a:schemeClr val="bg1"/>
              </a:solidFill>
              <a:effectLst/>
              <a:latin typeface="+mn-lt"/>
              <a:ea typeface="Times New Roman" panose="02020603050405020304" pitchFamily="18" charset="0"/>
              <a:cs typeface="Times New Roman" panose="02020603050405020304" pitchFamily="18" charset="0"/>
            </a:endParaRPr>
          </a:p>
        </p:txBody>
      </p:sp>
      <p:sp>
        <p:nvSpPr>
          <p:cNvPr id="14" name="Google Shape;201;p11">
            <a:extLst>
              <a:ext uri="{FF2B5EF4-FFF2-40B4-BE49-F238E27FC236}">
                <a16:creationId xmlns:a16="http://schemas.microsoft.com/office/drawing/2014/main" id="{CCB4DBC8-E6A4-6B43-8712-722375C76673}"/>
              </a:ext>
            </a:extLst>
          </p:cNvPr>
          <p:cNvSpPr/>
          <p:nvPr/>
        </p:nvSpPr>
        <p:spPr>
          <a:xfrm>
            <a:off x="107950" y="7091052"/>
            <a:ext cx="6733292" cy="285612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uk-UA" sz="1600" b="1" dirty="0">
                <a:solidFill>
                  <a:srgbClr val="002060"/>
                </a:solidFill>
                <a:latin typeface="Arial"/>
                <a:ea typeface="Arial"/>
                <a:cs typeface="Arial"/>
                <a:sym typeface="Arial"/>
              </a:rPr>
              <a:t>Для отримання соціальної послуги догляду вдома необхідно звернутися до територіальних центр</a:t>
            </a:r>
            <a:r>
              <a:rPr lang="uk-UA" sz="1600" b="1" dirty="0">
                <a:solidFill>
                  <a:srgbClr val="002060"/>
                </a:solidFill>
              </a:rPr>
              <a:t>і</a:t>
            </a:r>
            <a:r>
              <a:rPr lang="uk-UA" sz="1600" b="1" dirty="0">
                <a:solidFill>
                  <a:srgbClr val="002060"/>
                </a:solidFill>
                <a:latin typeface="Arial"/>
                <a:ea typeface="Arial"/>
                <a:cs typeface="Arial"/>
                <a:sym typeface="Arial"/>
              </a:rPr>
              <a:t>в соціального обслуговування за місцем фактичного проживання</a:t>
            </a:r>
          </a:p>
          <a:p>
            <a:pPr marL="0" marR="0" lvl="0" indent="0" algn="ctr" rtl="0">
              <a:spcBef>
                <a:spcPts val="0"/>
              </a:spcBef>
              <a:spcAft>
                <a:spcPts val="0"/>
              </a:spcAft>
              <a:buNone/>
            </a:pPr>
            <a:endParaRPr lang="uk-UA" sz="1600" b="1" dirty="0">
              <a:solidFill>
                <a:srgbClr val="002060"/>
              </a:solidFill>
              <a:latin typeface="Arial"/>
              <a:ea typeface="Arial"/>
              <a:cs typeface="Arial"/>
              <a:sym typeface="Arial"/>
            </a:endParaRPr>
          </a:p>
          <a:p>
            <a:pPr algn="ctr"/>
            <a:r>
              <a:rPr lang="uk-UA"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ДЕРЖАВНА ПІДТРИМКА ГРОМАДЯН ПОХИЛОГО ВІКУ, </a:t>
            </a:r>
          </a:p>
          <a:p>
            <a:pPr algn="ctr"/>
            <a:r>
              <a:rPr lang="uk-UA" sz="1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ОСІБ З </a:t>
            </a:r>
            <a:r>
              <a:rPr lang="uk-UA"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ІНВАЛІДНІСТЮ:</a:t>
            </a:r>
            <a:endParaRPr lang="ru-UA"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Wingdings" panose="05000000000000000000" pitchFamily="2" charset="2"/>
              <a:buChar char=""/>
            </a:pPr>
            <a:r>
              <a:rPr lang="uk-UA"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догляд вдома (для громадян похилого віку, осіб з інвалідністю, які нездатні до самообслуговування і потребують постійної сторонньої допомоги);</a:t>
            </a:r>
            <a:endParaRPr lang="ru-UA"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Wingdings" panose="05000000000000000000" pitchFamily="2" charset="2"/>
              <a:buChar char=""/>
            </a:pPr>
            <a:r>
              <a:rPr lang="uk-UA"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натуральна допомога (одяг, взуття, предмети першої необхідності).</a:t>
            </a:r>
            <a:endParaRPr lang="uk-UA" sz="1600" dirty="0"/>
          </a:p>
        </p:txBody>
      </p:sp>
      <p:sp>
        <p:nvSpPr>
          <p:cNvPr id="15" name="Google Shape;202;p11">
            <a:extLst>
              <a:ext uri="{FF2B5EF4-FFF2-40B4-BE49-F238E27FC236}">
                <a16:creationId xmlns:a16="http://schemas.microsoft.com/office/drawing/2014/main" id="{4443EB5B-FA04-202E-65A3-22B7494BFA9D}"/>
              </a:ext>
            </a:extLst>
          </p:cNvPr>
          <p:cNvSpPr/>
          <p:nvPr/>
        </p:nvSpPr>
        <p:spPr>
          <a:xfrm>
            <a:off x="2132152" y="6265299"/>
            <a:ext cx="4555633"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uk-UA" sz="2400" b="1" dirty="0">
                <a:solidFill>
                  <a:srgbClr val="002060"/>
                </a:solidFill>
                <a:latin typeface="Arial"/>
                <a:ea typeface="Arial"/>
                <a:cs typeface="Arial"/>
                <a:sym typeface="Arial"/>
              </a:rPr>
              <a:t>Як отримати соціальну послугу з догляду вдома? </a:t>
            </a:r>
            <a:endParaRPr lang="uk-UA" sz="2400" dirty="0">
              <a:solidFill>
                <a:schemeClr val="dk1"/>
              </a:solidFill>
              <a:latin typeface="Calibri"/>
              <a:ea typeface="Calibri"/>
              <a:cs typeface="Calibri"/>
              <a:sym typeface="Calibri"/>
            </a:endParaRPr>
          </a:p>
        </p:txBody>
      </p:sp>
      <p:pic>
        <p:nvPicPr>
          <p:cNvPr id="7" name="Рисунок 6" descr="Изображение выглядит как текст, кукла&#10;&#10;Автоматически созданное описание">
            <a:extLst>
              <a:ext uri="{FF2B5EF4-FFF2-40B4-BE49-F238E27FC236}">
                <a16:creationId xmlns:a16="http://schemas.microsoft.com/office/drawing/2014/main" id="{88629E17-EECB-49D0-55C1-598D9439221E}"/>
              </a:ext>
            </a:extLst>
          </p:cNvPr>
          <p:cNvPicPr>
            <a:picLocks noChangeAspect="1"/>
          </p:cNvPicPr>
          <p:nvPr/>
        </p:nvPicPr>
        <p:blipFill>
          <a:blip r:embed="rId4"/>
          <a:stretch>
            <a:fillRect/>
          </a:stretch>
        </p:blipFill>
        <p:spPr>
          <a:xfrm>
            <a:off x="268635" y="615170"/>
            <a:ext cx="2238375" cy="22574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p16"/>
          <p:cNvSpPr/>
          <p:nvPr/>
        </p:nvSpPr>
        <p:spPr>
          <a:xfrm>
            <a:off x="1828800" y="792830"/>
            <a:ext cx="4980909"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uk-UA" sz="2400" b="1" dirty="0">
                <a:solidFill>
                  <a:srgbClr val="002060"/>
                </a:solidFill>
                <a:latin typeface="Arial"/>
                <a:ea typeface="Arial"/>
                <a:cs typeface="Arial"/>
                <a:sym typeface="Arial"/>
              </a:rPr>
              <a:t>Якщо ви хочете знайти роботу (тимчасову або постійну) </a:t>
            </a:r>
          </a:p>
        </p:txBody>
      </p:sp>
      <p:sp>
        <p:nvSpPr>
          <p:cNvPr id="260" name="Google Shape;260;p16"/>
          <p:cNvSpPr/>
          <p:nvPr/>
        </p:nvSpPr>
        <p:spPr>
          <a:xfrm>
            <a:off x="2215823" y="2001335"/>
            <a:ext cx="450545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600" dirty="0">
                <a:solidFill>
                  <a:srgbClr val="002060"/>
                </a:solidFill>
              </a:rPr>
              <a:t>Зверніться до Центру зайнятості за місцем тимчасового проживання (додаток 3). </a:t>
            </a:r>
            <a:endParaRPr sz="1600" dirty="0">
              <a:solidFill>
                <a:srgbClr val="002060"/>
              </a:solidFill>
              <a:latin typeface="Arial"/>
              <a:ea typeface="Arial"/>
              <a:cs typeface="Arial"/>
              <a:sym typeface="Arial"/>
            </a:endParaRPr>
          </a:p>
        </p:txBody>
      </p:sp>
      <p:sp>
        <p:nvSpPr>
          <p:cNvPr id="2" name="TextBox 1">
            <a:extLst>
              <a:ext uri="{FF2B5EF4-FFF2-40B4-BE49-F238E27FC236}">
                <a16:creationId xmlns:a16="http://schemas.microsoft.com/office/drawing/2014/main" id="{154BB3E0-0455-7CF1-64CA-7728EC173886}"/>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4A6599FA-4A36-9051-B509-DFE32C09B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8A1F9614-2141-F300-0F03-95A8E8CBE886}"/>
              </a:ext>
            </a:extLst>
          </p:cNvPr>
          <p:cNvSpPr txBox="1"/>
          <p:nvPr/>
        </p:nvSpPr>
        <p:spPr>
          <a:xfrm>
            <a:off x="272954" y="8229938"/>
            <a:ext cx="6448327" cy="1323439"/>
          </a:xfrm>
          <a:prstGeom prst="rect">
            <a:avLst/>
          </a:prstGeom>
          <a:noFill/>
        </p:spPr>
        <p:txBody>
          <a:bodyPr wrap="square">
            <a:spAutoFit/>
          </a:bodyPr>
          <a:lstStyle/>
          <a:p>
            <a:pPr marL="0" marR="0" lvl="0" indent="0" rtl="0">
              <a:lnSpc>
                <a:spcPct val="100000"/>
              </a:lnSpc>
              <a:spcBef>
                <a:spcPts val="0"/>
              </a:spcBef>
              <a:spcAft>
                <a:spcPts val="0"/>
              </a:spcAft>
              <a:buClr>
                <a:srgbClr val="002060"/>
              </a:buClr>
              <a:buSzPts val="1150"/>
              <a:buFont typeface="Arial"/>
              <a:buNone/>
            </a:pPr>
            <a:r>
              <a:rPr lang="uk-UA" sz="1600" dirty="0">
                <a:solidFill>
                  <a:srgbClr val="002060"/>
                </a:solidFill>
                <a:latin typeface="Arial"/>
                <a:ea typeface="Arial"/>
                <a:cs typeface="Arial"/>
                <a:sym typeface="Arial"/>
              </a:rPr>
              <a:t>      Реєстрація у службі зайнятості доступна також на порталі державних послуг «Дія», у розділі «Допомога з безробіття»: </a:t>
            </a:r>
            <a:r>
              <a:rPr lang="uk-UA" sz="1600" u="sng" dirty="0">
                <a:solidFill>
                  <a:srgbClr val="002060"/>
                </a:solidFill>
                <a:latin typeface="Arial"/>
                <a:ea typeface="Arial"/>
                <a:cs typeface="Arial"/>
                <a:sym typeface="Arial"/>
                <a:hlinkClick r:id="rId4">
                  <a:extLst>
                    <a:ext uri="{A12FA001-AC4F-418D-AE19-62706E023703}">
                      <ahyp:hlinkClr xmlns:ahyp="http://schemas.microsoft.com/office/drawing/2018/hyperlinkcolor" val="tx"/>
                    </a:ext>
                  </a:extLst>
                </a:hlinkClick>
              </a:rPr>
              <a:t>https://diia.gov.ua/services/dopomoga-po-bezrobittyu</a:t>
            </a:r>
            <a:endParaRPr lang="uk-UA" sz="1600" dirty="0">
              <a:solidFill>
                <a:srgbClr val="002060"/>
              </a:solidFill>
              <a:latin typeface="Arial"/>
              <a:ea typeface="Arial"/>
              <a:cs typeface="Arial"/>
              <a:sym typeface="Arial"/>
            </a:endParaRPr>
          </a:p>
          <a:p>
            <a:pPr marL="0" marR="0" lvl="0" indent="0" rtl="0">
              <a:spcBef>
                <a:spcPts val="0"/>
              </a:spcBef>
              <a:spcAft>
                <a:spcPts val="0"/>
              </a:spcAft>
              <a:buNone/>
            </a:pPr>
            <a:r>
              <a:rPr lang="uk-UA" sz="1600" dirty="0">
                <a:solidFill>
                  <a:srgbClr val="002060"/>
                </a:solidFill>
                <a:latin typeface="Arial"/>
                <a:ea typeface="Arial"/>
                <a:cs typeface="Arial"/>
                <a:sym typeface="Arial"/>
              </a:rPr>
              <a:t>Для оформлення документів  знадобиться електронний цифровий підпис.</a:t>
            </a:r>
          </a:p>
        </p:txBody>
      </p:sp>
      <p:sp>
        <p:nvSpPr>
          <p:cNvPr id="6" name="Google Shape;260;p16">
            <a:extLst>
              <a:ext uri="{FF2B5EF4-FFF2-40B4-BE49-F238E27FC236}">
                <a16:creationId xmlns:a16="http://schemas.microsoft.com/office/drawing/2014/main" id="{8A3ECACD-661D-54DF-F9F4-D38454CE2A97}"/>
              </a:ext>
            </a:extLst>
          </p:cNvPr>
          <p:cNvSpPr/>
          <p:nvPr/>
        </p:nvSpPr>
        <p:spPr>
          <a:xfrm>
            <a:off x="87627" y="3064126"/>
            <a:ext cx="6811782"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600"/>
              </a:spcAft>
              <a:buNone/>
            </a:pPr>
            <a:r>
              <a:rPr lang="uk-UA" sz="1600" dirty="0">
                <a:solidFill>
                  <a:srgbClr val="002060"/>
                </a:solidFill>
              </a:rPr>
              <a:t>Ви можете </a:t>
            </a:r>
            <a:r>
              <a:rPr lang="uk-UA" sz="1600" b="1" dirty="0">
                <a:solidFill>
                  <a:srgbClr val="002060"/>
                </a:solidFill>
              </a:rPr>
              <a:t>БЕЗКОШТОВНО</a:t>
            </a:r>
            <a:r>
              <a:rPr lang="uk-UA" sz="1600" dirty="0">
                <a:solidFill>
                  <a:srgbClr val="002060"/>
                </a:solidFill>
              </a:rPr>
              <a:t> отримати соціальні послуги, пов</a:t>
            </a:r>
            <a:r>
              <a:rPr lang="en-US" sz="1600" dirty="0">
                <a:solidFill>
                  <a:srgbClr val="002060"/>
                </a:solidFill>
              </a:rPr>
              <a:t>’</a:t>
            </a:r>
            <a:r>
              <a:rPr lang="uk-UA" sz="1600" dirty="0" err="1">
                <a:solidFill>
                  <a:srgbClr val="002060"/>
                </a:solidFill>
              </a:rPr>
              <a:t>язані</a:t>
            </a:r>
            <a:r>
              <a:rPr lang="en-US" sz="1600" dirty="0">
                <a:solidFill>
                  <a:srgbClr val="002060"/>
                </a:solidFill>
              </a:rPr>
              <a:t> </a:t>
            </a:r>
            <a:r>
              <a:rPr lang="uk-UA" sz="1600" dirty="0">
                <a:solidFill>
                  <a:srgbClr val="002060"/>
                </a:solidFill>
              </a:rPr>
              <a:t>з працевлаштуванням:</a:t>
            </a:r>
          </a:p>
          <a:p>
            <a:pPr marL="285750" marR="0" lvl="0" indent="-285750" rtl="0">
              <a:spcBef>
                <a:spcPts val="0"/>
              </a:spcBef>
              <a:spcAft>
                <a:spcPts val="600"/>
              </a:spcAft>
              <a:buFont typeface="Arial" panose="020B0604020202020204" pitchFamily="34" charset="0"/>
              <a:buChar char="•"/>
            </a:pPr>
            <a:r>
              <a:rPr lang="uk-UA" sz="1600" b="1" dirty="0">
                <a:solidFill>
                  <a:srgbClr val="002060"/>
                </a:solidFill>
              </a:rPr>
              <a:t>допомогу в пошуку роботи;</a:t>
            </a:r>
          </a:p>
          <a:p>
            <a:pPr marL="285750" marR="0" lvl="0" indent="-285750" rtl="0">
              <a:spcBef>
                <a:spcPts val="0"/>
              </a:spcBef>
              <a:spcAft>
                <a:spcPts val="600"/>
              </a:spcAft>
              <a:buFont typeface="Arial" panose="020B0604020202020204" pitchFamily="34" charset="0"/>
              <a:buChar char="•"/>
            </a:pPr>
            <a:r>
              <a:rPr lang="uk-UA" sz="1600" b="1" dirty="0">
                <a:solidFill>
                  <a:srgbClr val="002060"/>
                </a:solidFill>
              </a:rPr>
              <a:t>к</a:t>
            </a:r>
            <a:r>
              <a:rPr lang="uk-UA" sz="1600" b="1" dirty="0">
                <a:solidFill>
                  <a:srgbClr val="002060"/>
                </a:solidFill>
                <a:latin typeface="Arial"/>
                <a:ea typeface="Arial"/>
                <a:cs typeface="Arial"/>
                <a:sym typeface="Arial"/>
              </a:rPr>
              <a:t>онсультацію з працевлаштування;</a:t>
            </a:r>
          </a:p>
          <a:p>
            <a:pPr marL="285750" marR="0" lvl="0" indent="-285750" rtl="0">
              <a:spcBef>
                <a:spcPts val="0"/>
              </a:spcBef>
              <a:spcAft>
                <a:spcPts val="600"/>
              </a:spcAft>
              <a:buFont typeface="Arial" panose="020B0604020202020204" pitchFamily="34" charset="0"/>
              <a:buChar char="•"/>
            </a:pPr>
            <a:r>
              <a:rPr lang="uk-UA" sz="1600" b="1" dirty="0">
                <a:solidFill>
                  <a:srgbClr val="002060"/>
                </a:solidFill>
              </a:rPr>
              <a:t>корисну інформацію.</a:t>
            </a:r>
            <a:endParaRPr sz="1600" b="1" dirty="0">
              <a:solidFill>
                <a:srgbClr val="002060"/>
              </a:solidFill>
              <a:latin typeface="Arial"/>
              <a:ea typeface="Arial"/>
              <a:cs typeface="Arial"/>
              <a:sym typeface="Arial"/>
            </a:endParaRPr>
          </a:p>
        </p:txBody>
      </p:sp>
      <p:sp>
        <p:nvSpPr>
          <p:cNvPr id="7" name="Google Shape;260;p16">
            <a:extLst>
              <a:ext uri="{FF2B5EF4-FFF2-40B4-BE49-F238E27FC236}">
                <a16:creationId xmlns:a16="http://schemas.microsoft.com/office/drawing/2014/main" id="{DA1356A9-1F66-4552-48FF-B18DFA787D9D}"/>
              </a:ext>
            </a:extLst>
          </p:cNvPr>
          <p:cNvSpPr/>
          <p:nvPr/>
        </p:nvSpPr>
        <p:spPr>
          <a:xfrm>
            <a:off x="62227" y="4778626"/>
            <a:ext cx="6811782" cy="19081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b="1" dirty="0">
                <a:solidFill>
                  <a:srgbClr val="002060"/>
                </a:solidFill>
              </a:rPr>
              <a:t>Центр зайнятості також може запропонувати вам:</a:t>
            </a:r>
          </a:p>
          <a:p>
            <a:pPr marL="0" marR="0" lvl="0" indent="0" rtl="0">
              <a:spcBef>
                <a:spcPts val="0"/>
              </a:spcBef>
              <a:spcAft>
                <a:spcPts val="0"/>
              </a:spcAft>
              <a:buNone/>
            </a:pPr>
            <a:endParaRPr lang="uk-UA" sz="1600" b="1" dirty="0">
              <a:solidFill>
                <a:srgbClr val="002060"/>
              </a:solidFill>
            </a:endParaRPr>
          </a:p>
          <a:p>
            <a:pPr marL="285750" marR="0" lvl="0" indent="-285750" rtl="0">
              <a:spcBef>
                <a:spcPts val="0"/>
              </a:spcBef>
              <a:spcAft>
                <a:spcPts val="600"/>
              </a:spcAft>
              <a:buFont typeface="Arial" panose="020B0604020202020204" pitchFamily="34" charset="0"/>
              <a:buChar char="•"/>
            </a:pPr>
            <a:r>
              <a:rPr lang="uk-UA" sz="1600" dirty="0">
                <a:solidFill>
                  <a:srgbClr val="002060"/>
                </a:solidFill>
              </a:rPr>
              <a:t>оплачувані громадські роботи та роботи тимчасового характеру;</a:t>
            </a:r>
          </a:p>
          <a:p>
            <a:pPr marL="285750" marR="0" lvl="0" indent="-285750" rtl="0">
              <a:spcBef>
                <a:spcPts val="0"/>
              </a:spcBef>
              <a:spcAft>
                <a:spcPts val="600"/>
              </a:spcAft>
              <a:buFont typeface="Arial" panose="020B0604020202020204" pitchFamily="34" charset="0"/>
              <a:buChar char="•"/>
            </a:pPr>
            <a:r>
              <a:rPr lang="uk-UA" sz="1600" dirty="0">
                <a:solidFill>
                  <a:srgbClr val="002060"/>
                </a:solidFill>
              </a:rPr>
              <a:t>допомогу при відкритті власної справи;</a:t>
            </a:r>
          </a:p>
          <a:p>
            <a:pPr marL="285750" marR="0" lvl="0" indent="-285750" rtl="0">
              <a:spcBef>
                <a:spcPts val="0"/>
              </a:spcBef>
              <a:spcAft>
                <a:spcPts val="600"/>
              </a:spcAft>
              <a:buFont typeface="Arial" panose="020B0604020202020204" pitchFamily="34" charset="0"/>
              <a:buChar char="•"/>
            </a:pPr>
            <a:r>
              <a:rPr lang="uk-UA" sz="1600" dirty="0">
                <a:solidFill>
                  <a:srgbClr val="002060"/>
                </a:solidFill>
              </a:rPr>
              <a:t>підвищення кваліфікації (безкоштовне навчання);</a:t>
            </a:r>
          </a:p>
          <a:p>
            <a:pPr marL="285750" marR="0" lvl="0" indent="-285750" rtl="0">
              <a:spcBef>
                <a:spcPts val="0"/>
              </a:spcBef>
              <a:spcAft>
                <a:spcPts val="600"/>
              </a:spcAft>
              <a:buFont typeface="Arial" panose="020B0604020202020204" pitchFamily="34" charset="0"/>
              <a:buChar char="•"/>
            </a:pPr>
            <a:r>
              <a:rPr lang="uk-UA" sz="1600" dirty="0">
                <a:solidFill>
                  <a:srgbClr val="002060"/>
                </a:solidFill>
              </a:rPr>
              <a:t>ваучер на безкоштовне навчання громадянам 45+. </a:t>
            </a:r>
            <a:endParaRPr sz="1600" dirty="0">
              <a:solidFill>
                <a:srgbClr val="002060"/>
              </a:solidFill>
              <a:latin typeface="Arial"/>
              <a:ea typeface="Arial"/>
              <a:cs typeface="Arial"/>
              <a:sym typeface="Arial"/>
            </a:endParaRPr>
          </a:p>
        </p:txBody>
      </p:sp>
      <p:sp>
        <p:nvSpPr>
          <p:cNvPr id="8" name="TextBox 7">
            <a:extLst>
              <a:ext uri="{FF2B5EF4-FFF2-40B4-BE49-F238E27FC236}">
                <a16:creationId xmlns:a16="http://schemas.microsoft.com/office/drawing/2014/main" id="{5BA7CC35-9728-705B-FAA8-8DAB97A9425B}"/>
              </a:ext>
            </a:extLst>
          </p:cNvPr>
          <p:cNvSpPr txBox="1"/>
          <p:nvPr/>
        </p:nvSpPr>
        <p:spPr>
          <a:xfrm>
            <a:off x="272955" y="6898534"/>
            <a:ext cx="6448327" cy="1157764"/>
          </a:xfrm>
          <a:prstGeom prst="roundRect">
            <a:avLst/>
          </a:prstGeom>
          <a:solidFill>
            <a:srgbClr val="06437F"/>
          </a:solidFill>
          <a:ln>
            <a:noFill/>
          </a:ln>
        </p:spPr>
        <p:txBody>
          <a:bodyPr wrap="square">
            <a:spAutoFit/>
          </a:bodyPr>
          <a:lstStyle/>
          <a:p>
            <a:pPr algn="ctr"/>
            <a:r>
              <a:rPr lang="ru-RU" sz="1800" dirty="0">
                <a:solidFill>
                  <a:schemeClr val="bg1"/>
                </a:solidFill>
                <a:effectLst/>
                <a:latin typeface="+mn-lt"/>
                <a:ea typeface="Times New Roman" panose="02020603050405020304" pitchFamily="18" charset="0"/>
                <a:cs typeface="Times New Roman" panose="02020603050405020304" pitchFamily="18" charset="0"/>
              </a:rPr>
              <a:t> </a:t>
            </a:r>
            <a:r>
              <a:rPr lang="uk-UA" sz="2400" dirty="0">
                <a:solidFill>
                  <a:srgbClr val="002060"/>
                </a:solidFill>
                <a:effectLst/>
                <a:latin typeface="+mn-lt"/>
                <a:ea typeface="Times New Roman" panose="02020603050405020304" pitchFamily="18" charset="0"/>
                <a:cs typeface="Times New Roman" panose="02020603050405020304" pitchFamily="18" charset="0"/>
              </a:rPr>
              <a:t> </a:t>
            </a:r>
            <a:r>
              <a:rPr lang="uk-UA" sz="2400" dirty="0">
                <a:solidFill>
                  <a:schemeClr val="bg1"/>
                </a:solidFill>
                <a:effectLst/>
                <a:latin typeface="+mn-lt"/>
                <a:ea typeface="Times New Roman" panose="02020603050405020304" pitchFamily="18" charset="0"/>
                <a:cs typeface="Times New Roman" panose="02020603050405020304" pitchFamily="18" charset="0"/>
              </a:rPr>
              <a:t>«Гаряча лінія» </a:t>
            </a:r>
            <a:r>
              <a:rPr lang="uk-UA" sz="1800" dirty="0">
                <a:solidFill>
                  <a:schemeClr val="bg1"/>
                </a:solidFill>
                <a:latin typeface="+mn-lt"/>
                <a:ea typeface="Times New Roman" panose="02020603050405020304" pitchFamily="18" charset="0"/>
                <a:cs typeface="Times New Roman" panose="02020603050405020304" pitchFamily="18" charset="0"/>
              </a:rPr>
              <a:t>Д</a:t>
            </a:r>
            <a:r>
              <a:rPr lang="uk-UA" sz="1800" dirty="0">
                <a:solidFill>
                  <a:schemeClr val="bg1"/>
                </a:solidFill>
                <a:effectLst/>
                <a:latin typeface="+mn-lt"/>
                <a:ea typeface="Times New Roman" panose="02020603050405020304" pitchFamily="18" charset="0"/>
                <a:cs typeface="Times New Roman" panose="02020603050405020304" pitchFamily="18" charset="0"/>
              </a:rPr>
              <a:t>ержавної служби зайнятості: </a:t>
            </a:r>
          </a:p>
          <a:p>
            <a:pPr algn="ctr"/>
            <a:r>
              <a:rPr lang="ru-RU" sz="2000" b="1" dirty="0">
                <a:solidFill>
                  <a:schemeClr val="bg1"/>
                </a:solidFill>
                <a:effectLst/>
                <a:latin typeface="+mn-lt"/>
                <a:ea typeface="Times New Roman" panose="02020603050405020304" pitchFamily="18" charset="0"/>
                <a:cs typeface="Times New Roman" panose="02020603050405020304" pitchFamily="18" charset="0"/>
              </a:rPr>
              <a:t>0 800 </a:t>
            </a:r>
            <a:r>
              <a:rPr lang="ru-RU" sz="2000" b="1" dirty="0">
                <a:solidFill>
                  <a:schemeClr val="bg1"/>
                </a:solidFill>
                <a:latin typeface="+mn-lt"/>
                <a:ea typeface="Times New Roman" panose="02020603050405020304" pitchFamily="18" charset="0"/>
                <a:cs typeface="Times New Roman" panose="02020603050405020304" pitchFamily="18" charset="0"/>
              </a:rPr>
              <a:t>337</a:t>
            </a:r>
            <a:r>
              <a:rPr lang="ru-RU" sz="2000" b="1" dirty="0">
                <a:solidFill>
                  <a:schemeClr val="bg1"/>
                </a:solidFill>
                <a:effectLst/>
                <a:latin typeface="+mn-lt"/>
                <a:ea typeface="Times New Roman" panose="02020603050405020304" pitchFamily="18" charset="0"/>
                <a:cs typeface="Times New Roman" panose="02020603050405020304" pitchFamily="18" charset="0"/>
              </a:rPr>
              <a:t> 020 </a:t>
            </a:r>
          </a:p>
          <a:p>
            <a:pPr algn="ctr"/>
            <a:r>
              <a:rPr lang="ru-RU" sz="1800" dirty="0">
                <a:solidFill>
                  <a:schemeClr val="bg1"/>
                </a:solidFill>
                <a:latin typeface="+mn-lt"/>
                <a:ea typeface="Times New Roman" panose="02020603050405020304" pitchFamily="18" charset="0"/>
                <a:cs typeface="Times New Roman" panose="02020603050405020304" pitchFamily="18" charset="0"/>
              </a:rPr>
              <a:t>(</a:t>
            </a:r>
            <a:r>
              <a:rPr lang="ru-RU" sz="1800" dirty="0" err="1">
                <a:solidFill>
                  <a:schemeClr val="bg1"/>
                </a:solidFill>
                <a:latin typeface="+mn-lt"/>
                <a:ea typeface="Times New Roman" panose="02020603050405020304" pitchFamily="18" charset="0"/>
                <a:cs typeface="Times New Roman" panose="02020603050405020304" pitchFamily="18" charset="0"/>
              </a:rPr>
              <a:t>безкоштовно</a:t>
            </a:r>
            <a:r>
              <a:rPr lang="ru-RU" sz="1800" dirty="0">
                <a:solidFill>
                  <a:schemeClr val="bg1"/>
                </a:solidFill>
                <a:latin typeface="+mn-lt"/>
                <a:ea typeface="Times New Roman" panose="02020603050405020304" pitchFamily="18" charset="0"/>
                <a:cs typeface="Times New Roman" panose="02020603050405020304" pitchFamily="18" charset="0"/>
              </a:rPr>
              <a:t>)</a:t>
            </a:r>
            <a:endParaRPr lang="x-none" sz="1800" dirty="0">
              <a:solidFill>
                <a:schemeClr val="bg1"/>
              </a:solidFill>
              <a:effectLst/>
              <a:latin typeface="+mn-lt"/>
              <a:ea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F5F92E9A-EEA0-8525-2C66-E17989C41398}"/>
              </a:ext>
            </a:extLst>
          </p:cNvPr>
          <p:cNvPicPr>
            <a:picLocks noChangeAspect="1"/>
          </p:cNvPicPr>
          <p:nvPr/>
        </p:nvPicPr>
        <p:blipFill>
          <a:blip r:embed="rId5"/>
          <a:stretch>
            <a:fillRect/>
          </a:stretch>
        </p:blipFill>
        <p:spPr>
          <a:xfrm>
            <a:off x="48291" y="1236486"/>
            <a:ext cx="2167532" cy="1218435"/>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1697</TotalTime>
  <Words>3200</Words>
  <Application>Microsoft Office PowerPoint</Application>
  <PresentationFormat>Аркуш A4 (210x297 мм)</PresentationFormat>
  <Paragraphs>331</Paragraphs>
  <Slides>20</Slides>
  <Notes>20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20</vt:i4>
      </vt:variant>
    </vt:vector>
  </HeadingPairs>
  <TitlesOfParts>
    <vt:vector size="27" baseType="lpstr">
      <vt:lpstr>Arial</vt:lpstr>
      <vt:lpstr>Calibri</vt:lpstr>
      <vt:lpstr>Symbol</vt:lpstr>
      <vt:lpstr>Times New Roman</vt:lpstr>
      <vt:lpstr>Verdana</vt:lpstr>
      <vt:lpstr>Wingdings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Юлия 209(3). Михалковская</dc:creator>
  <cp:lastModifiedBy>daria korol</cp:lastModifiedBy>
  <cp:revision>150</cp:revision>
  <cp:lastPrinted>2022-10-14T07:42:32Z</cp:lastPrinted>
  <dcterms:created xsi:type="dcterms:W3CDTF">2022-06-30T11:50:53Z</dcterms:created>
  <dcterms:modified xsi:type="dcterms:W3CDTF">2025-02-11T07:14:50Z</dcterms:modified>
</cp:coreProperties>
</file>