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60" r:id="rId5"/>
    <p:sldId id="263" r:id="rId6"/>
    <p:sldId id="265" r:id="rId7"/>
    <p:sldId id="266" r:id="rId8"/>
    <p:sldId id="267" r:id="rId9"/>
    <p:sldId id="261" r:id="rId10"/>
    <p:sldId id="262" r:id="rId11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22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836CD-844C-42B1-80AE-1E810A403989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A332E-C2B7-4DCC-8C09-BA10A0C6879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524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33C0-8547-4368-9445-1DC11463097F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C25A-4C95-4AC5-B6DE-4E238B2B54AA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75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33C0-8547-4368-9445-1DC11463097F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C25A-4C95-4AC5-B6DE-4E238B2B54AA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85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33C0-8547-4368-9445-1DC11463097F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C25A-4C95-4AC5-B6DE-4E238B2B54AA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51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33C0-8547-4368-9445-1DC11463097F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C25A-4C95-4AC5-B6DE-4E238B2B54AA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562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33C0-8547-4368-9445-1DC11463097F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C25A-4C95-4AC5-B6DE-4E238B2B54AA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684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33C0-8547-4368-9445-1DC11463097F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C25A-4C95-4AC5-B6DE-4E238B2B54AA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696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33C0-8547-4368-9445-1DC11463097F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C25A-4C95-4AC5-B6DE-4E238B2B54AA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70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33C0-8547-4368-9445-1DC11463097F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C25A-4C95-4AC5-B6DE-4E238B2B54AA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76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33C0-8547-4368-9445-1DC11463097F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C25A-4C95-4AC5-B6DE-4E238B2B54AA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33C0-8547-4368-9445-1DC11463097F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C25A-4C95-4AC5-B6DE-4E238B2B54AA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324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33C0-8547-4368-9445-1DC11463097F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C25A-4C95-4AC5-B6DE-4E238B2B54AA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54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333C0-8547-4368-9445-1DC11463097F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C25A-4C95-4AC5-B6DE-4E238B2B54AA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047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46362" y="2063503"/>
            <a:ext cx="9144000" cy="1370612"/>
          </a:xfrm>
        </p:spPr>
        <p:txBody>
          <a:bodyPr/>
          <a:lstStyle/>
          <a:p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Безбар’єрний маршрут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636143" y="1372402"/>
            <a:ext cx="9144000" cy="691101"/>
          </a:xfrm>
        </p:spPr>
        <p:txBody>
          <a:bodyPr/>
          <a:lstStyle/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Титульний слайд</a:t>
            </a:r>
            <a:endParaRPr lang="en-US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7177" y="6171095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*Для 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наповнення керуватись роз’ясненнями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61682" y="3893554"/>
            <a:ext cx="4313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Назва територіальної громади,</a:t>
            </a:r>
          </a:p>
          <a:p>
            <a:pPr algn="ctr"/>
            <a:r>
              <a:rPr lang="uk-UA" dirty="0" smtClean="0"/>
              <a:t>області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2443724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90402"/>
            <a:ext cx="10515600" cy="1325563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Очікувані результати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95564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/>
              <a:t>Актуальність (аналіз потреби)</a:t>
            </a:r>
            <a:endParaRPr lang="en-US" sz="28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531098"/>
            <a:ext cx="10515600" cy="1897902"/>
          </a:xfrm>
        </p:spPr>
        <p:txBody>
          <a:bodyPr>
            <a:normAutofit/>
          </a:bodyPr>
          <a:lstStyle/>
          <a:p>
            <a:r>
              <a:rPr lang="uk-UA" sz="1800" dirty="0" smtClean="0"/>
              <a:t>Частка маломобільних груп населення у населеному пунктів</a:t>
            </a:r>
          </a:p>
          <a:p>
            <a:r>
              <a:rPr lang="uk-UA" sz="1800" dirty="0" smtClean="0"/>
              <a:t>Оцінка ступеня безбар’єрності об’єктів </a:t>
            </a:r>
            <a:r>
              <a:rPr lang="uk-UA" sz="1800" dirty="0"/>
              <a:t>у населеному пунктів</a:t>
            </a:r>
            <a:endParaRPr lang="uk-UA" sz="1800" dirty="0" smtClean="0"/>
          </a:p>
          <a:p>
            <a:r>
              <a:rPr lang="uk-UA" sz="1800" dirty="0" smtClean="0"/>
              <a:t>Точки тяжіння (об’єкти, якій найчастіше відвідують) для населення </a:t>
            </a:r>
            <a:r>
              <a:rPr lang="uk-UA" sz="1800" dirty="0"/>
              <a:t>у населеному </a:t>
            </a:r>
            <a:r>
              <a:rPr lang="uk-UA" sz="1800" dirty="0" smtClean="0"/>
              <a:t>пунктів, і де вони знаходяться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40084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/>
              <a:t>Створення безбар’єрного маршруту</a:t>
            </a:r>
            <a:endParaRPr lang="en-US" sz="16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Описова частина маршруту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96299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/>
              <a:t>Схема безбар’єрного маршруту</a:t>
            </a:r>
            <a:endParaRPr lang="en-US" sz="1600" b="1" dirty="0"/>
          </a:p>
        </p:txBody>
      </p:sp>
      <p:sp>
        <p:nvSpPr>
          <p:cNvPr id="4" name="Прямокутник 3"/>
          <p:cNvSpPr/>
          <p:nvPr/>
        </p:nvSpPr>
        <p:spPr>
          <a:xfrm>
            <a:off x="838200" y="2179607"/>
            <a:ext cx="10712567" cy="3862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Карта</a:t>
            </a:r>
            <a:endParaRPr lang="en-US" dirty="0"/>
          </a:p>
        </p:txBody>
      </p:sp>
      <p:sp>
        <p:nvSpPr>
          <p:cNvPr id="3" name="Прямокутник 2"/>
          <p:cNvSpPr/>
          <p:nvPr/>
        </p:nvSpPr>
        <p:spPr>
          <a:xfrm>
            <a:off x="838200" y="1492236"/>
            <a:ext cx="8677835" cy="55048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ysClr val="windowText" lastClr="000000"/>
                </a:solidFill>
              </a:rPr>
              <a:t>Нанести </a:t>
            </a:r>
            <a:r>
              <a:rPr lang="ru-RU" sz="2400" dirty="0" err="1">
                <a:solidFill>
                  <a:sysClr val="windowText" lastClr="000000"/>
                </a:solidFill>
              </a:rPr>
              <a:t>об’єкти</a:t>
            </a:r>
            <a:r>
              <a:rPr lang="ru-RU" sz="2400" dirty="0">
                <a:solidFill>
                  <a:sysClr val="windowText" lastClr="000000"/>
                </a:solidFill>
              </a:rPr>
              <a:t> на </a:t>
            </a:r>
            <a:r>
              <a:rPr lang="ru-RU" sz="2400" dirty="0" err="1">
                <a:solidFill>
                  <a:sysClr val="windowText" lastClr="000000"/>
                </a:solidFill>
              </a:rPr>
              <a:t>картографічну</a:t>
            </a:r>
            <a:r>
              <a:rPr lang="ru-RU" sz="2400" dirty="0">
                <a:solidFill>
                  <a:sysClr val="windowText" lastClr="000000"/>
                </a:solidFill>
              </a:rPr>
              <a:t> основу </a:t>
            </a:r>
            <a:endParaRPr lang="en-US" sz="24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246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90402"/>
            <a:ext cx="10515600" cy="1325563"/>
          </a:xfrm>
        </p:spPr>
        <p:txBody>
          <a:bodyPr/>
          <a:lstStyle/>
          <a:p>
            <a:r>
              <a:rPr lang="uk-UA" sz="2800" b="1" dirty="0"/>
              <a:t>Деталізація </a:t>
            </a:r>
            <a:r>
              <a:rPr lang="uk-UA" sz="2800" b="1" dirty="0" smtClean="0"/>
              <a:t>схеми </a:t>
            </a:r>
            <a:r>
              <a:rPr lang="uk-UA" sz="2800" b="1" dirty="0"/>
              <a:t>безбар’єрного маршруту. </a:t>
            </a:r>
            <a:endParaRPr lang="en-US" sz="2800" dirty="0"/>
          </a:p>
        </p:txBody>
      </p:sp>
      <p:sp>
        <p:nvSpPr>
          <p:cNvPr id="5" name="Прямокутник 4"/>
          <p:cNvSpPr/>
          <p:nvPr/>
        </p:nvSpPr>
        <p:spPr>
          <a:xfrm>
            <a:off x="838200" y="2821515"/>
            <a:ext cx="4984630" cy="37179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до</a:t>
            </a:r>
            <a:endParaRPr lang="en-US" dirty="0"/>
          </a:p>
        </p:txBody>
      </p:sp>
      <p:sp>
        <p:nvSpPr>
          <p:cNvPr id="6" name="Прямокутник 5"/>
          <p:cNvSpPr/>
          <p:nvPr/>
        </p:nvSpPr>
        <p:spPr>
          <a:xfrm>
            <a:off x="6369170" y="2821514"/>
            <a:ext cx="4984630" cy="37179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після</a:t>
            </a:r>
            <a:endParaRPr lang="en-US" dirty="0"/>
          </a:p>
        </p:txBody>
      </p:sp>
      <p:sp>
        <p:nvSpPr>
          <p:cNvPr id="7" name="Прямокутник 6"/>
          <p:cNvSpPr/>
          <p:nvPr/>
        </p:nvSpPr>
        <p:spPr>
          <a:xfrm>
            <a:off x="838200" y="1392035"/>
            <a:ext cx="40582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err="1">
                <a:ea typeface="Calibri" panose="020F0502020204030204" pitchFamily="34" charset="0"/>
              </a:rPr>
              <a:t>Дорожньо</a:t>
            </a:r>
            <a:r>
              <a:rPr lang="uk-UA" sz="2400" dirty="0">
                <a:ea typeface="Calibri" panose="020F0502020204030204" pitchFamily="34" charset="0"/>
              </a:rPr>
              <a:t>-вулична мережа</a:t>
            </a:r>
            <a:endParaRPr lang="en-US" sz="2400" dirty="0"/>
          </a:p>
        </p:txBody>
      </p:sp>
      <p:sp>
        <p:nvSpPr>
          <p:cNvPr id="8" name="Прямокутник 7"/>
          <p:cNvSpPr/>
          <p:nvPr/>
        </p:nvSpPr>
        <p:spPr>
          <a:xfrm>
            <a:off x="838200" y="1886961"/>
            <a:ext cx="16324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/>
              <a:t>Ділянка 1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4421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06926"/>
            <a:ext cx="10515600" cy="1325563"/>
          </a:xfrm>
        </p:spPr>
        <p:txBody>
          <a:bodyPr>
            <a:normAutofit/>
          </a:bodyPr>
          <a:lstStyle/>
          <a:p>
            <a:r>
              <a:rPr lang="uk-UA" sz="2800" b="1" dirty="0"/>
              <a:t>Деталізація </a:t>
            </a:r>
            <a:r>
              <a:rPr lang="uk-UA" sz="2800" b="1" dirty="0" smtClean="0"/>
              <a:t>схеми </a:t>
            </a:r>
            <a:r>
              <a:rPr lang="uk-UA" sz="2800" b="1" dirty="0"/>
              <a:t>безбар’єрного маршруту. </a:t>
            </a:r>
            <a:br>
              <a:rPr lang="uk-UA" sz="2800" b="1" dirty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dirty="0" smtClean="0"/>
              <a:t>Об’єкт 1</a:t>
            </a:r>
            <a:endParaRPr lang="en-US" sz="2800" dirty="0"/>
          </a:p>
        </p:txBody>
      </p:sp>
      <p:sp>
        <p:nvSpPr>
          <p:cNvPr id="5" name="Прямокутник 4"/>
          <p:cNvSpPr/>
          <p:nvPr/>
        </p:nvSpPr>
        <p:spPr>
          <a:xfrm>
            <a:off x="838200" y="2821515"/>
            <a:ext cx="4984630" cy="37179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до</a:t>
            </a:r>
            <a:endParaRPr lang="en-US" dirty="0"/>
          </a:p>
        </p:txBody>
      </p:sp>
      <p:sp>
        <p:nvSpPr>
          <p:cNvPr id="6" name="Прямокутник 5"/>
          <p:cNvSpPr/>
          <p:nvPr/>
        </p:nvSpPr>
        <p:spPr>
          <a:xfrm>
            <a:off x="6369170" y="2821514"/>
            <a:ext cx="4984630" cy="37179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після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327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00659"/>
            <a:ext cx="10515600" cy="1325563"/>
          </a:xfrm>
        </p:spPr>
        <p:txBody>
          <a:bodyPr/>
          <a:lstStyle/>
          <a:p>
            <a:r>
              <a:rPr lang="uk-UA" sz="2800" b="1" dirty="0"/>
              <a:t>Деталізація </a:t>
            </a:r>
            <a:r>
              <a:rPr lang="uk-UA" sz="2800" b="1" dirty="0" smtClean="0"/>
              <a:t>схеми </a:t>
            </a:r>
            <a:r>
              <a:rPr lang="uk-UA" sz="2800" b="1" dirty="0"/>
              <a:t>безбар’єрного маршруту. </a:t>
            </a:r>
            <a:endParaRPr lang="en-US" sz="2800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idx="1"/>
          </p:nvPr>
        </p:nvSpPr>
        <p:spPr>
          <a:xfrm>
            <a:off x="838200" y="1833518"/>
            <a:ext cx="10515600" cy="8513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 smtClean="0"/>
              <a:t>Транспортна інфраструктура</a:t>
            </a:r>
            <a:r>
              <a:rPr lang="uk-UA" sz="2000" dirty="0" smtClean="0"/>
              <a:t> (зупинки громадського транспорту, вокзали, станції)</a:t>
            </a:r>
            <a:endParaRPr lang="en-US" sz="2000" dirty="0"/>
          </a:p>
        </p:txBody>
      </p:sp>
      <p:sp>
        <p:nvSpPr>
          <p:cNvPr id="7" name="Прямокутник 6"/>
          <p:cNvSpPr/>
          <p:nvPr/>
        </p:nvSpPr>
        <p:spPr>
          <a:xfrm>
            <a:off x="838200" y="2821515"/>
            <a:ext cx="4984630" cy="37179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до</a:t>
            </a:r>
            <a:endParaRPr lang="en-US" dirty="0"/>
          </a:p>
        </p:txBody>
      </p:sp>
      <p:sp>
        <p:nvSpPr>
          <p:cNvPr id="8" name="Прямокутник 7"/>
          <p:cNvSpPr/>
          <p:nvPr/>
        </p:nvSpPr>
        <p:spPr>
          <a:xfrm>
            <a:off x="6369170" y="2821514"/>
            <a:ext cx="4984630" cy="37179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після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804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00659"/>
            <a:ext cx="10515600" cy="1325563"/>
          </a:xfrm>
        </p:spPr>
        <p:txBody>
          <a:bodyPr/>
          <a:lstStyle/>
          <a:p>
            <a:r>
              <a:rPr lang="uk-UA" sz="2800" b="1" dirty="0"/>
              <a:t>Деталізація Схеми безбар’єрного маршруту. </a:t>
            </a:r>
            <a:endParaRPr lang="en-US" sz="2800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idx="1"/>
          </p:nvPr>
        </p:nvSpPr>
        <p:spPr>
          <a:xfrm>
            <a:off x="838200" y="1833518"/>
            <a:ext cx="10515600" cy="8513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 smtClean="0"/>
              <a:t>Громадський транспорт</a:t>
            </a:r>
            <a:endParaRPr lang="en-US" sz="2000" dirty="0"/>
          </a:p>
        </p:txBody>
      </p:sp>
      <p:sp>
        <p:nvSpPr>
          <p:cNvPr id="7" name="Прямокутник 6"/>
          <p:cNvSpPr/>
          <p:nvPr/>
        </p:nvSpPr>
        <p:spPr>
          <a:xfrm>
            <a:off x="838200" y="2821515"/>
            <a:ext cx="4984630" cy="37179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до</a:t>
            </a:r>
            <a:endParaRPr lang="en-US" dirty="0"/>
          </a:p>
        </p:txBody>
      </p:sp>
      <p:sp>
        <p:nvSpPr>
          <p:cNvPr id="8" name="Прямокутник 7"/>
          <p:cNvSpPr/>
          <p:nvPr/>
        </p:nvSpPr>
        <p:spPr>
          <a:xfrm>
            <a:off x="6369170" y="2821514"/>
            <a:ext cx="4984630" cy="37179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після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35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90402"/>
            <a:ext cx="10515600" cy="1325563"/>
          </a:xfrm>
        </p:spPr>
        <p:txBody>
          <a:bodyPr/>
          <a:lstStyle/>
          <a:p>
            <a:r>
              <a:rPr lang="uk-UA" sz="2800" b="1" dirty="0" smtClean="0"/>
              <a:t>Заходи з облаштування безбар'єрного маршруту</a:t>
            </a:r>
            <a:endParaRPr lang="en-US" sz="2800" b="1" dirty="0"/>
          </a:p>
        </p:txBody>
      </p:sp>
      <p:graphicFrame>
        <p:nvGraphicFramePr>
          <p:cNvPr id="3" name="Місце для вмісту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852868"/>
              </p:ext>
            </p:extLst>
          </p:nvPr>
        </p:nvGraphicFramePr>
        <p:xfrm>
          <a:off x="915838" y="1877384"/>
          <a:ext cx="1051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159293151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92693020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7013993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Заходи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Терміни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Потреба у фінансуванні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858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408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28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371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6438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551B3B37084E84E85E7B17230035AA5" ma:contentTypeVersion="13" ma:contentTypeDescription="Створення нового документа." ma:contentTypeScope="" ma:versionID="e1982b135bd0e8246e15dd28c10d4724">
  <xsd:schema xmlns:xsd="http://www.w3.org/2001/XMLSchema" xmlns:xs="http://www.w3.org/2001/XMLSchema" xmlns:p="http://schemas.microsoft.com/office/2006/metadata/properties" xmlns:ns2="a1f8926c-954d-47c6-a239-8b53f27724dc" xmlns:ns3="847b2505-e85d-4b93-b464-1b16fe87c631" targetNamespace="http://schemas.microsoft.com/office/2006/metadata/properties" ma:root="true" ma:fieldsID="201d0f9a2a14583139f6b842bd99b5fe" ns2:_="" ns3:_="">
    <xsd:import namespace="a1f8926c-954d-47c6-a239-8b53f27724dc"/>
    <xsd:import namespace="847b2505-e85d-4b93-b464-1b16fe87c6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f8926c-954d-47c6-a239-8b53f27724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Теги зображень" ma:readOnly="false" ma:fieldId="{5cf76f15-5ced-4ddc-b409-7134ff3c332f}" ma:taxonomyMulti="true" ma:sspId="7c47c49f-f642-4e2e-b3bb-bd88ad4f759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7b2505-e85d-4b93-b464-1b16fe87c63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71987c5-226f-4637-9fa0-7d099fefd0b5}" ma:internalName="TaxCatchAll" ma:showField="CatchAllData" ma:web="847b2505-e85d-4b93-b464-1b16fe87c6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вмісту"/>
        <xsd:element ref="dc:title" minOccurs="0" maxOccurs="1" ma:index="4" ma:displayName="Заголовок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f8926c-954d-47c6-a239-8b53f27724dc">
      <Terms xmlns="http://schemas.microsoft.com/office/infopath/2007/PartnerControls"/>
    </lcf76f155ced4ddcb4097134ff3c332f>
    <TaxCatchAll xmlns="847b2505-e85d-4b93-b464-1b16fe87c631" xsi:nil="true"/>
  </documentManagement>
</p:properties>
</file>

<file path=customXml/itemProps1.xml><?xml version="1.0" encoding="utf-8"?>
<ds:datastoreItem xmlns:ds="http://schemas.openxmlformats.org/officeDocument/2006/customXml" ds:itemID="{254D61A0-5D2C-4D89-8C5A-773409D64126}"/>
</file>

<file path=customXml/itemProps2.xml><?xml version="1.0" encoding="utf-8"?>
<ds:datastoreItem xmlns:ds="http://schemas.openxmlformats.org/officeDocument/2006/customXml" ds:itemID="{C4A22DFA-C7EE-4161-A58C-6A551C8388A1}"/>
</file>

<file path=customXml/itemProps3.xml><?xml version="1.0" encoding="utf-8"?>
<ds:datastoreItem xmlns:ds="http://schemas.openxmlformats.org/officeDocument/2006/customXml" ds:itemID="{E1B080AF-ADD4-45AB-9656-4D72CFD334AD}"/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128</Words>
  <Application>Microsoft Office PowerPoint</Application>
  <PresentationFormat>Широкий екран</PresentationFormat>
  <Paragraphs>35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Безбар’єрний маршрут</vt:lpstr>
      <vt:lpstr>Актуальність (аналіз потреби)</vt:lpstr>
      <vt:lpstr>Створення безбар’єрного маршруту</vt:lpstr>
      <vt:lpstr>Схема безбар’єрного маршруту</vt:lpstr>
      <vt:lpstr>Деталізація схеми безбар’єрного маршруту. </vt:lpstr>
      <vt:lpstr>Деталізація схеми безбар’єрного маршруту.   Об’єкт 1</vt:lpstr>
      <vt:lpstr>Деталізація схеми безбар’єрного маршруту. </vt:lpstr>
      <vt:lpstr>Деталізація Схеми безбар’єрного маршруту. </vt:lpstr>
      <vt:lpstr>Заходи з облаштування безбар'єрного маршруту</vt:lpstr>
      <vt:lpstr>Очікувані результати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Безбар’єрний маршрут</dc:title>
  <dc:creator>Негода Мирослава Сергіївна</dc:creator>
  <cp:lastModifiedBy>Негода Мирослава Сергіївна</cp:lastModifiedBy>
  <cp:revision>41</cp:revision>
  <cp:lastPrinted>2024-10-14T08:46:29Z</cp:lastPrinted>
  <dcterms:created xsi:type="dcterms:W3CDTF">2024-10-11T13:14:51Z</dcterms:created>
  <dcterms:modified xsi:type="dcterms:W3CDTF">2025-01-03T09:51:11Z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0x0101003551B3B37084E84E85E7B17230035AA5</vt:lpwstr>
  </property>
</Properties>
</file>