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78" r:id="rId2"/>
    <p:sldId id="290" r:id="rId3"/>
    <p:sldId id="289" r:id="rId4"/>
    <p:sldId id="291" r:id="rId5"/>
    <p:sldId id="288" r:id="rId6"/>
    <p:sldId id="320" r:id="rId7"/>
    <p:sldId id="321" r:id="rId8"/>
    <p:sldId id="322" r:id="rId9"/>
    <p:sldId id="323" r:id="rId10"/>
    <p:sldId id="324" r:id="rId11"/>
  </p:sldIdLst>
  <p:sldSz cx="9144000" cy="6858000" type="screen4x3"/>
  <p:notesSz cx="6858000" cy="99456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66FFFF"/>
    <a:srgbClr val="FFFF99"/>
    <a:srgbClr val="0066CC"/>
    <a:srgbClr val="3333CC"/>
    <a:srgbClr val="0000FF"/>
    <a:srgbClr val="FFCC99"/>
    <a:srgbClr val="CCCCFF"/>
    <a:srgbClr val="33CCFF"/>
    <a:srgbClr val="EAEAEA"/>
    <a:srgbClr val="DDDDD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0220" autoAdjust="0"/>
    <p:restoredTop sz="86402" autoAdjust="0"/>
  </p:normalViewPr>
  <p:slideViewPr>
    <p:cSldViewPr>
      <p:cViewPr>
        <p:scale>
          <a:sx n="77" d="100"/>
          <a:sy n="77" d="100"/>
        </p:scale>
        <p:origin x="-1392" y="-12"/>
      </p:cViewPr>
      <p:guideLst>
        <p:guide orient="horz" pos="2160"/>
        <p:guide pos="2880"/>
      </p:guideLst>
    </p:cSldViewPr>
  </p:slideViewPr>
  <p:outlineViewPr>
    <p:cViewPr>
      <p:scale>
        <a:sx n="33" d="100"/>
        <a:sy n="33" d="100"/>
      </p:scale>
      <p:origin x="264" y="85214"/>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3154" y="-86"/>
      </p:cViewPr>
      <p:guideLst>
        <p:guide orient="horz" pos="3133"/>
        <p:guide pos="2160"/>
      </p:guideLst>
    </p:cSldViewPr>
  </p:notesViewPr>
  <p:gridSpacing cx="73736200" cy="73736200"/>
</p:viewPr>
</file>

<file path=ppt/_rels/presentation.xml.rels><?xml version="1.0" encoding="UTF-8" standalone="yes"?><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7284"/>
          </a:xfrm>
          <a:prstGeom prst="rect">
            <a:avLst/>
          </a:prstGeom>
        </p:spPr>
        <p:txBody>
          <a:bodyPr vert="horz" lIns="91410" tIns="45705" rIns="91410" bIns="45705" rtlCol="0"/>
          <a:lstStyle>
            <a:lvl1pPr algn="l">
              <a:defRPr sz="1200"/>
            </a:lvl1pPr>
          </a:lstStyle>
          <a:p>
            <a:endParaRPr lang="ru-RU"/>
          </a:p>
        </p:txBody>
      </p:sp>
      <p:sp>
        <p:nvSpPr>
          <p:cNvPr id="3" name="Дата 2"/>
          <p:cNvSpPr>
            <a:spLocks noGrp="1"/>
          </p:cNvSpPr>
          <p:nvPr>
            <p:ph type="dt" sz="quarter" idx="1"/>
          </p:nvPr>
        </p:nvSpPr>
        <p:spPr>
          <a:xfrm>
            <a:off x="3884616" y="0"/>
            <a:ext cx="2971800" cy="497284"/>
          </a:xfrm>
          <a:prstGeom prst="rect">
            <a:avLst/>
          </a:prstGeom>
        </p:spPr>
        <p:txBody>
          <a:bodyPr vert="horz" lIns="91410" tIns="45705" rIns="91410" bIns="45705" rtlCol="0"/>
          <a:lstStyle>
            <a:lvl1pPr algn="r">
              <a:defRPr sz="1200"/>
            </a:lvl1pPr>
          </a:lstStyle>
          <a:p>
            <a:fld id="{18D238D9-E2A1-4DC2-AA54-B79C6A158A91}" type="datetimeFigureOut">
              <a:rPr lang="ru-RU" smtClean="0"/>
              <a:pPr/>
              <a:t>22.01.2019</a:t>
            </a:fld>
            <a:endParaRPr lang="ru-RU"/>
          </a:p>
        </p:txBody>
      </p:sp>
      <p:sp>
        <p:nvSpPr>
          <p:cNvPr id="4" name="Нижний колонтитул 3"/>
          <p:cNvSpPr>
            <a:spLocks noGrp="1"/>
          </p:cNvSpPr>
          <p:nvPr>
            <p:ph type="ftr" sz="quarter" idx="2"/>
          </p:nvPr>
        </p:nvSpPr>
        <p:spPr>
          <a:xfrm>
            <a:off x="0" y="9446678"/>
            <a:ext cx="2971800" cy="497284"/>
          </a:xfrm>
          <a:prstGeom prst="rect">
            <a:avLst/>
          </a:prstGeom>
        </p:spPr>
        <p:txBody>
          <a:bodyPr vert="horz" lIns="91410" tIns="45705" rIns="91410" bIns="45705" rtlCol="0" anchor="b"/>
          <a:lstStyle>
            <a:lvl1pPr algn="l">
              <a:defRPr sz="1200"/>
            </a:lvl1pPr>
          </a:lstStyle>
          <a:p>
            <a:endParaRPr lang="ru-RU"/>
          </a:p>
        </p:txBody>
      </p:sp>
      <p:sp>
        <p:nvSpPr>
          <p:cNvPr id="5" name="Номер слайда 4"/>
          <p:cNvSpPr>
            <a:spLocks noGrp="1"/>
          </p:cNvSpPr>
          <p:nvPr>
            <p:ph type="sldNum" sz="quarter" idx="3"/>
          </p:nvPr>
        </p:nvSpPr>
        <p:spPr>
          <a:xfrm>
            <a:off x="3884616" y="9446678"/>
            <a:ext cx="2971800" cy="497284"/>
          </a:xfrm>
          <a:prstGeom prst="rect">
            <a:avLst/>
          </a:prstGeom>
        </p:spPr>
        <p:txBody>
          <a:bodyPr vert="horz" lIns="91410" tIns="45705" rIns="91410" bIns="45705" rtlCol="0" anchor="b"/>
          <a:lstStyle>
            <a:lvl1pPr algn="r">
              <a:defRPr sz="1200"/>
            </a:lvl1pPr>
          </a:lstStyle>
          <a:p>
            <a:fld id="{E9F06B8A-720A-43BA-ADA4-D3708ED764AD}" type="slidenum">
              <a:rPr lang="ru-RU" smtClean="0"/>
              <a:pPr/>
              <a:t>‹#›</a:t>
            </a:fld>
            <a:endParaRPr lang="ru-RU"/>
          </a:p>
        </p:txBody>
      </p:sp>
    </p:spTree>
    <p:extLst>
      <p:ext uri="{BB962C8B-B14F-4D97-AF65-F5344CB8AC3E}">
        <p14:creationId xmlns="" xmlns:p14="http://schemas.microsoft.com/office/powerpoint/2010/main" val="1154905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7284"/>
          </a:xfrm>
          <a:prstGeom prst="rect">
            <a:avLst/>
          </a:prstGeom>
        </p:spPr>
        <p:txBody>
          <a:bodyPr vert="horz" lIns="91410" tIns="45705" rIns="91410" bIns="45705" rtlCol="0"/>
          <a:lstStyle>
            <a:lvl1pPr algn="l">
              <a:defRPr sz="1200"/>
            </a:lvl1pPr>
          </a:lstStyle>
          <a:p>
            <a:endParaRPr lang="ru-RU"/>
          </a:p>
        </p:txBody>
      </p:sp>
      <p:sp>
        <p:nvSpPr>
          <p:cNvPr id="3" name="Дата 2"/>
          <p:cNvSpPr>
            <a:spLocks noGrp="1"/>
          </p:cNvSpPr>
          <p:nvPr>
            <p:ph type="dt" idx="1"/>
          </p:nvPr>
        </p:nvSpPr>
        <p:spPr>
          <a:xfrm>
            <a:off x="3884616" y="0"/>
            <a:ext cx="2971800" cy="497284"/>
          </a:xfrm>
          <a:prstGeom prst="rect">
            <a:avLst/>
          </a:prstGeom>
        </p:spPr>
        <p:txBody>
          <a:bodyPr vert="horz" lIns="91410" tIns="45705" rIns="91410" bIns="45705" rtlCol="0"/>
          <a:lstStyle>
            <a:lvl1pPr algn="r">
              <a:defRPr sz="1200"/>
            </a:lvl1pPr>
          </a:lstStyle>
          <a:p>
            <a:fld id="{4952B43D-1677-4B10-BFE6-A5A645089167}" type="datetimeFigureOut">
              <a:rPr lang="ru-RU" smtClean="0"/>
              <a:pPr/>
              <a:t>22.01.2019</a:t>
            </a:fld>
            <a:endParaRPr lang="ru-RU"/>
          </a:p>
        </p:txBody>
      </p:sp>
      <p:sp>
        <p:nvSpPr>
          <p:cNvPr id="4" name="Образ слайда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10" tIns="45705" rIns="91410" bIns="45705" rtlCol="0" anchor="ctr"/>
          <a:lstStyle/>
          <a:p>
            <a:endParaRPr lang="ru-RU"/>
          </a:p>
        </p:txBody>
      </p:sp>
      <p:sp>
        <p:nvSpPr>
          <p:cNvPr id="5" name="Заметки 4"/>
          <p:cNvSpPr>
            <a:spLocks noGrp="1"/>
          </p:cNvSpPr>
          <p:nvPr>
            <p:ph type="body" sz="quarter" idx="3"/>
          </p:nvPr>
        </p:nvSpPr>
        <p:spPr>
          <a:xfrm>
            <a:off x="685800" y="4724202"/>
            <a:ext cx="5486400" cy="4475560"/>
          </a:xfrm>
          <a:prstGeom prst="rect">
            <a:avLst/>
          </a:prstGeom>
        </p:spPr>
        <p:txBody>
          <a:bodyPr vert="horz" lIns="91410" tIns="45705" rIns="91410" bIns="45705"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46678"/>
            <a:ext cx="2971800" cy="497284"/>
          </a:xfrm>
          <a:prstGeom prst="rect">
            <a:avLst/>
          </a:prstGeom>
        </p:spPr>
        <p:txBody>
          <a:bodyPr vert="horz" lIns="91410" tIns="45705" rIns="91410" bIns="45705" rtlCol="0" anchor="b"/>
          <a:lstStyle>
            <a:lvl1pPr algn="l">
              <a:defRPr sz="1200"/>
            </a:lvl1pPr>
          </a:lstStyle>
          <a:p>
            <a:endParaRPr lang="ru-RU"/>
          </a:p>
        </p:txBody>
      </p:sp>
      <p:sp>
        <p:nvSpPr>
          <p:cNvPr id="7" name="Номер слайда 6"/>
          <p:cNvSpPr>
            <a:spLocks noGrp="1"/>
          </p:cNvSpPr>
          <p:nvPr>
            <p:ph type="sldNum" sz="quarter" idx="5"/>
          </p:nvPr>
        </p:nvSpPr>
        <p:spPr>
          <a:xfrm>
            <a:off x="3884616" y="9446678"/>
            <a:ext cx="2971800" cy="497284"/>
          </a:xfrm>
          <a:prstGeom prst="rect">
            <a:avLst/>
          </a:prstGeom>
        </p:spPr>
        <p:txBody>
          <a:bodyPr vert="horz" lIns="91410" tIns="45705" rIns="91410" bIns="45705" rtlCol="0" anchor="b"/>
          <a:lstStyle>
            <a:lvl1pPr algn="r">
              <a:defRPr sz="1200"/>
            </a:lvl1pPr>
          </a:lstStyle>
          <a:p>
            <a:fld id="{33A7CB7F-A6EA-4FA9-9E10-D4FC22538A7D}" type="slidenum">
              <a:rPr lang="ru-RU" smtClean="0"/>
              <a:pPr/>
              <a:t>‹#›</a:t>
            </a:fld>
            <a:endParaRPr lang="ru-RU"/>
          </a:p>
        </p:txBody>
      </p:sp>
    </p:spTree>
    <p:extLst>
      <p:ext uri="{BB962C8B-B14F-4D97-AF65-F5344CB8AC3E}">
        <p14:creationId xmlns="" xmlns:p14="http://schemas.microsoft.com/office/powerpoint/2010/main" val="1357929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1</a:t>
            </a:fld>
            <a:endParaRPr lang="ru-RU" dirty="0"/>
          </a:p>
        </p:txBody>
      </p:sp>
    </p:spTree>
    <p:extLst>
      <p:ext uri="{BB962C8B-B14F-4D97-AF65-F5344CB8AC3E}">
        <p14:creationId xmlns="" xmlns:p14="http://schemas.microsoft.com/office/powerpoint/2010/main" val="29233853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10</a:t>
            </a:fld>
            <a:endParaRPr lang="ru-RU"/>
          </a:p>
        </p:txBody>
      </p:sp>
    </p:spTree>
    <p:extLst>
      <p:ext uri="{BB962C8B-B14F-4D97-AF65-F5344CB8AC3E}">
        <p14:creationId xmlns="" xmlns:p14="http://schemas.microsoft.com/office/powerpoint/2010/main" val="2923385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2</a:t>
            </a:fld>
            <a:endParaRPr lang="ru-RU"/>
          </a:p>
        </p:txBody>
      </p:sp>
    </p:spTree>
    <p:extLst>
      <p:ext uri="{BB962C8B-B14F-4D97-AF65-F5344CB8AC3E}">
        <p14:creationId xmlns="" xmlns:p14="http://schemas.microsoft.com/office/powerpoint/2010/main" val="2923385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3</a:t>
            </a:fld>
            <a:endParaRPr lang="ru-RU"/>
          </a:p>
        </p:txBody>
      </p:sp>
    </p:spTree>
    <p:extLst>
      <p:ext uri="{BB962C8B-B14F-4D97-AF65-F5344CB8AC3E}">
        <p14:creationId xmlns="" xmlns:p14="http://schemas.microsoft.com/office/powerpoint/2010/main" val="2923385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4</a:t>
            </a:fld>
            <a:endParaRPr lang="ru-RU"/>
          </a:p>
        </p:txBody>
      </p:sp>
    </p:spTree>
    <p:extLst>
      <p:ext uri="{BB962C8B-B14F-4D97-AF65-F5344CB8AC3E}">
        <p14:creationId xmlns="" xmlns:p14="http://schemas.microsoft.com/office/powerpoint/2010/main" val="29233853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5</a:t>
            </a:fld>
            <a:endParaRPr lang="ru-RU"/>
          </a:p>
        </p:txBody>
      </p:sp>
    </p:spTree>
    <p:extLst>
      <p:ext uri="{BB962C8B-B14F-4D97-AF65-F5344CB8AC3E}">
        <p14:creationId xmlns="" xmlns:p14="http://schemas.microsoft.com/office/powerpoint/2010/main" val="2923385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6</a:t>
            </a:fld>
            <a:endParaRPr lang="ru-RU"/>
          </a:p>
        </p:txBody>
      </p:sp>
    </p:spTree>
    <p:extLst>
      <p:ext uri="{BB962C8B-B14F-4D97-AF65-F5344CB8AC3E}">
        <p14:creationId xmlns:p14="http://schemas.microsoft.com/office/powerpoint/2010/main" xmlns="" val="2923385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7</a:t>
            </a:fld>
            <a:endParaRPr lang="ru-RU"/>
          </a:p>
        </p:txBody>
      </p:sp>
    </p:spTree>
    <p:extLst>
      <p:ext uri="{BB962C8B-B14F-4D97-AF65-F5344CB8AC3E}">
        <p14:creationId xmlns="" xmlns:p14="http://schemas.microsoft.com/office/powerpoint/2010/main" val="2923385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8</a:t>
            </a:fld>
            <a:endParaRPr lang="ru-RU"/>
          </a:p>
        </p:txBody>
      </p:sp>
    </p:spTree>
    <p:extLst>
      <p:ext uri="{BB962C8B-B14F-4D97-AF65-F5344CB8AC3E}">
        <p14:creationId xmlns="" xmlns:p14="http://schemas.microsoft.com/office/powerpoint/2010/main" val="2923385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9</a:t>
            </a:fld>
            <a:endParaRPr lang="ru-RU"/>
          </a:p>
        </p:txBody>
      </p:sp>
    </p:spTree>
    <p:extLst>
      <p:ext uri="{BB962C8B-B14F-4D97-AF65-F5344CB8AC3E}">
        <p14:creationId xmlns="" xmlns:p14="http://schemas.microsoft.com/office/powerpoint/2010/main" val="2923385392"/>
      </p:ext>
    </p:extLst>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537AFC6-6F14-4152-8DCC-2D1AFADF70B8}" type="datetimeFigureOut">
              <a:rPr lang="ru-RU" smtClean="0"/>
              <a:pPr/>
              <a:t>22.01.2019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 xmlns:p14="http://schemas.microsoft.com/office/powerpoint/2010/main" val="1989133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37AFC6-6F14-4152-8DCC-2D1AFADF70B8}" type="datetimeFigureOut">
              <a:rPr lang="ru-RU" smtClean="0"/>
              <a:pPr/>
              <a:t>22.01.2019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 xmlns:p14="http://schemas.microsoft.com/office/powerpoint/2010/main" val="1520618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37AFC6-6F14-4152-8DCC-2D1AFADF70B8}" type="datetimeFigureOut">
              <a:rPr lang="ru-RU" smtClean="0"/>
              <a:pPr/>
              <a:t>22.01.2019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 xmlns:p14="http://schemas.microsoft.com/office/powerpoint/2010/main" val="3934664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37AFC6-6F14-4152-8DCC-2D1AFADF70B8}" type="datetimeFigureOut">
              <a:rPr lang="ru-RU" smtClean="0"/>
              <a:pPr/>
              <a:t>22.01.2019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 xmlns:p14="http://schemas.microsoft.com/office/powerpoint/2010/main" val="2376993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537AFC6-6F14-4152-8DCC-2D1AFADF70B8}" type="datetimeFigureOut">
              <a:rPr lang="ru-RU" smtClean="0"/>
              <a:pPr/>
              <a:t>22.01.2019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 xmlns:p14="http://schemas.microsoft.com/office/powerpoint/2010/main" val="3439622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537AFC6-6F14-4152-8DCC-2D1AFADF70B8}" type="datetimeFigureOut">
              <a:rPr lang="ru-RU" smtClean="0"/>
              <a:pPr/>
              <a:t>22.01.2019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 xmlns:p14="http://schemas.microsoft.com/office/powerpoint/2010/main" val="4106282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537AFC6-6F14-4152-8DCC-2D1AFADF70B8}" type="datetimeFigureOut">
              <a:rPr lang="ru-RU" smtClean="0"/>
              <a:pPr/>
              <a:t>22.01.2019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 xmlns:p14="http://schemas.microsoft.com/office/powerpoint/2010/main" val="3341612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537AFC6-6F14-4152-8DCC-2D1AFADF70B8}" type="datetimeFigureOut">
              <a:rPr lang="ru-RU" smtClean="0"/>
              <a:pPr/>
              <a:t>22.01.2019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 xmlns:p14="http://schemas.microsoft.com/office/powerpoint/2010/main" val="1220328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537AFC6-6F14-4152-8DCC-2D1AFADF70B8}" type="datetimeFigureOut">
              <a:rPr lang="ru-RU" smtClean="0"/>
              <a:pPr/>
              <a:t>22.01.2019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 xmlns:p14="http://schemas.microsoft.com/office/powerpoint/2010/main" val="4114079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537AFC6-6F14-4152-8DCC-2D1AFADF70B8}" type="datetimeFigureOut">
              <a:rPr lang="ru-RU" smtClean="0"/>
              <a:pPr/>
              <a:t>22.01.2019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 xmlns:p14="http://schemas.microsoft.com/office/powerpoint/2010/main" val="25757565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537AFC6-6F14-4152-8DCC-2D1AFADF70B8}" type="datetimeFigureOut">
              <a:rPr lang="ru-RU" smtClean="0"/>
              <a:pPr/>
              <a:t>22.01.2019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 xmlns:p14="http://schemas.microsoft.com/office/powerpoint/2010/main" val="1282753536"/>
      </p:ext>
    </p:extLst>
  </p:cSld>
  <p:clrMapOvr>
    <a:masterClrMapping/>
  </p:clrMapOvr>
</p:sldLayout>
</file>

<file path=ppt/slideMasters/_rels/slideMaster1.xml.rels><?xml version="1.0" encoding="UTF-8" standalone="yes"?><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phere">
          <a:fgClr>
            <a:srgbClr val="FFFF99"/>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37AFC6-6F14-4152-8DCC-2D1AFADF70B8}" type="datetimeFigureOut">
              <a:rPr lang="ru-RU" smtClean="0"/>
              <a:pPr/>
              <a:t>22.01.2019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75E545-6EDC-4F33-B282-AC1C7B585912}" type="slidenum">
              <a:rPr lang="ru-RU" smtClean="0"/>
              <a:pPr/>
              <a:t>‹#›</a:t>
            </a:fld>
            <a:endParaRPr lang="ru-RU"/>
          </a:p>
        </p:txBody>
      </p:sp>
    </p:spTree>
    <p:extLst>
      <p:ext uri="{BB962C8B-B14F-4D97-AF65-F5344CB8AC3E}">
        <p14:creationId xmlns="" xmlns:p14="http://schemas.microsoft.com/office/powerpoint/2010/main" val="7661701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2.jpeg"/><Relationship Id="rId4" Type="http://schemas.microsoft.com/office/2007/relationships/hdphoto" Target="../media/hdphoto1.wdp"/></Relationships>
</file>

<file path=ppt/slides/_rels/slide10.xml.rels><?xml version="1.0" encoding="UTF-8" standalone="yes"?><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microsoft.com/office/2007/relationships/hdphoto" Target="../media/hdphoto4.wdp"/><Relationship Id="rId5" Type="http://schemas.openxmlformats.org/officeDocument/2006/relationships/image" Target="../media/image9.png"/><Relationship Id="rId4" Type="http://schemas.microsoft.com/office/2007/relationships/hdphoto" Target="../media/hdphoto1.wdp"/></Relationships>
</file>

<file path=ppt/slides/_rels/slide2.xml.rels><?xml version="1.0" encoding="UTF-8" standalone="yes"?><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microsoft.com/office/2007/relationships/hdphoto" Target="../media/hdphoto1.wdp"/></Relationships>
</file>

<file path=ppt/slides/_rels/slide3.xml.rels><?xml version="1.0" encoding="UTF-8" standalone="yes"?><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5.png"/><Relationship Id="rId4" Type="http://schemas.microsoft.com/office/2007/relationships/hdphoto" Target="../media/hdphoto1.wdp"/></Relationships>
</file>

<file path=ppt/slides/_rels/slide4.xml.rels><?xml version="1.0" encoding="UTF-8" standalone="yes"?><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microsoft.com/office/2007/relationships/hdphoto" Target="../media/hdphoto1.wdp"/></Relationships>
</file>

<file path=ppt/slides/_rels/slide5.xml.rels><?xml version="1.0" encoding="UTF-8" standalone="yes"?><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microsoft.com/office/2007/relationships/hdphoto" Target="../media/hdphoto3.wdp"/><Relationship Id="rId5" Type="http://schemas.openxmlformats.org/officeDocument/2006/relationships/image" Target="../media/image7.png"/><Relationship Id="rId4" Type="http://schemas.microsoft.com/office/2007/relationships/hdphoto" Target="../media/hdphoto1.wdp"/></Relationships>
</file>

<file path=ppt/slides/_rels/slide6.xml.rels><?xml version="1.0" encoding="UTF-8" standalone="yes"?><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7.xml.rels><?xml version="1.0" encoding="UTF-8" standalone="yes"?><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microsoft.com/office/2007/relationships/hdphoto" Target="../media/hdphoto1.wdp"/></Relationships>
</file>

<file path=ppt/slides/_rels/slide8.xml.rels><?xml version="1.0" encoding="UTF-8" standalone="yes"?><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microsoft.com/office/2007/relationships/hdphoto" Target="../media/hdphoto1.wdp"/></Relationships>
</file>

<file path=ppt/slides/_rels/slide9.xml.rels><?xml version="1.0" encoding="UTF-8" standalone="yes"?><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backgroundRemoval t="0" b="99103" l="0"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971600" y="5357826"/>
            <a:ext cx="7488833" cy="571504"/>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1800" b="1" i="1" dirty="0" smtClean="0">
                <a:latin typeface="Arial" pitchFamily="34" charset="0"/>
                <a:cs typeface="Arial" pitchFamily="34" charset="0"/>
              </a:rPr>
              <a:t>ДЛЯ МІСЦЕВИХ ОРГАНІВ ВИКОНАВЧОЇ ВЛАДИ ТА МІСЦЕВОГО САМОВРЯДУВАННЯ ЧЕРКАСЬКОЇ ОБЛАСТІ</a:t>
            </a:r>
            <a:endParaRPr lang="ru-RU" sz="1800" b="1" i="1" dirty="0">
              <a:latin typeface="Arial" pitchFamily="34" charset="0"/>
              <a:cs typeface="Arial" pitchFamily="34" charset="0"/>
            </a:endParaRPr>
          </a:p>
        </p:txBody>
      </p:sp>
      <p:sp>
        <p:nvSpPr>
          <p:cNvPr id="11" name="Текст 3"/>
          <p:cNvSpPr txBox="1">
            <a:spLocks/>
          </p:cNvSpPr>
          <p:nvPr/>
        </p:nvSpPr>
        <p:spPr>
          <a:xfrm>
            <a:off x="785786" y="1052736"/>
            <a:ext cx="8106694" cy="876066"/>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spcBef>
                <a:spcPts val="0"/>
              </a:spcBef>
            </a:pPr>
            <a:r>
              <a:rPr lang="uk-UA" sz="1800" b="1" i="1" dirty="0" smtClean="0">
                <a:latin typeface="Arial" pitchFamily="34" charset="0"/>
                <a:cs typeface="Arial" pitchFamily="34" charset="0"/>
              </a:rPr>
              <a:t>МЕТОДИЧНІ РЕКОМЕНДАЦІЇ</a:t>
            </a:r>
          </a:p>
          <a:p>
            <a:pPr algn="ctr">
              <a:spcBef>
                <a:spcPts val="0"/>
              </a:spcBef>
            </a:pPr>
            <a:r>
              <a:rPr lang="uk-UA" sz="1800" b="1" dirty="0" smtClean="0">
                <a:latin typeface="Arial" pitchFamily="34" charset="0"/>
                <a:cs typeface="Arial" pitchFamily="34" charset="0"/>
              </a:rPr>
              <a:t>щодо оцінки регуляторного впливу проекту регуляторного акта </a:t>
            </a:r>
            <a:br>
              <a:rPr lang="uk-UA" sz="1800" b="1" dirty="0" smtClean="0">
                <a:latin typeface="Arial" pitchFamily="34" charset="0"/>
                <a:cs typeface="Arial" pitchFamily="34" charset="0"/>
              </a:rPr>
            </a:br>
            <a:r>
              <a:rPr lang="uk-UA" sz="1800" b="1" dirty="0" smtClean="0">
                <a:latin typeface="Arial" pitchFamily="34" charset="0"/>
                <a:cs typeface="Arial" pitchFamily="34" charset="0"/>
              </a:rPr>
              <a:t>на конкуренцію в рамках проведення аналізу регуляторного впливу</a:t>
            </a:r>
            <a:endParaRPr lang="uk-UA" sz="1800" b="1" i="1" dirty="0">
              <a:latin typeface="Arial" pitchFamily="34" charset="0"/>
              <a:cs typeface="Arial" pitchFamily="34" charset="0"/>
            </a:endParaRPr>
          </a:p>
        </p:txBody>
      </p:sp>
      <p:sp>
        <p:nvSpPr>
          <p:cNvPr id="3" name="Прямоугольник 2"/>
          <p:cNvSpPr/>
          <p:nvPr/>
        </p:nvSpPr>
        <p:spPr>
          <a:xfrm>
            <a:off x="323528" y="5929330"/>
            <a:ext cx="8568952" cy="523220"/>
          </a:xfrm>
          <a:prstGeom prst="rect">
            <a:avLst/>
          </a:prstGeom>
        </p:spPr>
        <p:txBody>
          <a:bodyPr wrap="square">
            <a:spAutoFit/>
          </a:bodyPr>
          <a:lstStyle/>
          <a:p>
            <a:pPr algn="ctr"/>
            <a:r>
              <a:rPr lang="uk-UA" sz="1400" b="1" dirty="0" smtClean="0">
                <a:solidFill>
                  <a:srgbClr val="C00000"/>
                </a:solidFill>
                <a:latin typeface="Arial" pitchFamily="34" charset="0"/>
                <a:cs typeface="Arial" pitchFamily="34" charset="0"/>
              </a:rPr>
              <a:t>Розроблені відповідно до </a:t>
            </a:r>
            <a:r>
              <a:rPr lang="uk-UA" sz="1400" b="1" i="1" dirty="0" smtClean="0">
                <a:solidFill>
                  <a:srgbClr val="C00000"/>
                </a:solidFill>
                <a:latin typeface="Arial" pitchFamily="34" charset="0"/>
                <a:cs typeface="Arial" pitchFamily="34" charset="0"/>
              </a:rPr>
              <a:t>Закону України </a:t>
            </a:r>
            <a:r>
              <a:rPr lang="uk-UA" sz="1400" b="1" i="1" dirty="0" err="1" smtClean="0">
                <a:solidFill>
                  <a:srgbClr val="C00000"/>
                </a:solidFill>
                <a:latin typeface="Arial" pitchFamily="34" charset="0"/>
                <a:cs typeface="Arial" pitchFamily="34" charset="0"/>
              </a:rPr>
              <a:t>„Про</a:t>
            </a:r>
            <a:r>
              <a:rPr lang="uk-UA" sz="1400" b="1" i="1" dirty="0" smtClean="0">
                <a:solidFill>
                  <a:srgbClr val="C00000"/>
                </a:solidFill>
                <a:latin typeface="Arial" pitchFamily="34" charset="0"/>
                <a:cs typeface="Arial" pitchFamily="34" charset="0"/>
              </a:rPr>
              <a:t> засади державної регуляторної політики </a:t>
            </a:r>
          </a:p>
          <a:p>
            <a:pPr algn="ctr"/>
            <a:r>
              <a:rPr lang="uk-UA" sz="1400" b="1" i="1" dirty="0" smtClean="0">
                <a:solidFill>
                  <a:srgbClr val="C00000"/>
                </a:solidFill>
                <a:latin typeface="Arial" pitchFamily="34" charset="0"/>
                <a:cs typeface="Arial" pitchFamily="34" charset="0"/>
              </a:rPr>
              <a:t>у сфері господарської </a:t>
            </a:r>
            <a:r>
              <a:rPr lang="uk-UA" sz="1400" b="1" i="1" dirty="0" err="1" smtClean="0">
                <a:solidFill>
                  <a:srgbClr val="C00000"/>
                </a:solidFill>
                <a:latin typeface="Arial" pitchFamily="34" charset="0"/>
                <a:cs typeface="Arial" pitchFamily="34" charset="0"/>
              </a:rPr>
              <a:t>діяльності“</a:t>
            </a:r>
            <a:r>
              <a:rPr lang="uk-UA" sz="1400" b="1" i="1" dirty="0" smtClean="0">
                <a:solidFill>
                  <a:srgbClr val="C00000"/>
                </a:solidFill>
                <a:latin typeface="Arial" pitchFamily="34" charset="0"/>
                <a:cs typeface="Arial" pitchFamily="34" charset="0"/>
              </a:rPr>
              <a:t/>
            </a:r>
            <a:endParaRPr lang="uk-UA" sz="1400" b="1" dirty="0">
              <a:solidFill>
                <a:srgbClr val="C00000"/>
              </a:solidFill>
              <a:latin typeface="Arial" pitchFamily="34" charset="0"/>
              <a:cs typeface="Arial" pitchFamily="34" charset="0"/>
            </a:endParaRPr>
          </a:p>
        </p:txBody>
      </p:sp>
      <p:sp>
        <p:nvSpPr>
          <p:cNvPr id="4" name="Текст 3"/>
          <p:cNvSpPr>
            <a:spLocks noGrp="1"/>
          </p:cNvSpPr>
          <p:nvPr>
            <p:ph type="body" sz="half" idx="2"/>
          </p:nvPr>
        </p:nvSpPr>
        <p:spPr>
          <a:xfrm>
            <a:off x="0" y="6525344"/>
            <a:ext cx="9144000" cy="332656"/>
          </a:xfrm>
          <a:solidFill>
            <a:srgbClr val="0070C0"/>
          </a:solidFill>
          <a:ln>
            <a:solidFill>
              <a:srgbClr val="C00000"/>
            </a:solidFill>
          </a:ln>
        </p:spPr>
        <p:txBody>
          <a:bodyPr anchor="ctr">
            <a:normAutofit fontScale="92500" lnSpcReduction="10000"/>
          </a:bodyPr>
          <a:lstStyle/>
          <a:p>
            <a:r>
              <a:rPr lang="uk-UA" sz="1500" b="1" dirty="0" smtClean="0">
                <a:latin typeface="Times New Roman" pitchFamily="18" charset="0"/>
                <a:cs typeface="Times New Roman" pitchFamily="18" charset="0"/>
              </a:rPr>
              <a:t>Виконавці </a:t>
            </a:r>
            <a:r>
              <a:rPr lang="uk-UA" sz="1500" b="1" dirty="0" err="1" smtClean="0">
                <a:latin typeface="Times New Roman" pitchFamily="18" charset="0"/>
                <a:cs typeface="Times New Roman" pitchFamily="18" charset="0"/>
              </a:rPr>
              <a:t>Бащенко</a:t>
            </a:r>
            <a:r>
              <a:rPr lang="uk-UA" sz="1500" b="1" dirty="0" smtClean="0">
                <a:latin typeface="Times New Roman" pitchFamily="18" charset="0"/>
                <a:cs typeface="Times New Roman" pitchFamily="18" charset="0"/>
              </a:rPr>
              <a:t> О.В., </a:t>
            </a:r>
            <a:r>
              <a:rPr lang="uk-UA" sz="1500" b="1" dirty="0" err="1" smtClean="0">
                <a:latin typeface="Times New Roman" pitchFamily="18" charset="0"/>
                <a:cs typeface="Times New Roman" pitchFamily="18" charset="0"/>
              </a:rPr>
              <a:t>Вечерська</a:t>
            </a:r>
            <a:r>
              <a:rPr lang="uk-UA" sz="1500" b="1" dirty="0" smtClean="0">
                <a:latin typeface="Times New Roman" pitchFamily="18" charset="0"/>
                <a:cs typeface="Times New Roman" pitchFamily="18" charset="0"/>
              </a:rPr>
              <a:t> Г.М.          </a:t>
            </a:r>
            <a:r>
              <a:rPr lang="en-US" sz="1500" b="1" dirty="0" smtClean="0">
                <a:latin typeface="Times New Roman" pitchFamily="18" charset="0"/>
                <a:cs typeface="Times New Roman" pitchFamily="18" charset="0"/>
              </a:rPr>
              <a:t/>
            </a:r>
            <a:r>
              <a:rPr lang="uk-UA" sz="1800" dirty="0" smtClean="0">
                <a:solidFill>
                  <a:schemeClr val="bg1"/>
                </a:solidFill>
                <a:latin typeface="Times New Roman" pitchFamily="18" charset="0"/>
                <a:cs typeface="Times New Roman" pitchFamily="18" charset="0"/>
              </a:rPr>
              <a:t>2018 рік           </a:t>
            </a:r>
            <a:r>
              <a:rPr lang="en-US" sz="1800" dirty="0" smtClean="0">
                <a:solidFill>
                  <a:schemeClr val="bg1"/>
                </a:solidFill>
                <a:latin typeface="Times New Roman" pitchFamily="18" charset="0"/>
                <a:cs typeface="Times New Roman" pitchFamily="18" charset="0"/>
              </a:rPr>
              <a:t/>
            </a:r>
            <a:r>
              <a:rPr lang="uk-UA" sz="1800" dirty="0" smtClean="0">
                <a:solidFill>
                  <a:schemeClr val="bg1"/>
                </a:solidFill>
                <a:latin typeface="Times New Roman" pitchFamily="18" charset="0"/>
                <a:cs typeface="Times New Roman" pitchFamily="18" charset="0"/>
              </a:rPr>
              <a:t/>
            </a:r>
            <a:r>
              <a:rPr lang="uk-UA" sz="1500" dirty="0" smtClean="0">
                <a:latin typeface="Times New Roman" pitchFamily="18" charset="0"/>
                <a:cs typeface="Times New Roman" pitchFamily="18" charset="0"/>
              </a:rPr>
              <a:t>а</a:t>
            </a:r>
            <a:r>
              <a:rPr lang="en-US" sz="1500" dirty="0" smtClean="0">
                <a:latin typeface="Times New Roman" pitchFamily="18" charset="0"/>
                <a:cs typeface="Times New Roman" pitchFamily="18" charset="0"/>
              </a:rPr>
              <a:t>dm-posl@drr-ck.gov.ua</a:t>
            </a:r>
            <a:r>
              <a:rPr lang="uk-UA" sz="1500" dirty="0" smtClean="0">
                <a:latin typeface="Times New Roman"/>
                <a:ea typeface="Times New Roman"/>
              </a:rPr>
              <a:t>, </a:t>
            </a:r>
            <a:r>
              <a:rPr lang="en-US" sz="1500" dirty="0">
                <a:latin typeface="Times New Roman"/>
                <a:ea typeface="Times New Roman"/>
              </a:rPr>
              <a:t>(</a:t>
            </a:r>
            <a:r>
              <a:rPr lang="en-US" sz="1500" dirty="0" smtClean="0">
                <a:latin typeface="Times New Roman"/>
                <a:ea typeface="Times New Roman"/>
              </a:rPr>
              <a:t>0472)37-27-65</a:t>
            </a:r>
            <a:endParaRPr lang="ru-RU" sz="1500" dirty="0">
              <a:latin typeface="Times New Roman" pitchFamily="18" charset="0"/>
              <a:cs typeface="Times New Roman" pitchFamily="18" charset="0"/>
            </a:endParaRPr>
          </a:p>
        </p:txBody>
      </p:sp>
      <p:pic>
        <p:nvPicPr>
          <p:cNvPr id="12" name="Содержимое 11" descr="1111111111.jpg"/>
          <p:cNvPicPr>
            <a:picLocks noGrp="1" noChangeAspect="1"/>
          </p:cNvPicPr>
          <p:nvPr>
            <p:ph idx="1"/>
          </p:nvPr>
        </p:nvPicPr>
        <p:blipFill>
          <a:blip r:embed="rId5"/>
          <a:stretch>
            <a:fillRect/>
          </a:stretch>
        </p:blipFill>
        <p:spPr>
          <a:xfrm>
            <a:off x="2071670" y="2000240"/>
            <a:ext cx="4812041" cy="3224068"/>
          </a:xfrm>
        </p:spPr>
      </p:pic>
    </p:spTree>
    <p:extLst>
      <p:ext uri="{BB962C8B-B14F-4D97-AF65-F5344CB8AC3E}">
        <p14:creationId xmlns="" xmlns:p14="http://schemas.microsoft.com/office/powerpoint/2010/main" val="2319524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backgroundRemoval t="448" b="100000" l="472"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3" name="Объект 2"/>
          <p:cNvSpPr>
            <a:spLocks noGrp="1"/>
          </p:cNvSpPr>
          <p:nvPr>
            <p:ph idx="1"/>
          </p:nvPr>
        </p:nvSpPr>
        <p:spPr>
          <a:xfrm>
            <a:off x="142845" y="5214950"/>
            <a:ext cx="4714908" cy="1310708"/>
          </a:xfrm>
        </p:spPr>
        <p:txBody>
          <a:bodyPr>
            <a:normAutofit/>
          </a:bodyPr>
          <a:lstStyle/>
          <a:p>
            <a:endParaRPr lang="ru-RU" dirty="0" smtClean="0"/>
          </a:p>
          <a:p>
            <a:endParaRPr lang="ru-RU" dirty="0" smtClean="0"/>
          </a:p>
          <a:p>
            <a:endParaRPr lang="ru-RU" dirty="0" smtClean="0"/>
          </a:p>
          <a:p>
            <a:endParaRPr lang="ru-RU" dirty="0" smtClean="0"/>
          </a:p>
          <a:p>
            <a:endParaRPr lang="ru-RU" dirty="0"/>
          </a:p>
          <a:p>
            <a:pPr marL="0" indent="0">
              <a:buNone/>
            </a:pPr>
            <a:endParaRPr lang="ru-RU" dirty="0" smtClean="0"/>
          </a:p>
          <a:p>
            <a:pPr marL="0" indent="0">
              <a:buNone/>
            </a:pPr>
            <a:endParaRPr lang="ru-RU" dirty="0"/>
          </a:p>
          <a:p>
            <a:endParaRPr lang="ru-RU" dirty="0" smtClean="0"/>
          </a:p>
          <a:p>
            <a:endParaRPr lang="ru-RU" dirty="0"/>
          </a:p>
          <a:p>
            <a:endParaRPr lang="ru-RU" dirty="0" smtClean="0"/>
          </a:p>
          <a:p>
            <a:endParaRPr lang="ru-RU" sz="2600" dirty="0"/>
          </a:p>
          <a:p>
            <a:pPr marL="0" indent="0" algn="ctr">
              <a:buNone/>
            </a:pPr>
            <a:endParaRPr lang="ru-RU" b="1" u="sng" dirty="0" smtClean="0">
              <a:solidFill>
                <a:srgbClr val="FF0000"/>
              </a:solidFill>
            </a:endParaRPr>
          </a:p>
          <a:p>
            <a:endParaRPr lang="ru-RU" dirty="0"/>
          </a:p>
        </p:txBody>
      </p:sp>
      <p:sp>
        <p:nvSpPr>
          <p:cNvPr id="6" name="Скругленный прямоугольник 5"/>
          <p:cNvSpPr/>
          <p:nvPr/>
        </p:nvSpPr>
        <p:spPr>
          <a:xfrm>
            <a:off x="785786" y="1428736"/>
            <a:ext cx="8072494" cy="128588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36000" tIns="180000" rIns="36000" bIns="0" rtlCol="0" anchor="ctr">
            <a:noAutofit/>
          </a:bodyPr>
          <a:lstStyle/>
          <a:p>
            <a:pPr lvl="0"/>
            <a:r>
              <a:rPr lang="uk-UA" sz="1200" b="1" dirty="0" smtClean="0">
                <a:solidFill>
                  <a:srgbClr val="FF0000"/>
                </a:solidFill>
                <a:latin typeface="Arial" pitchFamily="34" charset="0"/>
                <a:cs typeface="Arial" pitchFamily="34" charset="0"/>
              </a:rPr>
              <a:t>Чи обмежує проект здатність споживачів вирішувати, у кого купувати товар/послугу?</a:t>
            </a:r>
          </a:p>
          <a:p>
            <a:pPr algn="just"/>
            <a:r>
              <a:rPr lang="uk-UA" sz="1100" b="1" dirty="0" smtClean="0">
                <a:solidFill>
                  <a:schemeClr val="tx1"/>
                </a:solidFill>
                <a:ea typeface="Times New Roman"/>
                <a:cs typeface="Arial" pitchFamily="34" charset="0"/>
              </a:rPr>
              <a:t>(</a:t>
            </a:r>
            <a:r>
              <a:rPr lang="ru-RU" sz="1100" b="1" dirty="0" smtClean="0">
                <a:solidFill>
                  <a:schemeClr val="tx1"/>
                </a:solidFill>
                <a:ea typeface="Times New Roman"/>
                <a:cs typeface="Arial" pitchFamily="34" charset="0"/>
              </a:rPr>
              <a:t>Прикладом </a:t>
            </a:r>
            <a:r>
              <a:rPr lang="uk-UA" sz="1100" b="1" dirty="0" smtClean="0">
                <a:solidFill>
                  <a:schemeClr val="tx1"/>
                </a:solidFill>
                <a:ea typeface="Times New Roman"/>
                <a:cs typeface="Arial" pitchFamily="34" charset="0"/>
              </a:rPr>
              <a:t>обмеження вибору споживачів можуть бути правила страхового покриття або компенсації вартості послуг лікувальних закладів, медикаментів чи спеціалізованих товарів. Регуляторні положення, що обмежують конкуренцію, можуть передбачати, що певні товари/послуги можна придбати лише у чітко визначеного кола суб’єктів господарювання, або встановлювати заборону реалізовувати</a:t>
            </a:r>
            <a:r>
              <a:rPr lang="ru-RU" sz="1100" b="1" dirty="0" smtClean="0">
                <a:solidFill>
                  <a:schemeClr val="tx1"/>
                </a:solidFill>
                <a:ea typeface="Times New Roman"/>
                <a:cs typeface="Arial" pitchFamily="34" charset="0"/>
              </a:rPr>
              <a:t/>
            </a:r>
            <a:r>
              <a:rPr lang="uk-UA" sz="1100" b="1" dirty="0" smtClean="0">
                <a:solidFill>
                  <a:schemeClr val="tx1"/>
                </a:solidFill>
                <a:ea typeface="Times New Roman"/>
                <a:cs typeface="Arial" pitchFamily="34" charset="0"/>
              </a:rPr>
              <a:t>їх через Інтернет. Підставою для можуть бути заходи безпеки та захисту споживачів, але їх наслідком може бути обмеження конкуренції </a:t>
            </a:r>
            <a:r>
              <a:rPr lang="ru-RU" sz="1100" b="1" dirty="0" smtClean="0">
                <a:solidFill>
                  <a:schemeClr val="tx1"/>
                </a:solidFill>
                <a:ea typeface="Times New Roman"/>
                <a:cs typeface="Arial" pitchFamily="34" charset="0"/>
              </a:rPr>
              <a:t>та </a:t>
            </a:r>
            <a:r>
              <a:rPr lang="uk-UA" sz="1100" b="1" dirty="0" smtClean="0">
                <a:solidFill>
                  <a:schemeClr val="tx1"/>
                </a:solidFill>
                <a:ea typeface="Times New Roman"/>
                <a:cs typeface="Arial" pitchFamily="34" charset="0"/>
              </a:rPr>
              <a:t>отримання вигоди окремими суб’єктами господарювання</a:t>
            </a:r>
            <a:r>
              <a:rPr lang="ru-RU" sz="1100" b="1" dirty="0" smtClean="0">
                <a:solidFill>
                  <a:schemeClr val="tx1"/>
                </a:solidFill>
                <a:ea typeface="Times New Roman"/>
                <a:cs typeface="Arial" pitchFamily="34" charset="0"/>
              </a:rPr>
              <a:t>.</a:t>
            </a:r>
            <a:r>
              <a:rPr lang="uk-UA" sz="1100" b="1" dirty="0" smtClean="0">
                <a:solidFill>
                  <a:schemeClr val="tx1"/>
                </a:solidFill>
                <a:ea typeface="Times New Roman"/>
                <a:cs typeface="Arial" pitchFamily="34" charset="0"/>
              </a:rPr>
              <a:t>)</a:t>
            </a:r>
          </a:p>
          <a:p>
            <a:pPr marL="334010" indent="-228600">
              <a:spcAft>
                <a:spcPts val="0"/>
              </a:spcAft>
            </a:pPr>
            <a:endParaRPr lang="ru-RU" sz="1200" b="1" dirty="0">
              <a:solidFill>
                <a:srgbClr val="FF0000"/>
              </a:solidFill>
              <a:latin typeface="Arial" pitchFamily="34" charset="0"/>
              <a:ea typeface="Times New Roman"/>
              <a:cs typeface="Arial" pitchFamily="34" charset="0"/>
            </a:endParaRPr>
          </a:p>
        </p:txBody>
      </p:sp>
      <p:sp>
        <p:nvSpPr>
          <p:cNvPr id="7" name="Блок-схема: узел 6"/>
          <p:cNvSpPr/>
          <p:nvPr/>
        </p:nvSpPr>
        <p:spPr>
          <a:xfrm>
            <a:off x="142844" y="321468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2</a:t>
            </a:r>
            <a:endParaRPr lang="ru-RU" dirty="0">
              <a:solidFill>
                <a:schemeClr val="tx1"/>
              </a:solidFill>
            </a:endParaRPr>
          </a:p>
        </p:txBody>
      </p:sp>
      <p:sp>
        <p:nvSpPr>
          <p:cNvPr id="10" name="Скругленный прямоугольник 9"/>
          <p:cNvSpPr/>
          <p:nvPr/>
        </p:nvSpPr>
        <p:spPr>
          <a:xfrm>
            <a:off x="785786" y="2928934"/>
            <a:ext cx="8072494" cy="107157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oAutofit/>
          </a:bodyPr>
          <a:lstStyle/>
          <a:p>
            <a:pPr lvl="0" algn="just"/>
            <a:r>
              <a:rPr lang="uk-UA" sz="1100" b="1" dirty="0" smtClean="0">
                <a:solidFill>
                  <a:srgbClr val="FF0000"/>
                </a:solidFill>
                <a:latin typeface="Arial" pitchFamily="34" charset="0"/>
                <a:cs typeface="Arial" pitchFamily="34" charset="0"/>
              </a:rPr>
              <a:t>Чи впливає проект на мобільність споживачів внаслідок підвищення прямих або непрямих витрат на заміну постачальника?</a:t>
            </a:r>
          </a:p>
          <a:p>
            <a:pPr algn="just"/>
            <a:r>
              <a:rPr lang="uk-UA" sz="1100" b="1" dirty="0" smtClean="0">
                <a:solidFill>
                  <a:schemeClr val="tx1"/>
                </a:solidFill>
                <a:cs typeface="Arial" pitchFamily="34" charset="0"/>
              </a:rPr>
              <a:t>(</a:t>
            </a:r>
            <a:r>
              <a:rPr lang="uk-UA" sz="1100" b="1" dirty="0" err="1" smtClean="0">
                <a:solidFill>
                  <a:schemeClr val="tx1"/>
                </a:solidFill>
                <a:cs typeface="Arial" pitchFamily="34" charset="0"/>
              </a:rPr>
              <a:t>Важли</a:t>
            </a:r>
            <a:r>
              <a:rPr lang="ru-RU" sz="1100" b="1" dirty="0" err="1" smtClean="0">
                <a:solidFill>
                  <a:schemeClr val="tx1"/>
                </a:solidFill>
                <a:cs typeface="Arial" pitchFamily="34" charset="0"/>
              </a:rPr>
              <a:t>вим</a:t>
            </a:r>
            <a:r>
              <a:rPr lang="ru-RU" sz="1100" b="1" dirty="0" smtClean="0">
                <a:solidFill>
                  <a:schemeClr val="tx1"/>
                </a:solidFill>
                <a:cs typeface="Arial" pitchFamily="34" charset="0"/>
              </a:rPr>
              <a:t> фактором конкурентного </a:t>
            </a:r>
            <a:r>
              <a:rPr lang="uk-UA" sz="1100" b="1" dirty="0" smtClean="0">
                <a:solidFill>
                  <a:schemeClr val="tx1"/>
                </a:solidFill>
                <a:cs typeface="Arial" pitchFamily="34" charset="0"/>
              </a:rPr>
              <a:t>тиску на ринку є здатність споживачів змінити постачальника, якщо їх не задовольняють якість або ціна товару чи послуги. Але, заміна постачальника потребує певних</a:t>
            </a:r>
            <a:r>
              <a:rPr lang="ru-RU" sz="1100" b="1" dirty="0" smtClean="0">
                <a:solidFill>
                  <a:schemeClr val="tx1"/>
                </a:solidFill>
                <a:cs typeface="Arial" pitchFamily="34" charset="0"/>
              </a:rPr>
              <a:t/>
            </a:r>
            <a:r>
              <a:rPr lang="uk-UA" sz="1100" b="1" dirty="0" smtClean="0">
                <a:solidFill>
                  <a:schemeClr val="tx1"/>
                </a:solidFill>
                <a:cs typeface="Arial" pitchFamily="34" charset="0"/>
              </a:rPr>
              <a:t>прямих чи непрямих витрат. Регуляторні акти можуть посилювати готовність споживачів до заміни постачальників або, навпаки, встановлювати</a:t>
            </a:r>
            <a:r>
              <a:rPr lang="ru-RU" sz="1100" b="1" dirty="0" smtClean="0">
                <a:solidFill>
                  <a:schemeClr val="tx1"/>
                </a:solidFill>
                <a:cs typeface="Arial" pitchFamily="34" charset="0"/>
              </a:rPr>
              <a:t/>
            </a:r>
            <a:r>
              <a:rPr lang="uk-UA" sz="1100" b="1" dirty="0" smtClean="0">
                <a:solidFill>
                  <a:schemeClr val="tx1"/>
                </a:solidFill>
                <a:cs typeface="Arial" pitchFamily="34" charset="0"/>
              </a:rPr>
              <a:t>невиправдані вимоги до комерційних відносин.)</a:t>
            </a:r>
            <a:endParaRPr lang="ru-RU" sz="1100" b="1" dirty="0">
              <a:solidFill>
                <a:schemeClr val="tx1"/>
              </a:solidFill>
              <a:cs typeface="Arial" pitchFamily="34" charset="0"/>
            </a:endParaRPr>
          </a:p>
        </p:txBody>
      </p:sp>
      <p:sp>
        <p:nvSpPr>
          <p:cNvPr id="23" name="Блок-схема: узел 22"/>
          <p:cNvSpPr/>
          <p:nvPr/>
        </p:nvSpPr>
        <p:spPr>
          <a:xfrm>
            <a:off x="142844" y="178592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1</a:t>
            </a:r>
            <a:endParaRPr lang="ru-RU" dirty="0">
              <a:solidFill>
                <a:schemeClr val="tx1"/>
              </a:solidFill>
            </a:endParaRPr>
          </a:p>
        </p:txBody>
      </p:sp>
      <p:sp>
        <p:nvSpPr>
          <p:cNvPr id="24" name="Прямоугольник 23"/>
          <p:cNvSpPr/>
          <p:nvPr/>
        </p:nvSpPr>
        <p:spPr>
          <a:xfrm>
            <a:off x="1000100" y="785794"/>
            <a:ext cx="7429552" cy="646331"/>
          </a:xfrm>
          <a:prstGeom prst="rect">
            <a:avLst/>
          </a:prstGeom>
        </p:spPr>
        <p:txBody>
          <a:bodyPr wrap="square">
            <a:spAutoFit/>
          </a:bodyPr>
          <a:lstStyle/>
          <a:p>
            <a:pPr marL="90170" algn="just">
              <a:spcAft>
                <a:spcPts val="0"/>
              </a:spcAft>
            </a:pPr>
            <a:r>
              <a:rPr lang="ru-RU" b="1" dirty="0" smtClean="0">
                <a:ea typeface="Times New Roman"/>
                <a:cs typeface="Arial" pitchFamily="34" charset="0"/>
              </a:rPr>
              <a:t>Г. </a:t>
            </a:r>
            <a:r>
              <a:rPr lang="uk-UA" b="1" dirty="0" smtClean="0">
                <a:ea typeface="Times New Roman"/>
                <a:cs typeface="Arial" pitchFamily="34" charset="0"/>
              </a:rPr>
              <a:t>Обмежує вибір та доступ споживачів до необхідної інформації</a:t>
            </a:r>
          </a:p>
          <a:p>
            <a:pPr marL="90170" algn="just">
              <a:spcAft>
                <a:spcPts val="0"/>
              </a:spcAft>
            </a:pPr>
            <a:r>
              <a:rPr lang="uk-UA" b="1" dirty="0" smtClean="0">
                <a:ea typeface="Times New Roman"/>
                <a:cs typeface="Arial" pitchFamily="34" charset="0"/>
              </a:rPr>
              <a:t>Такий наслідок може мати місце, якщо регуляторна пропозиція:</a:t>
            </a:r>
            <a:endParaRPr lang="uk-UA" b="1" dirty="0">
              <a:ea typeface="Times New Roman"/>
              <a:cs typeface="Arial" pitchFamily="34" charset="0"/>
            </a:endParaRPr>
          </a:p>
        </p:txBody>
      </p:sp>
      <p:sp>
        <p:nvSpPr>
          <p:cNvPr id="26" name="Скругленный прямоугольник 25"/>
          <p:cNvSpPr/>
          <p:nvPr/>
        </p:nvSpPr>
        <p:spPr>
          <a:xfrm>
            <a:off x="714348" y="4214818"/>
            <a:ext cx="8072494" cy="128588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oAutofit/>
          </a:bodyPr>
          <a:lstStyle/>
          <a:p>
            <a:pPr lvl="0" algn="just"/>
            <a:r>
              <a:rPr lang="uk-UA" sz="1100" b="1" dirty="0" smtClean="0">
                <a:solidFill>
                  <a:srgbClr val="FF0000"/>
                </a:solidFill>
                <a:latin typeface="Arial" pitchFamily="34" charset="0"/>
                <a:cs typeface="Arial" pitchFamily="34" charset="0"/>
              </a:rPr>
              <a:t> Чи встановлює проект обмеження щодо інформації, необхідної для прийняття раціонального рішення щодо придбання чи продажу товарів?</a:t>
            </a:r>
          </a:p>
          <a:p>
            <a:pPr algn="just"/>
            <a:r>
              <a:rPr lang="uk-UA" sz="1100" b="1" dirty="0" smtClean="0">
                <a:solidFill>
                  <a:schemeClr val="tx1"/>
                </a:solidFill>
                <a:latin typeface="Calibri" pitchFamily="34" charset="0"/>
                <a:cs typeface="Calibri" pitchFamily="34" charset="0"/>
              </a:rPr>
              <a:t>(</a:t>
            </a:r>
            <a:r>
              <a:rPr lang="uk-UA" sz="1100" b="1" dirty="0" smtClean="0">
                <a:solidFill>
                  <a:schemeClr val="tx1"/>
                </a:solidFill>
              </a:rPr>
              <a:t>Суб’єкти господарювання потребують правової визначеності, що ґрунтується на актуальній інформації щодо умов конкуренції та правил ведення бізнесу </a:t>
            </a:r>
            <a:r>
              <a:rPr lang="ru-RU" sz="1100" b="1" dirty="0" smtClean="0">
                <a:solidFill>
                  <a:schemeClr val="tx1"/>
                </a:solidFill>
              </a:rPr>
              <a:t>у </a:t>
            </a:r>
            <a:r>
              <a:rPr lang="uk-UA" sz="1100" b="1" dirty="0" smtClean="0">
                <a:solidFill>
                  <a:schemeClr val="tx1"/>
                </a:solidFill>
              </a:rPr>
              <a:t>певній галузі. Компаніям потрібна достовірна та повна інформація, наприклад, щодо умов ліцензування, вартості ліцензій, гарантій доступу до ресурсів, параметрів для розрахунку цінових коливань на енергоносії або інші ресурси. Відсутність надійної інформації</a:t>
            </a:r>
            <a:r>
              <a:rPr lang="ru-RU" sz="1100" b="1" dirty="0" smtClean="0">
                <a:solidFill>
                  <a:schemeClr val="tx1"/>
                </a:solidFill>
              </a:rPr>
              <a:t>, </a:t>
            </a:r>
            <a:r>
              <a:rPr lang="uk-UA" sz="1100" b="1" dirty="0" smtClean="0">
                <a:solidFill>
                  <a:schemeClr val="tx1"/>
                </a:solidFill>
              </a:rPr>
              <a:t>її неповнота перешкоджають компаніям приймати інвестиційні рішення щодо входження в ринок або розширення присутності </a:t>
            </a:r>
            <a:r>
              <a:rPr lang="ru-RU" sz="1100" b="1" dirty="0" smtClean="0">
                <a:solidFill>
                  <a:schemeClr val="tx1"/>
                </a:solidFill>
              </a:rPr>
              <a:t>на ринку.</a:t>
            </a:r>
            <a:r>
              <a:rPr lang="uk-UA" sz="1100" b="1" dirty="0" smtClean="0">
                <a:solidFill>
                  <a:schemeClr val="tx1"/>
                </a:solidFill>
                <a:latin typeface="Calibri" pitchFamily="34" charset="0"/>
                <a:cs typeface="Calibri" pitchFamily="34" charset="0"/>
              </a:rPr>
              <a:t>)</a:t>
            </a:r>
          </a:p>
        </p:txBody>
      </p:sp>
      <p:sp>
        <p:nvSpPr>
          <p:cNvPr id="27" name="Блок-схема: узел 26"/>
          <p:cNvSpPr/>
          <p:nvPr/>
        </p:nvSpPr>
        <p:spPr>
          <a:xfrm>
            <a:off x="142844" y="450057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3</a:t>
            </a:r>
            <a:endParaRPr lang="ru-RU" dirty="0">
              <a:solidFill>
                <a:schemeClr val="tx1"/>
              </a:solidFill>
            </a:endParaRPr>
          </a:p>
        </p:txBody>
      </p:sp>
      <p:sp>
        <p:nvSpPr>
          <p:cNvPr id="17" name="Прямоугольник 16"/>
          <p:cNvSpPr/>
          <p:nvPr/>
        </p:nvSpPr>
        <p:spPr>
          <a:xfrm>
            <a:off x="428596" y="5500702"/>
            <a:ext cx="8429684" cy="1231106"/>
          </a:xfrm>
          <a:prstGeom prst="rect">
            <a:avLst/>
          </a:prstGeom>
        </p:spPr>
        <p:txBody>
          <a:bodyPr wrap="square">
            <a:spAutoFit/>
          </a:bodyPr>
          <a:lstStyle/>
          <a:p>
            <a:r>
              <a:rPr lang="uk-UA" sz="1400" b="1" u="sng" dirty="0" smtClean="0">
                <a:solidFill>
                  <a:srgbClr val="FF0000"/>
                </a:solidFill>
              </a:rPr>
              <a:t>Зауважуємо</a:t>
            </a:r>
            <a:r>
              <a:rPr lang="uk-UA" sz="1400" dirty="0" smtClean="0">
                <a:solidFill>
                  <a:srgbClr val="FF0000"/>
                </a:solidFill>
              </a:rPr>
              <a:t>, </a:t>
            </a:r>
            <a:r>
              <a:rPr lang="uk-UA" sz="1400" b="1" dirty="0" smtClean="0">
                <a:solidFill>
                  <a:srgbClr val="FF0000"/>
                </a:solidFill>
              </a:rPr>
              <a:t>що відповідь на питання А – Г </a:t>
            </a:r>
            <a:r>
              <a:rPr lang="uk-UA" sz="1400" b="1" u="sng" dirty="0" smtClean="0">
                <a:solidFill>
                  <a:srgbClr val="FF0000"/>
                </a:solidFill>
              </a:rPr>
              <a:t>має бути позитивною у</a:t>
            </a:r>
            <a:r>
              <a:rPr lang="uk-UA" sz="1400" b="1" dirty="0" smtClean="0">
                <a:solidFill>
                  <a:srgbClr val="FF0000"/>
                </a:solidFill>
              </a:rPr>
              <a:t/>
            </a:r>
            <a:r>
              <a:rPr lang="uk-UA" sz="1400" b="1" u="sng" dirty="0" smtClean="0">
                <a:solidFill>
                  <a:srgbClr val="FF0000"/>
                </a:solidFill>
              </a:rPr>
              <a:t>випадку</a:t>
            </a:r>
            <a:r>
              <a:rPr lang="uk-UA" sz="1400" b="1" dirty="0" smtClean="0">
                <a:solidFill>
                  <a:srgbClr val="FF0000"/>
                </a:solidFill>
              </a:rPr>
              <a:t>, якщо на будь-яке із уточнюючих питань відповідної категорії отримано позитивну відповідь.</a:t>
            </a:r>
          </a:p>
          <a:p>
            <a:r>
              <a:rPr lang="uk-UA" sz="1400" b="1" u="sng" dirty="0" smtClean="0">
                <a:solidFill>
                  <a:srgbClr val="FF0000"/>
                </a:solidFill>
              </a:rPr>
              <a:t>У разі наявності потенційного негативного впливу</a:t>
            </a:r>
            <a:r>
              <a:rPr lang="uk-UA" sz="1400" b="1" dirty="0" smtClean="0">
                <a:solidFill>
                  <a:srgbClr val="FF0000"/>
                </a:solidFill>
              </a:rPr>
              <a:t> на конкуренцію, </a:t>
            </a:r>
            <a:r>
              <a:rPr lang="uk-UA" sz="1400" b="1" u="sng" dirty="0" smtClean="0">
                <a:solidFill>
                  <a:srgbClr val="FF0000"/>
                </a:solidFill>
              </a:rPr>
              <a:t>ДРС рекомендує направляти проект</a:t>
            </a:r>
            <a:r>
              <a:rPr lang="uk-UA" sz="1400" b="1" dirty="0" smtClean="0">
                <a:solidFill>
                  <a:srgbClr val="FF0000"/>
                </a:solidFill>
              </a:rPr>
              <a:t> регуляторного акту </a:t>
            </a:r>
            <a:r>
              <a:rPr lang="uk-UA" sz="1400" b="1" u="sng" dirty="0" smtClean="0">
                <a:solidFill>
                  <a:srgbClr val="FF0000"/>
                </a:solidFill>
              </a:rPr>
              <a:t>до Антимонопольного комітету України</a:t>
            </a:r>
            <a:r>
              <a:rPr lang="uk-UA" sz="1400" b="1" dirty="0" smtClean="0">
                <a:solidFill>
                  <a:srgbClr val="FF0000"/>
                </a:solidFill>
              </a:rPr>
              <a:t> для проведення більш ґрунтовного аналізу.</a:t>
            </a:r>
            <a:endParaRPr lang="uk-UA" sz="1400" dirty="0" smtClean="0">
              <a:solidFill>
                <a:srgbClr val="FF0000"/>
              </a:solidFill>
            </a:endParaRPr>
          </a:p>
          <a:p>
            <a:endParaRPr lang="ru-RU" dirty="0"/>
          </a:p>
        </p:txBody>
      </p:sp>
      <p:pic>
        <p:nvPicPr>
          <p:cNvPr id="19" name="Рисунок 18"/>
          <p:cNvPicPr>
            <a:picLocks noChangeAspect="1"/>
          </p:cNvPicPr>
          <p:nvPr/>
        </p:nvPicPr>
        <p:blipFill>
          <a:blip r:embed="rId5" cstate="print">
            <a:extLst>
              <a:ext uri="{BEBA8EAE-BF5A-486C-A8C5-ECC9F3942E4B}">
                <a14:imgProps xmlns="" xmlns:a14="http://schemas.microsoft.com/office/drawing/2010/main">
                  <a14:imgLayer r:embed="rId6">
                    <a14:imgEffect>
                      <a14:backgroundRemoval t="10000" b="90000" l="10000" r="90000">
                        <a14:foregroundMark x1="74567" y1="83888" x2="74567" y2="83888"/>
                        <a14:foregroundMark x1="34354" y1="21838" x2="34354" y2="21838"/>
                        <a14:foregroundMark x1="32224" y1="40213" x2="32224" y2="40213"/>
                        <a14:foregroundMark x1="23702" y1="30493" x2="23702" y2="30493"/>
                        <a14:foregroundMark x1="36485" y1="30493" x2="36485" y2="30493"/>
                      </a14:backgroundRemoval>
                    </a14:imgEffect>
                  </a14:imgLayer>
                </a14:imgProps>
              </a:ext>
              <a:ext uri="{28A0092B-C50C-407E-A947-70E740481C1C}">
                <a14:useLocalDpi xmlns="" xmlns:a14="http://schemas.microsoft.com/office/drawing/2010/main" val="0"/>
              </a:ext>
            </a:extLst>
          </a:blip>
          <a:stretch>
            <a:fillRect/>
          </a:stretch>
        </p:blipFill>
        <p:spPr>
          <a:xfrm>
            <a:off x="7828258" y="5214950"/>
            <a:ext cx="1315742" cy="1447587"/>
          </a:xfrm>
          <a:prstGeom prst="rect">
            <a:avLst/>
          </a:prstGeom>
        </p:spPr>
      </p:pic>
    </p:spTree>
    <p:extLst>
      <p:ext uri="{BB962C8B-B14F-4D97-AF65-F5344CB8AC3E}">
        <p14:creationId xmlns="" xmlns:p14="http://schemas.microsoft.com/office/powerpoint/2010/main" val="12100955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backgroundRemoval t="0" b="97758" l="0"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946479" y="5877586"/>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chemeClr val="tx2">
                  <a:lumMod val="60000"/>
                  <a:lumOff val="40000"/>
                </a:schemeClr>
              </a:solidFill>
              <a:latin typeface="Arial" pitchFamily="34" charset="0"/>
              <a:cs typeface="Arial" pitchFamily="34" charset="0"/>
            </a:endParaRPr>
          </a:p>
        </p:txBody>
      </p:sp>
      <p:sp>
        <p:nvSpPr>
          <p:cNvPr id="11" name="Текст 3"/>
          <p:cNvSpPr txBox="1">
            <a:spLocks/>
          </p:cNvSpPr>
          <p:nvPr/>
        </p:nvSpPr>
        <p:spPr>
          <a:xfrm>
            <a:off x="971600" y="1052736"/>
            <a:ext cx="7920880" cy="100811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just"/>
            <a:endParaRPr lang="ru-RU" sz="1800" b="1" i="1" dirty="0">
              <a:solidFill>
                <a:srgbClr val="C00000"/>
              </a:solidFill>
              <a:latin typeface="Arial" pitchFamily="34" charset="0"/>
              <a:cs typeface="Arial" pitchFamily="34" charset="0"/>
            </a:endParaRPr>
          </a:p>
        </p:txBody>
      </p:sp>
      <p:sp>
        <p:nvSpPr>
          <p:cNvPr id="3" name="Объект 2" hidden="1"/>
          <p:cNvSpPr>
            <a:spLocks noGrp="1"/>
          </p:cNvSpPr>
          <p:nvPr>
            <p:ph idx="1"/>
          </p:nvPr>
        </p:nvSpPr>
        <p:spPr>
          <a:xfrm>
            <a:off x="6084168" y="2564904"/>
            <a:ext cx="2736304" cy="3705275"/>
          </a:xfrm>
        </p:spPr>
        <p:txBody>
          <a:bodyPr/>
          <a:lstStyle/>
          <a:p>
            <a:endParaRPr lang="ru-RU" dirty="0"/>
          </a:p>
        </p:txBody>
      </p:sp>
      <p:sp>
        <p:nvSpPr>
          <p:cNvPr id="8" name="Скругленный прямоугольник 7"/>
          <p:cNvSpPr/>
          <p:nvPr/>
        </p:nvSpPr>
        <p:spPr>
          <a:xfrm>
            <a:off x="1714480" y="2571744"/>
            <a:ext cx="5688632" cy="85725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розробниками проектів регуляторних актів під час здійснення аналізу регуляторного впливу до проекту регуляторного акта</a:t>
            </a:r>
            <a:endParaRPr lang="uk-UA" sz="1600" b="1" dirty="0">
              <a:solidFill>
                <a:schemeClr val="tx1"/>
              </a:solidFill>
            </a:endParaRPr>
          </a:p>
        </p:txBody>
      </p:sp>
      <p:sp>
        <p:nvSpPr>
          <p:cNvPr id="10" name="Скругленный прямоугольник 9"/>
          <p:cNvSpPr/>
          <p:nvPr/>
        </p:nvSpPr>
        <p:spPr>
          <a:xfrm>
            <a:off x="1714480" y="3643314"/>
            <a:ext cx="5688631" cy="35719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суб’єктами господарювання, їх об’єднаннями</a:t>
            </a:r>
            <a:endParaRPr lang="uk-UA" sz="1600" b="1" dirty="0">
              <a:solidFill>
                <a:schemeClr val="tx1"/>
              </a:solidFill>
            </a:endParaRPr>
          </a:p>
        </p:txBody>
      </p:sp>
      <p:sp>
        <p:nvSpPr>
          <p:cNvPr id="14" name="Выноска со стрелкой вправо 13"/>
          <p:cNvSpPr/>
          <p:nvPr/>
        </p:nvSpPr>
        <p:spPr>
          <a:xfrm rot="5400000">
            <a:off x="3644308" y="356164"/>
            <a:ext cx="1306679" cy="2880320"/>
          </a:xfrm>
          <a:prstGeom prst="rightArrow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uk-UA" sz="2000" b="1" dirty="0" smtClean="0">
                <a:solidFill>
                  <a:schemeClr val="tx1"/>
                </a:solidFill>
              </a:rPr>
              <a:t>ПРИЗНАЧЕНІ ДЛЯ ВИКОРИСТАННЯ</a:t>
            </a:r>
            <a:endParaRPr lang="ru-RU" sz="2000" b="1" dirty="0">
              <a:solidFill>
                <a:schemeClr val="tx1"/>
              </a:solidFill>
            </a:endParaRPr>
          </a:p>
        </p:txBody>
      </p:sp>
      <p:sp>
        <p:nvSpPr>
          <p:cNvPr id="17" name="Скругленный прямоугольник 16"/>
          <p:cNvSpPr/>
          <p:nvPr/>
        </p:nvSpPr>
        <p:spPr>
          <a:xfrm>
            <a:off x="1714480" y="4214818"/>
            <a:ext cx="5715040" cy="35719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науковими установами</a:t>
            </a:r>
            <a:endParaRPr lang="uk-UA" sz="1600" b="1" dirty="0">
              <a:solidFill>
                <a:schemeClr val="tx1"/>
              </a:solidFill>
            </a:endParaRPr>
          </a:p>
        </p:txBody>
      </p:sp>
      <p:sp>
        <p:nvSpPr>
          <p:cNvPr id="18" name="Скругленный прямоугольник 17"/>
          <p:cNvSpPr/>
          <p:nvPr/>
        </p:nvSpPr>
        <p:spPr>
          <a:xfrm>
            <a:off x="1714480" y="4714884"/>
            <a:ext cx="5715040" cy="135732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консультативно-дорадчими органами, створеними при органах державної  влади  та  органах  місцевого самоврядування і представляють інтереси громадян та суб’єктів господарювання під час підготовки альтернативного аналізу регуляторного впливу.</a:t>
            </a:r>
            <a:endParaRPr lang="uk-UA" sz="1600" b="1" dirty="0">
              <a:solidFill>
                <a:schemeClr val="tx1"/>
              </a:solidFill>
            </a:endParaRPr>
          </a:p>
        </p:txBody>
      </p:sp>
    </p:spTree>
    <p:extLst>
      <p:ext uri="{BB962C8B-B14F-4D97-AF65-F5344CB8AC3E}">
        <p14:creationId xmlns="" xmlns:p14="http://schemas.microsoft.com/office/powerpoint/2010/main" val="2118852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backgroundRemoval t="0" b="100000" l="472" r="98585"/>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1000100" y="5929330"/>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chemeClr val="tx2">
                  <a:lumMod val="60000"/>
                  <a:lumOff val="40000"/>
                </a:schemeClr>
              </a:solidFill>
              <a:latin typeface="Arial" pitchFamily="34" charset="0"/>
              <a:cs typeface="Arial" pitchFamily="34" charset="0"/>
            </a:endParaRPr>
          </a:p>
        </p:txBody>
      </p:sp>
      <p:sp>
        <p:nvSpPr>
          <p:cNvPr id="11" name="Текст 3"/>
          <p:cNvSpPr txBox="1">
            <a:spLocks/>
          </p:cNvSpPr>
          <p:nvPr/>
        </p:nvSpPr>
        <p:spPr>
          <a:xfrm>
            <a:off x="1475656" y="915780"/>
            <a:ext cx="6048672" cy="496996"/>
          </a:xfrm>
          <a:prstGeom prst="rect">
            <a:avLst/>
          </a:prstGeom>
          <a:pattFill prst="sphere">
            <a:fgClr>
              <a:srgbClr val="FFFF99"/>
            </a:fgClr>
            <a:bgClr>
              <a:schemeClr val="bg1"/>
            </a:bgClr>
          </a:pattFill>
        </p:spPr>
        <p:txBody>
          <a:bodyPr vert="horz" lIns="91440" tIns="45720" rIns="91440" bIns="45720" rtlCol="0" anchor="t">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2000" b="1" dirty="0">
              <a:solidFill>
                <a:schemeClr val="tx2">
                  <a:lumMod val="60000"/>
                  <a:lumOff val="40000"/>
                </a:schemeClr>
              </a:solidFill>
              <a:latin typeface="Arial" pitchFamily="34" charset="0"/>
              <a:cs typeface="Arial" pitchFamily="34" charset="0"/>
            </a:endParaRPr>
          </a:p>
        </p:txBody>
      </p:sp>
      <p:sp>
        <p:nvSpPr>
          <p:cNvPr id="3" name="Объект 2"/>
          <p:cNvSpPr>
            <a:spLocks noGrp="1"/>
          </p:cNvSpPr>
          <p:nvPr>
            <p:ph idx="1"/>
          </p:nvPr>
        </p:nvSpPr>
        <p:spPr>
          <a:xfrm>
            <a:off x="5572132" y="1214422"/>
            <a:ext cx="3429024" cy="2428892"/>
          </a:xfrm>
        </p:spPr>
        <p:txBody>
          <a:bodyPr>
            <a:noAutofit/>
          </a:bodyPr>
          <a:lstStyle/>
          <a:p>
            <a:pPr marL="0" indent="0" algn="just">
              <a:buNone/>
            </a:pPr>
            <a:r>
              <a:rPr lang="uk-UA" sz="1800" b="1" dirty="0" smtClean="0">
                <a:solidFill>
                  <a:srgbClr val="C00000"/>
                </a:solidFill>
              </a:rPr>
              <a:t>Аналіз регуляторного впливу – це документ, який містить обґрунтування</a:t>
            </a:r>
            <a:r>
              <a:rPr lang="en-US" sz="1800" b="1" dirty="0" smtClean="0">
                <a:solidFill>
                  <a:srgbClr val="C00000"/>
                </a:solidFill>
              </a:rPr>
              <a:t/>
            </a:r>
            <a:r>
              <a:rPr lang="uk-UA" sz="1800" b="1" dirty="0" smtClean="0">
                <a:solidFill>
                  <a:srgbClr val="C00000"/>
                </a:solidFill>
              </a:rPr>
              <a:t>необхідності запровадження державного регулювання шляхом прийняття регуляторного акта</a:t>
            </a:r>
            <a:endParaRPr lang="uk-UA" sz="1800" b="1" i="1" dirty="0">
              <a:solidFill>
                <a:srgbClr val="C00000"/>
              </a:solidFill>
            </a:endParaRPr>
          </a:p>
        </p:txBody>
      </p:sp>
      <p:sp>
        <p:nvSpPr>
          <p:cNvPr id="25" name="Выноска со стрелкой вправо 24"/>
          <p:cNvSpPr/>
          <p:nvPr/>
        </p:nvSpPr>
        <p:spPr>
          <a:xfrm rot="5400000">
            <a:off x="2457454" y="-742998"/>
            <a:ext cx="728630" cy="4357718"/>
          </a:xfrm>
          <a:prstGeom prst="rightArrow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uk-UA" sz="2000" b="1" dirty="0" smtClean="0">
                <a:solidFill>
                  <a:schemeClr val="tx1"/>
                </a:solidFill>
              </a:rPr>
              <a:t>ПРОЕКТ РЕГУЛЯТОРНОГО АКТА</a:t>
            </a:r>
            <a:endParaRPr lang="ru-RU" sz="2000" b="1" dirty="0">
              <a:solidFill>
                <a:schemeClr val="tx1"/>
              </a:solidFill>
            </a:endParaRPr>
          </a:p>
        </p:txBody>
      </p:sp>
      <p:sp>
        <p:nvSpPr>
          <p:cNvPr id="28" name="Скругленный прямоугольник 27"/>
          <p:cNvSpPr/>
          <p:nvPr/>
        </p:nvSpPr>
        <p:spPr>
          <a:xfrm>
            <a:off x="214282" y="2928934"/>
            <a:ext cx="2571768" cy="142876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dirty="0" smtClean="0">
                <a:solidFill>
                  <a:schemeClr val="tx1"/>
                </a:solidFill>
                <a:cs typeface="Arial" pitchFamily="34" charset="0"/>
              </a:rPr>
              <a:t>аналіз впливу </a:t>
            </a:r>
            <a:br>
              <a:rPr lang="uk-UA" b="1" dirty="0" smtClean="0">
                <a:solidFill>
                  <a:schemeClr val="tx1"/>
                </a:solidFill>
                <a:cs typeface="Arial" pitchFamily="34" charset="0"/>
              </a:rPr>
            </a:br>
            <a:r>
              <a:rPr lang="uk-UA" b="1" dirty="0" smtClean="0">
                <a:solidFill>
                  <a:schemeClr val="tx1"/>
                </a:solidFill>
                <a:cs typeface="Arial" pitchFamily="34" charset="0"/>
              </a:rPr>
              <a:t>на ринкове середовище</a:t>
            </a:r>
            <a:endParaRPr lang="uk-UA" b="1" dirty="0">
              <a:solidFill>
                <a:schemeClr val="tx1"/>
              </a:solidFill>
              <a:cs typeface="Arial" pitchFamily="34" charset="0"/>
            </a:endParaRPr>
          </a:p>
        </p:txBody>
      </p:sp>
      <p:sp>
        <p:nvSpPr>
          <p:cNvPr id="15" name="Выноска со стрелкой вправо 14"/>
          <p:cNvSpPr/>
          <p:nvPr/>
        </p:nvSpPr>
        <p:spPr>
          <a:xfrm rot="5400000">
            <a:off x="2507993" y="349471"/>
            <a:ext cx="728630" cy="4030168"/>
          </a:xfrm>
          <a:prstGeom prst="rightArrowCallout">
            <a:avLst>
              <a:gd name="adj1" fmla="val 25000"/>
              <a:gd name="adj2" fmla="val 28535"/>
              <a:gd name="adj3" fmla="val 25000"/>
              <a:gd name="adj4" fmla="val 64977"/>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uk-UA" sz="2000" b="1" dirty="0" smtClean="0">
                <a:solidFill>
                  <a:schemeClr val="tx1"/>
                </a:solidFill>
              </a:rPr>
              <a:t>АНАЛІЗ РЕГУЛЯТОРНОГО ВПЛИВУ</a:t>
            </a:r>
            <a:endParaRPr lang="ru-RU" sz="2000" b="1" dirty="0">
              <a:solidFill>
                <a:schemeClr val="tx1"/>
              </a:solidFill>
            </a:endParaRPr>
          </a:p>
        </p:txBody>
      </p:sp>
      <p:pic>
        <p:nvPicPr>
          <p:cNvPr id="16" name="Picture 2"/>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6715140" y="3000372"/>
            <a:ext cx="811213" cy="1036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7" name="Скругленный прямоугольник 16"/>
          <p:cNvSpPr/>
          <p:nvPr/>
        </p:nvSpPr>
        <p:spPr>
          <a:xfrm>
            <a:off x="2928925" y="2928934"/>
            <a:ext cx="2714645" cy="142876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dirty="0" smtClean="0">
                <a:solidFill>
                  <a:schemeClr val="tx1"/>
                </a:solidFill>
              </a:rPr>
              <a:t>аналіз впливу на забезпечення прав та інтересів суб’єктів господарювання, громадян та держави</a:t>
            </a:r>
            <a:endParaRPr lang="uk-UA" b="1" dirty="0">
              <a:solidFill>
                <a:schemeClr val="tx1"/>
              </a:solidFill>
            </a:endParaRPr>
          </a:p>
        </p:txBody>
      </p:sp>
      <p:sp>
        <p:nvSpPr>
          <p:cNvPr id="18" name="Скругленный прямоугольник 17"/>
          <p:cNvSpPr/>
          <p:nvPr/>
        </p:nvSpPr>
        <p:spPr>
          <a:xfrm>
            <a:off x="857224" y="4714884"/>
            <a:ext cx="4286280" cy="107157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endParaRPr lang="uk-UA" dirty="0" smtClean="0">
              <a:solidFill>
                <a:schemeClr val="tx1"/>
              </a:solidFill>
              <a:latin typeface="Arial" pitchFamily="34" charset="0"/>
              <a:ea typeface="Times New Roman" pitchFamily="18" charset="0"/>
              <a:cs typeface="Arial" pitchFamily="34" charset="0"/>
            </a:endParaRPr>
          </a:p>
          <a:p>
            <a:pPr lvl="0" algn="ctr"/>
            <a:r>
              <a:rPr lang="uk-UA" b="1" dirty="0" smtClean="0">
                <a:solidFill>
                  <a:schemeClr val="tx1"/>
                </a:solidFill>
                <a:ea typeface="Times New Roman" pitchFamily="18" charset="0"/>
                <a:cs typeface="Arial" pitchFamily="34" charset="0"/>
              </a:rPr>
              <a:t>обґрунтування відповідності проекту регуляторного акта принципам державної регуляторної політики</a:t>
            </a:r>
            <a:endParaRPr lang="uk-UA" b="1" dirty="0" smtClean="0">
              <a:solidFill>
                <a:schemeClr val="tx1"/>
              </a:solidFill>
              <a:cs typeface="Arial" pitchFamily="34" charset="0"/>
            </a:endParaRPr>
          </a:p>
          <a:p>
            <a:pPr algn="ctr"/>
            <a:endParaRPr lang="ru-RU" b="1" dirty="0">
              <a:solidFill>
                <a:schemeClr val="tx1"/>
              </a:solidFill>
            </a:endParaRPr>
          </a:p>
        </p:txBody>
      </p:sp>
    </p:spTree>
    <p:extLst>
      <p:ext uri="{BB962C8B-B14F-4D97-AF65-F5344CB8AC3E}">
        <p14:creationId xmlns="" xmlns:p14="http://schemas.microsoft.com/office/powerpoint/2010/main" val="38750084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backgroundRemoval t="0" b="100000" l="472" r="98585"/>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946479" y="5877586"/>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chemeClr val="tx2">
                  <a:lumMod val="60000"/>
                  <a:lumOff val="40000"/>
                </a:schemeClr>
              </a:solidFill>
              <a:latin typeface="Arial" pitchFamily="34" charset="0"/>
              <a:cs typeface="Arial" pitchFamily="34" charset="0"/>
            </a:endParaRPr>
          </a:p>
        </p:txBody>
      </p:sp>
      <p:sp>
        <p:nvSpPr>
          <p:cNvPr id="11" name="Текст 3"/>
          <p:cNvSpPr txBox="1">
            <a:spLocks/>
          </p:cNvSpPr>
          <p:nvPr/>
        </p:nvSpPr>
        <p:spPr>
          <a:xfrm>
            <a:off x="2071670" y="1071546"/>
            <a:ext cx="5357850" cy="64294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spcBef>
                <a:spcPts val="0"/>
              </a:spcBef>
            </a:pPr>
            <a:r>
              <a:rPr lang="ru-RU" sz="2400" b="1" dirty="0" smtClean="0">
                <a:solidFill>
                  <a:srgbClr val="FF0000"/>
                </a:solidFill>
              </a:rPr>
              <a:t>ПОТРЕБА ПРОВЕДЕННЯ ДОСЛІДЖЕННЯ:</a:t>
            </a:r>
            <a:endParaRPr lang="ru-RU" sz="2400" b="1" dirty="0">
              <a:solidFill>
                <a:srgbClr val="FF0000"/>
              </a:solidFill>
              <a:latin typeface="Times New Roman" pitchFamily="18" charset="0"/>
              <a:cs typeface="Times New Roman" pitchFamily="18" charset="0"/>
            </a:endParaRPr>
          </a:p>
        </p:txBody>
      </p:sp>
      <p:sp>
        <p:nvSpPr>
          <p:cNvPr id="3" name="Объект 2" hidden="1"/>
          <p:cNvSpPr>
            <a:spLocks noGrp="1"/>
          </p:cNvSpPr>
          <p:nvPr>
            <p:ph idx="1"/>
          </p:nvPr>
        </p:nvSpPr>
        <p:spPr/>
        <p:txBody>
          <a:bodyPr/>
          <a:lstStyle/>
          <a:p>
            <a:endParaRPr lang="ru-RU" dirty="0"/>
          </a:p>
        </p:txBody>
      </p:sp>
      <p:sp>
        <p:nvSpPr>
          <p:cNvPr id="6" name="Прямоугольник 5"/>
          <p:cNvSpPr/>
          <p:nvPr/>
        </p:nvSpPr>
        <p:spPr>
          <a:xfrm>
            <a:off x="2286000" y="1449648"/>
            <a:ext cx="4572000" cy="2862322"/>
          </a:xfrm>
          <a:prstGeom prst="rect">
            <a:avLst/>
          </a:prstGeom>
        </p:spPr>
        <p:txBody>
          <a:bodyPr>
            <a:spAutoFit/>
          </a:bodyPr>
          <a:lstStyle/>
          <a:p>
            <a:endParaRPr lang="ru-RU" dirty="0"/>
          </a:p>
          <a:p>
            <a:r>
              <a:rPr lang="uk-UA" dirty="0"/>
              <a:t> </a:t>
            </a:r>
            <a:endParaRPr lang="ru-RU"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uk-UA" dirty="0"/>
              <a:t> </a:t>
            </a:r>
            <a:endParaRPr lang="ru-RU" dirty="0"/>
          </a:p>
        </p:txBody>
      </p:sp>
      <p:sp>
        <p:nvSpPr>
          <p:cNvPr id="8" name="Скругленный прямоугольник 7"/>
          <p:cNvSpPr/>
          <p:nvPr/>
        </p:nvSpPr>
        <p:spPr>
          <a:xfrm>
            <a:off x="1714480" y="2214554"/>
            <a:ext cx="5686922" cy="50006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uk-UA" sz="2400" b="1" dirty="0" smtClean="0">
                <a:solidFill>
                  <a:schemeClr val="tx1"/>
                </a:solidFill>
              </a:rPr>
              <a:t>Конкуренція </a:t>
            </a:r>
            <a:r>
              <a:rPr lang="uk-UA" sz="2400" b="1" dirty="0" smtClean="0">
                <a:solidFill>
                  <a:srgbClr val="000000"/>
                </a:solidFill>
              </a:rPr>
              <a:t>забезпечує</a:t>
            </a:r>
            <a:endParaRPr lang="ru-RU" sz="2400" dirty="0" smtClean="0"/>
          </a:p>
          <a:p>
            <a:pPr algn="ctr"/>
            <a:endParaRPr lang="uk-UA" sz="2000" b="1" dirty="0">
              <a:solidFill>
                <a:schemeClr val="tx1"/>
              </a:solidFill>
            </a:endParaRPr>
          </a:p>
        </p:txBody>
      </p:sp>
      <p:sp>
        <p:nvSpPr>
          <p:cNvPr id="10" name="Скругленный прямоугольник 9"/>
          <p:cNvSpPr/>
          <p:nvPr/>
        </p:nvSpPr>
        <p:spPr>
          <a:xfrm>
            <a:off x="357158" y="3214686"/>
            <a:ext cx="1285884" cy="185738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uk-UA" sz="1600" b="1" dirty="0" smtClean="0">
                <a:solidFill>
                  <a:schemeClr val="tx1"/>
                </a:solidFill>
              </a:rPr>
              <a:t>ефективний розподіл ресурсів</a:t>
            </a:r>
            <a:endParaRPr lang="uk-UA" sz="1600" b="1" dirty="0">
              <a:solidFill>
                <a:schemeClr val="tx1"/>
              </a:solidFill>
            </a:endParaRPr>
          </a:p>
        </p:txBody>
      </p:sp>
      <p:sp>
        <p:nvSpPr>
          <p:cNvPr id="13" name="Скругленный прямоугольник 12"/>
          <p:cNvSpPr/>
          <p:nvPr/>
        </p:nvSpPr>
        <p:spPr>
          <a:xfrm>
            <a:off x="3714744" y="3214686"/>
            <a:ext cx="1571636" cy="185738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uk-UA" sz="1600" b="1" dirty="0" smtClean="0">
                <a:solidFill>
                  <a:schemeClr val="tx1"/>
                </a:solidFill>
              </a:rPr>
              <a:t>підвищення продуктивності праці</a:t>
            </a:r>
            <a:endParaRPr lang="uk-UA" sz="1600" b="1" dirty="0">
              <a:solidFill>
                <a:schemeClr val="tx1"/>
              </a:solidFill>
            </a:endParaRPr>
          </a:p>
        </p:txBody>
      </p:sp>
      <p:sp>
        <p:nvSpPr>
          <p:cNvPr id="14" name="Скругленный прямоугольник 13"/>
          <p:cNvSpPr/>
          <p:nvPr/>
        </p:nvSpPr>
        <p:spPr>
          <a:xfrm>
            <a:off x="2000232" y="3214686"/>
            <a:ext cx="1357322" cy="185738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72000" rIns="0" rtlCol="0" anchor="ctr"/>
          <a:lstStyle/>
          <a:p>
            <a:pPr algn="ctr"/>
            <a:r>
              <a:rPr lang="uk-UA" sz="1600" b="1" dirty="0" smtClean="0">
                <a:solidFill>
                  <a:schemeClr val="tx1"/>
                </a:solidFill>
              </a:rPr>
              <a:t>розвиток інноваційних технологій</a:t>
            </a:r>
            <a:endParaRPr lang="uk-UA" sz="1600" b="1" dirty="0">
              <a:solidFill>
                <a:schemeClr val="tx1"/>
              </a:solidFill>
            </a:endParaRPr>
          </a:p>
        </p:txBody>
      </p:sp>
      <p:sp>
        <p:nvSpPr>
          <p:cNvPr id="16" name="Скругленный прямоугольник 15"/>
          <p:cNvSpPr/>
          <p:nvPr/>
        </p:nvSpPr>
        <p:spPr>
          <a:xfrm>
            <a:off x="5572132" y="3214686"/>
            <a:ext cx="1428760" cy="185738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wrap="square" lIns="0" rIns="0" rtlCol="0" anchor="ctr"/>
          <a:lstStyle/>
          <a:p>
            <a:pPr algn="ctr"/>
            <a:r>
              <a:rPr lang="uk-UA" sz="1600" b="1" dirty="0" smtClean="0">
                <a:solidFill>
                  <a:schemeClr val="tx1"/>
                </a:solidFill>
              </a:rPr>
              <a:t>конкуренто</a:t>
            </a:r>
          </a:p>
          <a:p>
            <a:pPr algn="ctr"/>
            <a:r>
              <a:rPr lang="uk-UA" sz="1600" b="1" dirty="0" smtClean="0">
                <a:solidFill>
                  <a:schemeClr val="tx1"/>
                </a:solidFill>
              </a:rPr>
              <a:t>спроможність підприємств</a:t>
            </a:r>
            <a:endParaRPr lang="uk-UA" sz="1600" b="1" dirty="0">
              <a:solidFill>
                <a:schemeClr val="tx1"/>
              </a:solidFill>
            </a:endParaRPr>
          </a:p>
        </p:txBody>
      </p:sp>
      <p:sp>
        <p:nvSpPr>
          <p:cNvPr id="17" name="Скругленный прямоугольник 16"/>
          <p:cNvSpPr/>
          <p:nvPr/>
        </p:nvSpPr>
        <p:spPr>
          <a:xfrm>
            <a:off x="7358082" y="3214686"/>
            <a:ext cx="1357322" cy="185738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uk-UA" sz="1600" b="1" dirty="0" smtClean="0">
              <a:solidFill>
                <a:schemeClr val="tx1"/>
              </a:solidFill>
            </a:endParaRPr>
          </a:p>
          <a:p>
            <a:pPr algn="ctr"/>
            <a:r>
              <a:rPr lang="uk-UA" sz="1600" b="1" dirty="0" smtClean="0">
                <a:solidFill>
                  <a:schemeClr val="tx1"/>
                </a:solidFill>
              </a:rPr>
              <a:t>стале економічне зростання</a:t>
            </a:r>
          </a:p>
          <a:p>
            <a:pPr algn="ctr"/>
            <a:endParaRPr lang="uk-UA" sz="1600" b="1" dirty="0">
              <a:solidFill>
                <a:schemeClr val="tx1"/>
              </a:solidFill>
            </a:endParaRPr>
          </a:p>
        </p:txBody>
      </p:sp>
      <p:sp>
        <p:nvSpPr>
          <p:cNvPr id="18" name="Стрелка вправо 17"/>
          <p:cNvSpPr/>
          <p:nvPr/>
        </p:nvSpPr>
        <p:spPr>
          <a:xfrm rot="5400000">
            <a:off x="2464577" y="2893215"/>
            <a:ext cx="500067"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трелка вправо 18"/>
          <p:cNvSpPr/>
          <p:nvPr/>
        </p:nvSpPr>
        <p:spPr>
          <a:xfrm rot="5400000">
            <a:off x="2464578" y="2893216"/>
            <a:ext cx="500067"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Стрелка вправо 20"/>
          <p:cNvSpPr/>
          <p:nvPr/>
        </p:nvSpPr>
        <p:spPr>
          <a:xfrm rot="5400000">
            <a:off x="4250528" y="2893216"/>
            <a:ext cx="500067"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Стрелка вправо 22"/>
          <p:cNvSpPr/>
          <p:nvPr/>
        </p:nvSpPr>
        <p:spPr>
          <a:xfrm rot="5400000">
            <a:off x="6107916" y="2893216"/>
            <a:ext cx="500067"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Стрелка углом 24"/>
          <p:cNvSpPr/>
          <p:nvPr/>
        </p:nvSpPr>
        <p:spPr>
          <a:xfrm rot="5400000">
            <a:off x="7286644" y="2643182"/>
            <a:ext cx="714380" cy="428628"/>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9" name="Стрелка углом 28"/>
          <p:cNvSpPr/>
          <p:nvPr/>
        </p:nvSpPr>
        <p:spPr>
          <a:xfrm rot="5400000" flipV="1">
            <a:off x="1142976" y="2643182"/>
            <a:ext cx="714380" cy="428628"/>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extLst>
      <p:ext uri="{BB962C8B-B14F-4D97-AF65-F5344CB8AC3E}">
        <p14:creationId xmlns="" xmlns:p14="http://schemas.microsoft.com/office/powerpoint/2010/main" val="27293459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sp>
        <p:nvSpPr>
          <p:cNvPr id="9" name="Текст 3"/>
          <p:cNvSpPr txBox="1">
            <a:spLocks/>
          </p:cNvSpPr>
          <p:nvPr/>
        </p:nvSpPr>
        <p:spPr>
          <a:xfrm>
            <a:off x="1000100" y="5857892"/>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chemeClr val="tx2">
                  <a:lumMod val="60000"/>
                  <a:lumOff val="40000"/>
                </a:schemeClr>
              </a:solidFill>
              <a:latin typeface="Arial" pitchFamily="34" charset="0"/>
              <a:cs typeface="Arial" pitchFamily="34" charset="0"/>
            </a:endParaRPr>
          </a:p>
        </p:txBody>
      </p:sp>
      <p:sp>
        <p:nvSpPr>
          <p:cNvPr id="11" name="Текст 3"/>
          <p:cNvSpPr txBox="1">
            <a:spLocks/>
          </p:cNvSpPr>
          <p:nvPr/>
        </p:nvSpPr>
        <p:spPr>
          <a:xfrm>
            <a:off x="1043608" y="1052736"/>
            <a:ext cx="7920880" cy="792088"/>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2400" b="1" i="1" dirty="0">
              <a:latin typeface="+mj-lt"/>
              <a:cs typeface="Arial" pitchFamily="34" charset="0"/>
            </a:endParaRPr>
          </a:p>
        </p:txBody>
      </p:sp>
      <p:sp>
        <p:nvSpPr>
          <p:cNvPr id="18" name="AutoShape 10" descr="Картинки по запросу знак восклицания"/>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AutoShape 12" descr="Картинки по запросу знак восклицания"/>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AutoShape 15" descr="Картинки по запросу знак восклицания"/>
          <p:cNvSpPr>
            <a:spLocks noChangeAspect="1" noChangeArrowheads="1"/>
          </p:cNvSpPr>
          <p:nvPr/>
        </p:nvSpPr>
        <p:spPr bwMode="auto">
          <a:xfrm>
            <a:off x="460375" y="1603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AutoShape 17" descr="Картинки по запросу знак восклицания"/>
          <p:cNvSpPr>
            <a:spLocks noChangeAspect="1" noChangeArrowheads="1"/>
          </p:cNvSpPr>
          <p:nvPr/>
        </p:nvSpPr>
        <p:spPr bwMode="auto">
          <a:xfrm>
            <a:off x="612775" y="3127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5" name="Picture 2"/>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backgroundRemoval t="0" b="100000" l="1887"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090" name="Picture 18"/>
          <p:cNvPicPr>
            <a:picLocks noChangeAspect="1" noChangeArrowheads="1"/>
          </p:cNvPicPr>
          <p:nvPr/>
        </p:nvPicPr>
        <p:blipFill>
          <a:blip r:embed="rId5">
            <a:extLst>
              <a:ext uri="{BEBA8EAE-BF5A-486C-A8C5-ECC9F3942E4B}">
                <a14:imgProps xmlns="" xmlns:a14="http://schemas.microsoft.com/office/drawing/2010/main">
                  <a14:imgLayer r:embed="rId6">
                    <a14:imgEffect>
                      <a14:backgroundRemoval t="9778" b="97333" l="9778" r="98667">
                        <a14:foregroundMark x1="43111" y1="80444" x2="43111" y2="80444"/>
                        <a14:foregroundMark x1="60444" y1="66667" x2="60444" y2="66667"/>
                        <a14:foregroundMark x1="40889" y1="15556" x2="40889" y2="15556"/>
                        <a14:foregroundMark x1="62222" y1="17778" x2="62222" y2="17778"/>
                        <a14:foregroundMark x1="51556" y1="61333" x2="51556" y2="61333"/>
                        <a14:foregroundMark x1="56444" y1="40444" x2="56444" y2="40444"/>
                        <a14:foregroundMark x1="40889" y1="37778" x2="40889" y2="37778"/>
                      </a14:backgroundRemoval>
                    </a14:imgEffect>
                  </a14:imgLayer>
                </a14:imgProps>
              </a:ext>
              <a:ext uri="{28A0092B-C50C-407E-A947-70E740481C1C}">
                <a14:useLocalDpi xmlns="" xmlns:a14="http://schemas.microsoft.com/office/drawing/2010/main" val="0"/>
              </a:ext>
            </a:extLst>
          </a:blip>
          <a:srcRect/>
          <a:stretch>
            <a:fillRect/>
          </a:stretch>
        </p:blipFill>
        <p:spPr bwMode="auto">
          <a:xfrm>
            <a:off x="7786710" y="1071546"/>
            <a:ext cx="1357290" cy="1428760"/>
          </a:xfrm>
          <a:prstGeom prst="rect">
            <a:avLst/>
          </a:prstGeom>
          <a:pattFill prst="sphere">
            <a:fgClr>
              <a:srgbClr val="FFFF99"/>
            </a:fgClr>
            <a:bgClr>
              <a:schemeClr val="bg1"/>
            </a:bgClr>
          </a:pattFill>
          <a:ln>
            <a:noFill/>
          </a:ln>
          <a:effectLst/>
          <a:extLst/>
        </p:spPr>
      </p:pic>
      <p:sp>
        <p:nvSpPr>
          <p:cNvPr id="31" name="Выноска со стрелкой вправо 30"/>
          <p:cNvSpPr/>
          <p:nvPr/>
        </p:nvSpPr>
        <p:spPr>
          <a:xfrm rot="5400000">
            <a:off x="4071934" y="-1643098"/>
            <a:ext cx="1357322" cy="6643734"/>
          </a:xfrm>
          <a:prstGeom prst="rightArrowCallout">
            <a:avLst>
              <a:gd name="adj1" fmla="val 20400"/>
              <a:gd name="adj2" fmla="val 30741"/>
              <a:gd name="adj3" fmla="val 9375"/>
              <a:gd name="adj4" fmla="val 8294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lIns="72000" tIns="36000" rIns="36000" bIns="36000" rtlCol="0" anchor="ctr"/>
          <a:lstStyle/>
          <a:p>
            <a:pPr algn="ctr"/>
            <a:endParaRPr lang="uk-UA" b="1" dirty="0" smtClean="0">
              <a:solidFill>
                <a:srgbClr val="C00000"/>
              </a:solidFill>
            </a:endParaRPr>
          </a:p>
          <a:p>
            <a:pPr algn="ctr"/>
            <a:r>
              <a:rPr lang="uk-UA" b="1" dirty="0" smtClean="0">
                <a:solidFill>
                  <a:srgbClr val="C00000"/>
                </a:solidFill>
              </a:rPr>
              <a:t>ПОСТАНОВА КАБІНЕТУ МІНІСТРІВ УКРАЇНИ ВІД 11.03.2004 № 308 „ПРО ЗАТВЕРДЖЕННЯ МЕТОДИК  ПРОВЕДЕННЯ АНАЛІЗУ  ВПЛИВУ ТА  ВІДСТЕЖЕННЯ РЕЗУЛЬТАТИВНОСТІ  РЕГУЛЯТОРНОГО АКТА“ ПЕРЕДБАЧАЄ </a:t>
            </a:r>
            <a:endParaRPr lang="ru-RU" dirty="0" smtClean="0"/>
          </a:p>
          <a:p>
            <a:pPr algn="ctr"/>
            <a:endParaRPr lang="ru-RU" dirty="0"/>
          </a:p>
        </p:txBody>
      </p:sp>
      <p:sp>
        <p:nvSpPr>
          <p:cNvPr id="33" name="Выноска со стрелкой вправо 32"/>
          <p:cNvSpPr/>
          <p:nvPr/>
        </p:nvSpPr>
        <p:spPr>
          <a:xfrm rot="5400000">
            <a:off x="4393405" y="-535809"/>
            <a:ext cx="714380" cy="6643734"/>
          </a:xfrm>
          <a:prstGeom prst="rightArrowCallout">
            <a:avLst>
              <a:gd name="adj1" fmla="val 28126"/>
              <a:gd name="adj2" fmla="val 36750"/>
              <a:gd name="adj3" fmla="val 9375"/>
              <a:gd name="adj4" fmla="val 8294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lIns="72000" tIns="36000" rIns="36000" bIns="36000" rtlCol="0" anchor="ctr"/>
          <a:lstStyle/>
          <a:p>
            <a:pPr algn="ctr"/>
            <a:endParaRPr lang="uk-UA" b="1" dirty="0" smtClean="0">
              <a:solidFill>
                <a:srgbClr val="C00000"/>
              </a:solidFill>
            </a:endParaRPr>
          </a:p>
          <a:p>
            <a:pPr algn="ctr"/>
            <a:r>
              <a:rPr lang="uk-UA" sz="1600" b="1" dirty="0" smtClean="0">
                <a:solidFill>
                  <a:srgbClr val="C00000"/>
                </a:solidFill>
              </a:rPr>
              <a:t>ОБОВ</a:t>
            </a:r>
            <a:r>
              <a:rPr lang="en-US" sz="1600" b="1" dirty="0" smtClean="0">
                <a:solidFill>
                  <a:srgbClr val="C00000"/>
                </a:solidFill>
              </a:rPr>
              <a:t>’</a:t>
            </a:r>
            <a:r>
              <a:rPr lang="uk-UA" sz="1600" b="1" dirty="0" smtClean="0">
                <a:solidFill>
                  <a:srgbClr val="C00000"/>
                </a:solidFill>
              </a:rPr>
              <a:t>ЯЗКОВІСТЬ ПРОВЕДЕННЯ РОЗРОБНИКОМ ОЦІНКИ ВПЛИВУ ПРОЕКТУ НА СФЕРУ ІНТЕРЕСІВ </a:t>
            </a:r>
            <a:r>
              <a:rPr lang="uk-UA" sz="1600" b="1" dirty="0" err="1" smtClean="0">
                <a:solidFill>
                  <a:srgbClr val="C00000"/>
                </a:solidFill>
              </a:rPr>
              <a:t>СУБ</a:t>
            </a:r>
            <a:r>
              <a:rPr lang="en-US" sz="1600" b="1" dirty="0" smtClean="0">
                <a:solidFill>
                  <a:srgbClr val="C00000"/>
                </a:solidFill>
              </a:rPr>
              <a:t>’</a:t>
            </a:r>
            <a:r>
              <a:rPr lang="uk-UA" sz="1600" b="1" dirty="0" smtClean="0">
                <a:solidFill>
                  <a:srgbClr val="C00000"/>
                </a:solidFill>
              </a:rPr>
              <a:t>ЄКТІВ ГОСПОДАРЮВАННЯ</a:t>
            </a:r>
            <a:endParaRPr lang="ru-RU" sz="1600" dirty="0" smtClean="0"/>
          </a:p>
          <a:p>
            <a:pPr algn="ctr"/>
            <a:endParaRPr lang="ru-RU" dirty="0"/>
          </a:p>
        </p:txBody>
      </p:sp>
      <p:sp>
        <p:nvSpPr>
          <p:cNvPr id="34" name="Выноска со стрелкой вправо 33"/>
          <p:cNvSpPr/>
          <p:nvPr/>
        </p:nvSpPr>
        <p:spPr>
          <a:xfrm rot="5400000">
            <a:off x="4357686" y="285728"/>
            <a:ext cx="785818" cy="6643734"/>
          </a:xfrm>
          <a:prstGeom prst="rightArrowCallout">
            <a:avLst>
              <a:gd name="adj1" fmla="val 20400"/>
              <a:gd name="adj2" fmla="val 30741"/>
              <a:gd name="adj3" fmla="val 9375"/>
              <a:gd name="adj4" fmla="val 8294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lIns="36000" tIns="36000" rIns="72000" bIns="36000" rtlCol="0" anchor="ctr"/>
          <a:lstStyle/>
          <a:p>
            <a:pPr algn="ctr"/>
            <a:endParaRPr lang="uk-UA" b="1" dirty="0" smtClean="0">
              <a:solidFill>
                <a:srgbClr val="C00000"/>
              </a:solidFill>
            </a:endParaRPr>
          </a:p>
          <a:p>
            <a:pPr algn="ctr"/>
            <a:r>
              <a:rPr lang="uk-UA" sz="1400" b="1" dirty="0" smtClean="0">
                <a:solidFill>
                  <a:srgbClr val="C00000"/>
                </a:solidFill>
              </a:rPr>
              <a:t>у т.ч.</a:t>
            </a:r>
          </a:p>
          <a:p>
            <a:pPr algn="ctr"/>
            <a:r>
              <a:rPr lang="uk-UA" sz="1600" b="1" dirty="0" smtClean="0">
                <a:solidFill>
                  <a:srgbClr val="C00000"/>
                </a:solidFill>
              </a:rPr>
              <a:t>ОЦІНКУ ВПЛИВУ ПРОЕКТУ НА КОНКУРЕНТНОСПРОМОЖНІСТЬ </a:t>
            </a:r>
            <a:r>
              <a:rPr lang="uk-UA" sz="1600" b="1" dirty="0" err="1" smtClean="0">
                <a:solidFill>
                  <a:srgbClr val="C00000"/>
                </a:solidFill>
              </a:rPr>
              <a:t>СУБ</a:t>
            </a:r>
            <a:r>
              <a:rPr lang="en-US" sz="1600" b="1" dirty="0" smtClean="0">
                <a:solidFill>
                  <a:srgbClr val="C00000"/>
                </a:solidFill>
              </a:rPr>
              <a:t>’</a:t>
            </a:r>
            <a:r>
              <a:rPr lang="uk-UA" sz="1600" b="1" dirty="0" smtClean="0">
                <a:solidFill>
                  <a:srgbClr val="C00000"/>
                </a:solidFill>
              </a:rPr>
              <a:t>ЄКТІВ ГОСПОДАРЮВАННЯ</a:t>
            </a:r>
            <a:endParaRPr lang="ru-RU" sz="1600" dirty="0" smtClean="0"/>
          </a:p>
          <a:p>
            <a:pPr algn="ctr"/>
            <a:endParaRPr lang="ru-RU" dirty="0"/>
          </a:p>
        </p:txBody>
      </p:sp>
      <p:sp>
        <p:nvSpPr>
          <p:cNvPr id="35" name="Выноска со стрелкой вправо 34"/>
          <p:cNvSpPr/>
          <p:nvPr/>
        </p:nvSpPr>
        <p:spPr>
          <a:xfrm rot="5400000">
            <a:off x="4286248" y="1214422"/>
            <a:ext cx="928694" cy="6643734"/>
          </a:xfrm>
          <a:prstGeom prst="rightArrowCallout">
            <a:avLst>
              <a:gd name="adj1" fmla="val 20400"/>
              <a:gd name="adj2" fmla="val 30741"/>
              <a:gd name="adj3" fmla="val 9375"/>
              <a:gd name="adj4" fmla="val 8294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lIns="36000" tIns="36000" rIns="36000" bIns="36000" rtlCol="0" anchor="ctr"/>
          <a:lstStyle/>
          <a:p>
            <a:pPr algn="ctr"/>
            <a:r>
              <a:rPr lang="uk-UA" sz="1600" b="1" dirty="0" smtClean="0">
                <a:solidFill>
                  <a:srgbClr val="C00000"/>
                </a:solidFill>
              </a:rPr>
              <a:t>ЗДІЙСНЮЄТЬСЯ ШЛЯХОМ АНАЛІЗУ ВІДПОВІДЕЙ НА ПИТАННЯ КОНТРОЛЬНОГО ПЕРЕЛІКУ, ЩО ВИЯВЛЯЮТЬ БУДЬ-ЯКОЇ З 4 ОСНОВНИХ КРИТЕРІЙ НЕГАТИВНОГО ВПЛИВУ НА КОНКУРЕНЦІЮ</a:t>
            </a:r>
            <a:endParaRPr lang="ru-RU" sz="1600" dirty="0"/>
          </a:p>
        </p:txBody>
      </p:sp>
      <p:sp>
        <p:nvSpPr>
          <p:cNvPr id="36" name="Скругленный прямоугольник 35"/>
          <p:cNvSpPr/>
          <p:nvPr/>
        </p:nvSpPr>
        <p:spPr>
          <a:xfrm>
            <a:off x="1000100" y="5072074"/>
            <a:ext cx="7715304" cy="28575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b="1" dirty="0" smtClean="0">
                <a:solidFill>
                  <a:schemeClr val="tx1"/>
                </a:solidFill>
              </a:rPr>
              <a:t>1. Обмеження кількості або кола учасників ринку</a:t>
            </a:r>
            <a:endParaRPr lang="ru-RU" b="1" dirty="0">
              <a:solidFill>
                <a:schemeClr val="tx1"/>
              </a:solidFill>
            </a:endParaRPr>
          </a:p>
        </p:txBody>
      </p:sp>
      <p:sp>
        <p:nvSpPr>
          <p:cNvPr id="37" name="Скругленный прямоугольник 36"/>
          <p:cNvSpPr/>
          <p:nvPr/>
        </p:nvSpPr>
        <p:spPr>
          <a:xfrm>
            <a:off x="1000100" y="5429264"/>
            <a:ext cx="7715304" cy="28575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b="1" dirty="0" smtClean="0">
                <a:solidFill>
                  <a:schemeClr val="tx1"/>
                </a:solidFill>
              </a:rPr>
              <a:t>2. Обмеження здатності постачальників конкурувати </a:t>
            </a:r>
            <a:endParaRPr lang="ru-RU" b="1" dirty="0">
              <a:solidFill>
                <a:schemeClr val="tx1"/>
              </a:solidFill>
            </a:endParaRPr>
          </a:p>
        </p:txBody>
      </p:sp>
      <p:sp>
        <p:nvSpPr>
          <p:cNvPr id="38" name="Скругленный прямоугольник 37"/>
          <p:cNvSpPr/>
          <p:nvPr/>
        </p:nvSpPr>
        <p:spPr>
          <a:xfrm>
            <a:off x="1000100" y="5786454"/>
            <a:ext cx="7715304" cy="28575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b="1" dirty="0" smtClean="0">
                <a:solidFill>
                  <a:schemeClr val="tx1"/>
                </a:solidFill>
              </a:rPr>
              <a:t>3. Зниження мотивації  </a:t>
            </a:r>
            <a:r>
              <a:rPr lang="uk-UA" b="1" dirty="0" err="1" smtClean="0">
                <a:solidFill>
                  <a:schemeClr val="tx1"/>
                </a:solidFill>
              </a:rPr>
              <a:t>суб</a:t>
            </a:r>
            <a:r>
              <a:rPr lang="en-US" b="1" dirty="0" smtClean="0">
                <a:solidFill>
                  <a:schemeClr val="tx1"/>
                </a:solidFill>
              </a:rPr>
              <a:t>’</a:t>
            </a:r>
            <a:r>
              <a:rPr lang="uk-UA" b="1" dirty="0" err="1" smtClean="0">
                <a:solidFill>
                  <a:schemeClr val="tx1"/>
                </a:solidFill>
              </a:rPr>
              <a:t>єктів</a:t>
            </a:r>
            <a:r>
              <a:rPr lang="uk-UA" b="1" dirty="0" smtClean="0">
                <a:solidFill>
                  <a:schemeClr val="tx1"/>
                </a:solidFill>
              </a:rPr>
              <a:t> господарювання до активної конкуренції</a:t>
            </a:r>
            <a:endParaRPr lang="ru-RU" b="1" dirty="0">
              <a:solidFill>
                <a:schemeClr val="tx1"/>
              </a:solidFill>
            </a:endParaRPr>
          </a:p>
        </p:txBody>
      </p:sp>
      <p:sp>
        <p:nvSpPr>
          <p:cNvPr id="39" name="Скругленный прямоугольник 38"/>
          <p:cNvSpPr/>
          <p:nvPr/>
        </p:nvSpPr>
        <p:spPr>
          <a:xfrm>
            <a:off x="1000100" y="6143644"/>
            <a:ext cx="7715304" cy="28575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b="1" dirty="0" smtClean="0">
                <a:solidFill>
                  <a:schemeClr val="tx1"/>
                </a:solidFill>
              </a:rPr>
              <a:t>4. Обмеження доступу  до інформації</a:t>
            </a:r>
            <a:endParaRPr lang="ru-RU" b="1" dirty="0">
              <a:solidFill>
                <a:schemeClr val="tx1"/>
              </a:solidFill>
            </a:endParaRPr>
          </a:p>
        </p:txBody>
      </p:sp>
    </p:spTree>
    <p:extLst>
      <p:ext uri="{BB962C8B-B14F-4D97-AF65-F5344CB8AC3E}">
        <p14:creationId xmlns="" xmlns:p14="http://schemas.microsoft.com/office/powerpoint/2010/main" val="12843055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xmlns="">
                  <a14:imgLayer r:embed="">
                    <a14:imgEffect>
                      <a14:backgroundRemoval t="0" b="100000" l="472" r="98585"/>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946479" y="5877586"/>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chemeClr val="tx2">
                  <a:lumMod val="60000"/>
                  <a:lumOff val="40000"/>
                </a:schemeClr>
              </a:solidFill>
              <a:latin typeface="Arial" pitchFamily="34" charset="0"/>
              <a:cs typeface="Arial" pitchFamily="34" charset="0"/>
            </a:endParaRPr>
          </a:p>
        </p:txBody>
      </p:sp>
      <p:graphicFrame>
        <p:nvGraphicFramePr>
          <p:cNvPr id="15" name="Содержимое 14"/>
          <p:cNvGraphicFramePr>
            <a:graphicFrameLocks noGrp="1"/>
          </p:cNvGraphicFramePr>
          <p:nvPr>
            <p:ph idx="1"/>
          </p:nvPr>
        </p:nvGraphicFramePr>
        <p:xfrm>
          <a:off x="285721" y="1282330"/>
          <a:ext cx="7429552" cy="5218505"/>
        </p:xfrm>
        <a:graphic>
          <a:graphicData uri="http://schemas.openxmlformats.org/drawingml/2006/table">
            <a:tbl>
              <a:tblPr/>
              <a:tblGrid>
                <a:gridCol w="6590482"/>
                <a:gridCol w="419535"/>
                <a:gridCol w="419535"/>
              </a:tblGrid>
              <a:tr h="285751">
                <a:tc rowSpan="2">
                  <a:txBody>
                    <a:bodyPr/>
                    <a:lstStyle/>
                    <a:p>
                      <a:pPr algn="ctr">
                        <a:spcAft>
                          <a:spcPts val="0"/>
                        </a:spcAft>
                      </a:pPr>
                      <a:r>
                        <a:rPr lang="uk-UA" sz="1000" b="1" noProof="0" dirty="0" smtClean="0">
                          <a:latin typeface="Arial" pitchFamily="34" charset="0"/>
                          <a:ea typeface="Times New Roman"/>
                          <a:cs typeface="Arial" pitchFamily="34" charset="0"/>
                        </a:rPr>
                        <a:t>Категорія впливу:</a:t>
                      </a:r>
                      <a:endParaRPr lang="uk-UA" sz="1000" noProof="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000" b="1">
                          <a:latin typeface="Arial" pitchFamily="34" charset="0"/>
                          <a:ea typeface="Times New Roman"/>
                          <a:cs typeface="Arial" pitchFamily="34" charset="0"/>
                        </a:rPr>
                        <a:t>Відповідь</a:t>
                      </a: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r h="124664">
                <a:tc vMerge="1">
                  <a:txBody>
                    <a:bodyPr/>
                    <a:lstStyle/>
                    <a:p>
                      <a:endParaRPr lang="ru-RU"/>
                    </a:p>
                  </a:txBody>
                  <a:tcPr/>
                </a:tc>
                <a:tc>
                  <a:txBody>
                    <a:bodyPr/>
                    <a:lstStyle/>
                    <a:p>
                      <a:pPr algn="ctr">
                        <a:spcAft>
                          <a:spcPts val="0"/>
                        </a:spcAft>
                      </a:pPr>
                      <a:r>
                        <a:rPr lang="en-US" sz="1000" b="1">
                          <a:latin typeface="Arial" pitchFamily="34" charset="0"/>
                          <a:ea typeface="Times New Roman"/>
                          <a:cs typeface="Arial" pitchFamily="34" charset="0"/>
                        </a:rPr>
                        <a:t>Так</a:t>
                      </a: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b="1">
                          <a:latin typeface="Arial" pitchFamily="34" charset="0"/>
                          <a:ea typeface="Times New Roman"/>
                          <a:cs typeface="Arial" pitchFamily="34" charset="0"/>
                        </a:rPr>
                        <a:t>Ні</a:t>
                      </a: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371">
                <a:tc>
                  <a:txBody>
                    <a:bodyPr/>
                    <a:lstStyle/>
                    <a:p>
                      <a:pPr marL="105410">
                        <a:spcAft>
                          <a:spcPts val="0"/>
                        </a:spcAft>
                      </a:pPr>
                      <a:r>
                        <a:rPr lang="uk-UA" sz="1000" b="1" dirty="0">
                          <a:latin typeface="Arial" pitchFamily="34" charset="0"/>
                          <a:ea typeface="Times New Roman"/>
                          <a:cs typeface="Arial" pitchFamily="34" charset="0"/>
                        </a:rPr>
                        <a:t>А. Обмежує кількість або звужує коло постачальників</a:t>
                      </a:r>
                      <a:endParaRPr lang="ru-RU" sz="1000" b="1" dirty="0">
                        <a:latin typeface="Arial" pitchFamily="34" charset="0"/>
                        <a:ea typeface="Times New Roman"/>
                        <a:cs typeface="Arial" pitchFamily="34" charset="0"/>
                      </a:endParaRPr>
                    </a:p>
                    <a:p>
                      <a:pPr marL="105410">
                        <a:spcAft>
                          <a:spcPts val="0"/>
                        </a:spcAft>
                      </a:pPr>
                      <a:r>
                        <a:rPr lang="uk-UA" sz="1000" b="1" dirty="0">
                          <a:latin typeface="Arial" pitchFamily="34" charset="0"/>
                          <a:ea typeface="Times New Roman"/>
                          <a:cs typeface="Arial" pitchFamily="34" charset="0"/>
                        </a:rPr>
                        <a:t>Такий наслідок може мати місце, якщо регуляторна пропозиція:</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86">
                <a:tc>
                  <a:txBody>
                    <a:bodyPr/>
                    <a:lstStyle/>
                    <a:p>
                      <a:pPr marL="105410">
                        <a:spcAft>
                          <a:spcPts val="0"/>
                        </a:spcAft>
                      </a:pPr>
                      <a:r>
                        <a:rPr lang="uk-UA" sz="1000" b="1" dirty="0">
                          <a:latin typeface="Arial" pitchFamily="34" charset="0"/>
                          <a:ea typeface="Times New Roman"/>
                          <a:cs typeface="Arial" pitchFamily="34" charset="0"/>
                        </a:rPr>
                        <a:t>1. Надає суб’єкту господарювання </a:t>
                      </a:r>
                      <a:r>
                        <a:rPr lang="uk-UA" sz="1000" b="1" dirty="0" smtClean="0">
                          <a:latin typeface="Arial" pitchFamily="34" charset="0"/>
                          <a:ea typeface="Times New Roman"/>
                          <a:cs typeface="Arial" pitchFamily="34" charset="0"/>
                        </a:rPr>
                        <a:t>виключні права на поставку товарів чи послуг</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371">
                <a:tc>
                  <a:txBody>
                    <a:bodyPr/>
                    <a:lstStyle/>
                    <a:p>
                      <a:pPr marL="105410" algn="just">
                        <a:spcAft>
                          <a:spcPts val="0"/>
                        </a:spcAft>
                      </a:pPr>
                      <a:r>
                        <a:rPr lang="uk-UA" sz="1000" b="1" dirty="0">
                          <a:latin typeface="Arial" pitchFamily="34" charset="0"/>
                          <a:ea typeface="Times New Roman"/>
                          <a:cs typeface="Arial" pitchFamily="34" charset="0"/>
                        </a:rPr>
                        <a:t>2. Запроваджує режим ліцензування, надання дозволу або вимогу погодження підприємницької діяльності із органами влади;</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371">
                <a:tc>
                  <a:txBody>
                    <a:bodyPr/>
                    <a:lstStyle/>
                    <a:p>
                      <a:pPr marL="105410">
                        <a:spcAft>
                          <a:spcPts val="0"/>
                        </a:spcAft>
                      </a:pPr>
                      <a:r>
                        <a:rPr lang="uk-UA" sz="1000" b="1" dirty="0">
                          <a:latin typeface="Arial" pitchFamily="34" charset="0"/>
                          <a:ea typeface="Times New Roman"/>
                          <a:cs typeface="Arial" pitchFamily="34" charset="0"/>
                        </a:rPr>
                        <a:t>3. Обмежує здатність окремих категорій підприємців  постачати товари чи надавати послуги (звужує коло учасників</a:t>
                      </a:r>
                      <a:r>
                        <a:rPr lang="uk-UA" sz="1000" b="1" spc="-10" dirty="0">
                          <a:latin typeface="Arial" pitchFamily="34" charset="0"/>
                          <a:ea typeface="Times New Roman"/>
                          <a:cs typeface="Arial" pitchFamily="34" charset="0"/>
                        </a:rPr>
                        <a:t/>
                      </a:r>
                      <a:r>
                        <a:rPr lang="uk-UA" sz="1000" b="1" dirty="0">
                          <a:latin typeface="Arial" pitchFamily="34" charset="0"/>
                          <a:ea typeface="Times New Roman"/>
                          <a:cs typeface="Arial" pitchFamily="34" charset="0"/>
                        </a:rPr>
                        <a:t>ринку);</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86">
                <a:tc>
                  <a:txBody>
                    <a:bodyPr/>
                    <a:lstStyle/>
                    <a:p>
                      <a:pPr marL="105410">
                        <a:spcAft>
                          <a:spcPts val="0"/>
                        </a:spcAft>
                      </a:pPr>
                      <a:r>
                        <a:rPr lang="ru-RU" sz="1000" b="1" dirty="0" smtClean="0">
                          <a:latin typeface="Arial" pitchFamily="34" charset="0"/>
                          <a:ea typeface="Times New Roman"/>
                          <a:cs typeface="Arial" pitchFamily="34" charset="0"/>
                        </a:rPr>
                        <a:t>4</a:t>
                      </a:r>
                      <a:r>
                        <a:rPr lang="uk-UA" sz="1000" b="1" noProof="0" dirty="0" smtClean="0">
                          <a:latin typeface="Arial" pitchFamily="34" charset="0"/>
                          <a:ea typeface="Times New Roman"/>
                          <a:cs typeface="Arial" pitchFamily="34" charset="0"/>
                        </a:rPr>
                        <a:t>. Значно підвищує вартість входження в ринок або виходу з нього;</a:t>
                      </a:r>
                      <a:endParaRPr lang="uk-UA" sz="1000" b="1" noProof="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424">
                <a:tc>
                  <a:txBody>
                    <a:bodyPr/>
                    <a:lstStyle/>
                    <a:p>
                      <a:pPr marL="105410">
                        <a:spcAft>
                          <a:spcPts val="0"/>
                        </a:spcAft>
                      </a:pPr>
                      <a:r>
                        <a:rPr lang="ru-RU" sz="1000" b="1" dirty="0">
                          <a:latin typeface="Arial" pitchFamily="34" charset="0"/>
                          <a:ea typeface="Times New Roman"/>
                          <a:cs typeface="Arial" pitchFamily="34" charset="0"/>
                        </a:rPr>
                        <a:t>5. </a:t>
                      </a:r>
                      <a:r>
                        <a:rPr lang="uk-UA" sz="1000" b="1" noProof="0" dirty="0" smtClean="0">
                          <a:latin typeface="Arial" pitchFamily="34" charset="0"/>
                          <a:ea typeface="Times New Roman"/>
                          <a:cs typeface="Arial" pitchFamily="34" charset="0"/>
                        </a:rPr>
                        <a:t>Створює географічний бар’єр для постачання товарів, виконання робіт, надання послуг або інвестицій.</a:t>
                      </a:r>
                      <a:endParaRPr lang="uk-UA" sz="1000" b="1" noProof="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371">
                <a:tc>
                  <a:txBody>
                    <a:bodyPr/>
                    <a:lstStyle/>
                    <a:p>
                      <a:pPr marL="105410">
                        <a:spcAft>
                          <a:spcPts val="0"/>
                        </a:spcAft>
                      </a:pPr>
                      <a:r>
                        <a:rPr lang="ru-RU" sz="1000" b="1" dirty="0">
                          <a:latin typeface="Arial" pitchFamily="34" charset="0"/>
                          <a:ea typeface="Times New Roman"/>
                          <a:cs typeface="Arial" pitchFamily="34" charset="0"/>
                        </a:rPr>
                        <a:t>Б. </a:t>
                      </a:r>
                      <a:r>
                        <a:rPr lang="uk-UA" sz="1000" b="1" noProof="0" dirty="0" smtClean="0">
                          <a:latin typeface="Arial" pitchFamily="34" charset="0"/>
                          <a:ea typeface="Times New Roman"/>
                          <a:cs typeface="Arial" pitchFamily="34" charset="0"/>
                        </a:rPr>
                        <a:t>Обмежує здатність постачальників конкурувати</a:t>
                      </a:r>
                    </a:p>
                    <a:p>
                      <a:pPr marL="105410">
                        <a:spcAft>
                          <a:spcPts val="0"/>
                        </a:spcAft>
                      </a:pPr>
                      <a:r>
                        <a:rPr lang="uk-UA" sz="1000" b="1" noProof="0" dirty="0" smtClean="0">
                          <a:latin typeface="Arial" pitchFamily="34" charset="0"/>
                          <a:ea typeface="Times New Roman"/>
                          <a:cs typeface="Arial" pitchFamily="34" charset="0"/>
                        </a:rPr>
                        <a:t>Такий наслідок може мати місце, якщо регуляторна пропозиція:</a:t>
                      </a:r>
                      <a:endParaRPr lang="uk-UA" sz="1000" b="1" noProof="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86">
                <a:tc>
                  <a:txBody>
                    <a:bodyPr/>
                    <a:lstStyle/>
                    <a:p>
                      <a:pPr marL="105410">
                        <a:spcAft>
                          <a:spcPts val="0"/>
                        </a:spcAft>
                      </a:pPr>
                      <a:r>
                        <a:rPr lang="ru-RU" sz="1000" b="1" dirty="0">
                          <a:latin typeface="Arial" pitchFamily="34" charset="0"/>
                          <a:ea typeface="Times New Roman"/>
                          <a:cs typeface="Arial" pitchFamily="34" charset="0"/>
                        </a:rPr>
                        <a:t>1. </a:t>
                      </a:r>
                      <a:r>
                        <a:rPr lang="uk-UA" sz="1000" b="1" noProof="0" dirty="0" smtClean="0">
                          <a:latin typeface="Arial" pitchFamily="34" charset="0"/>
                          <a:ea typeface="Times New Roman"/>
                          <a:cs typeface="Arial" pitchFamily="34" charset="0"/>
                        </a:rPr>
                        <a:t>Обмежує здатність підприємців визначати ціни на товари та послуги;</a:t>
                      </a:r>
                      <a:endParaRPr lang="uk-UA" sz="1000" b="1" noProof="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354">
                <a:tc>
                  <a:txBody>
                    <a:bodyPr/>
                    <a:lstStyle/>
                    <a:p>
                      <a:pPr marL="105410">
                        <a:spcAft>
                          <a:spcPts val="0"/>
                        </a:spcAft>
                      </a:pPr>
                      <a:r>
                        <a:rPr lang="uk-UA" sz="1000" b="1" noProof="0" dirty="0" smtClean="0">
                          <a:latin typeface="Arial" pitchFamily="34" charset="0"/>
                          <a:ea typeface="Times New Roman"/>
                          <a:cs typeface="Arial" pitchFamily="34" charset="0"/>
                        </a:rPr>
                        <a:t>2. Обмежує можливості постачальників рекламувати або здійснювати маркетинг їх товарів чи послуг</a:t>
                      </a:r>
                      <a:r>
                        <a:rPr lang="ru-RU"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5557">
                <a:tc>
                  <a:txBody>
                    <a:bodyPr/>
                    <a:lstStyle/>
                    <a:p>
                      <a:pPr marL="105410" algn="just">
                        <a:spcAft>
                          <a:spcPts val="0"/>
                        </a:spcAft>
                      </a:pPr>
                      <a:r>
                        <a:rPr lang="en-US" sz="1000" b="1" dirty="0" smtClean="0">
                          <a:latin typeface="Arial" pitchFamily="34" charset="0"/>
                          <a:ea typeface="Times New Roman"/>
                          <a:cs typeface="Arial" pitchFamily="34" charset="0"/>
                        </a:rPr>
                        <a:t>3.</a:t>
                      </a:r>
                      <a:r>
                        <a:rPr lang="uk-UA" sz="1000" b="1" baseline="0"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Встановлює</a:t>
                      </a:r>
                      <a:r>
                        <a:rPr lang="ru-RU" sz="1000" b="1"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стандарти якості</a:t>
                      </a:r>
                      <a:r>
                        <a:rPr lang="en-US"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що надають необґрунтовану перевагу</a:t>
                      </a:r>
                      <a:r>
                        <a:rPr lang="ru-RU" sz="1000" b="1"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окремим постачальникам порівняно</a:t>
                      </a:r>
                      <a:r>
                        <a:rPr lang="ru-RU" sz="1000" b="1"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з іншими</a:t>
                      </a:r>
                      <a:r>
                        <a:rPr lang="en-US"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або стандарти вищого рівня</a:t>
                      </a:r>
                      <a:r>
                        <a:rPr lang="ru-RU" sz="1000" b="1"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якості</a:t>
                      </a:r>
                      <a:r>
                        <a:rPr lang="en-US"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ніж</a:t>
                      </a:r>
                      <a:r>
                        <a:rPr lang="ru-RU" sz="1000" b="1" dirty="0" smtClean="0">
                          <a:latin typeface="Arial" pitchFamily="34" charset="0"/>
                          <a:ea typeface="Times New Roman"/>
                          <a:cs typeface="Arial" pitchFamily="34" charset="0"/>
                        </a:rPr>
                        <a:t/>
                      </a:r>
                      <a:r>
                        <a:rPr lang="ru-RU" sz="1000" b="1" dirty="0">
                          <a:latin typeface="Arial" pitchFamily="34" charset="0"/>
                          <a:ea typeface="Times New Roman"/>
                          <a:cs typeface="Arial" pitchFamily="34" charset="0"/>
                        </a:rPr>
                        <a:t>той</a:t>
                      </a:r>
                      <a:r>
                        <a:rPr lang="en-US" sz="1000" b="1" dirty="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який</a:t>
                      </a:r>
                      <a:r>
                        <a:rPr lang="ru-RU" sz="1000" b="1"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обрали</a:t>
                      </a:r>
                      <a:r>
                        <a:rPr lang="ru-RU" sz="1000" b="1" dirty="0" smtClean="0">
                          <a:latin typeface="Arial" pitchFamily="34" charset="0"/>
                          <a:ea typeface="Times New Roman"/>
                          <a:cs typeface="Arial" pitchFamily="34" charset="0"/>
                        </a:rPr>
                        <a:t/>
                      </a:r>
                      <a:r>
                        <a:rPr lang="ru-RU" sz="1000" b="1" dirty="0">
                          <a:latin typeface="Arial" pitchFamily="34" charset="0"/>
                          <a:ea typeface="Times New Roman"/>
                          <a:cs typeface="Arial" pitchFamily="34" charset="0"/>
                        </a:rPr>
                        <a:t>б </a:t>
                      </a:r>
                      <a:r>
                        <a:rPr lang="uk-UA" sz="1000" b="1" noProof="0" dirty="0" smtClean="0">
                          <a:latin typeface="Arial" pitchFamily="34" charset="0"/>
                          <a:ea typeface="Times New Roman"/>
                          <a:cs typeface="Arial" pitchFamily="34" charset="0"/>
                        </a:rPr>
                        <a:t>окремі</a:t>
                      </a:r>
                      <a:r>
                        <a:rPr lang="ru-RU" sz="1000" b="1"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достатньо</a:t>
                      </a:r>
                      <a:r>
                        <a:rPr lang="ru-RU" sz="1000" b="1"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поінформовані</a:t>
                      </a:r>
                      <a:r>
                        <a:rPr lang="ru-RU" sz="1000" b="1"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споживачі</a:t>
                      </a:r>
                      <a:r>
                        <a:rPr lang="en-US"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00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371">
                <a:tc>
                  <a:txBody>
                    <a:bodyPr/>
                    <a:lstStyle/>
                    <a:p>
                      <a:pPr marL="105410" algn="just">
                        <a:spcAft>
                          <a:spcPts val="0"/>
                        </a:spcAft>
                      </a:pPr>
                      <a:r>
                        <a:rPr lang="en-US" sz="1000" b="1" dirty="0" smtClean="0">
                          <a:latin typeface="Arial" pitchFamily="34" charset="0"/>
                          <a:ea typeface="Times New Roman"/>
                          <a:cs typeface="Arial" pitchFamily="34" charset="0"/>
                        </a:rPr>
                        <a:t>4.</a:t>
                      </a:r>
                      <a:r>
                        <a:rPr lang="uk-UA" sz="1000" b="1"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Суттєво</a:t>
                      </a:r>
                      <a:r>
                        <a:rPr lang="ru-RU" sz="1000" b="1"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збільшує</a:t>
                      </a:r>
                      <a:r>
                        <a:rPr lang="ru-RU" sz="1000" b="1"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витрати окремих</a:t>
                      </a:r>
                      <a:r>
                        <a:rPr lang="ru-RU" sz="1000" b="1"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суб’єктів підприємств порівняно з іншими</a:t>
                      </a:r>
                      <a:r>
                        <a:rPr lang="en-US"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зокрема</a:t>
                      </a:r>
                      <a:r>
                        <a:rPr lang="en-US"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внаслідок</a:t>
                      </a:r>
                      <a:r>
                        <a:rPr lang="ru-RU" sz="1000" b="1"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дискримінаційного ставлення до діючих та нових учасників </a:t>
                      </a:r>
                      <a:r>
                        <a:rPr lang="ru-RU" sz="1000" b="1" dirty="0" smtClean="0">
                          <a:latin typeface="Arial" pitchFamily="34" charset="0"/>
                          <a:ea typeface="Times New Roman"/>
                          <a:cs typeface="Arial" pitchFamily="34" charset="0"/>
                        </a:rPr>
                        <a:t>ринку</a:t>
                      </a:r>
                      <a:r>
                        <a:rPr lang="en-US"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371">
                <a:tc>
                  <a:txBody>
                    <a:bodyPr/>
                    <a:lstStyle/>
                    <a:p>
                      <a:pPr indent="90170" algn="just">
                        <a:spcAft>
                          <a:spcPts val="0"/>
                        </a:spcAft>
                      </a:pPr>
                      <a:r>
                        <a:rPr lang="ru-RU" sz="1000" b="1" dirty="0" smtClean="0">
                          <a:latin typeface="Arial" pitchFamily="34" charset="0"/>
                          <a:ea typeface="Times New Roman"/>
                          <a:cs typeface="Arial" pitchFamily="34" charset="0"/>
                        </a:rPr>
                        <a:t>В</a:t>
                      </a:r>
                      <a:r>
                        <a:rPr lang="uk-UA" sz="1000" b="1" noProof="0" dirty="0" smtClean="0">
                          <a:latin typeface="Arial" pitchFamily="34" charset="0"/>
                          <a:ea typeface="Times New Roman"/>
                          <a:cs typeface="Arial" pitchFamily="34" charset="0"/>
                        </a:rPr>
                        <a:t>. Зменшує мотивацію постачальників до активної конкуренції</a:t>
                      </a:r>
                    </a:p>
                    <a:p>
                      <a:pPr indent="90170" algn="just">
                        <a:spcAft>
                          <a:spcPts val="0"/>
                        </a:spcAft>
                      </a:pPr>
                      <a:r>
                        <a:rPr lang="uk-UA" sz="1000" b="1" noProof="0" dirty="0" smtClean="0">
                          <a:latin typeface="Arial" pitchFamily="34" charset="0"/>
                          <a:ea typeface="Times New Roman"/>
                          <a:cs typeface="Arial" pitchFamily="34" charset="0"/>
                        </a:rPr>
                        <a:t>Такий наслідок може мати місце, якщо регуляторна пропозиція:</a:t>
                      </a:r>
                      <a:endParaRPr lang="uk-UA" sz="1000" b="1" noProof="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lgn="just">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lgn="just">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86">
                <a:tc>
                  <a:txBody>
                    <a:bodyPr/>
                    <a:lstStyle/>
                    <a:p>
                      <a:pPr marL="90170" algn="just">
                        <a:spcAft>
                          <a:spcPts val="0"/>
                        </a:spcAft>
                      </a:pPr>
                      <a:r>
                        <a:rPr lang="ru-RU" sz="1000" b="1" dirty="0">
                          <a:latin typeface="Arial" pitchFamily="34" charset="0"/>
                          <a:ea typeface="Times New Roman"/>
                          <a:cs typeface="Arial" pitchFamily="34" charset="0"/>
                        </a:rPr>
                        <a:t>1. </a:t>
                      </a:r>
                      <a:r>
                        <a:rPr lang="uk-UA" sz="1000" b="1" noProof="0" dirty="0" smtClean="0">
                          <a:latin typeface="Arial" pitchFamily="34" charset="0"/>
                          <a:ea typeface="Times New Roman"/>
                          <a:cs typeface="Arial" pitchFamily="34" charset="0"/>
                        </a:rPr>
                        <a:t>Запроваджує режим саморегулювання або спільного регулювання</a:t>
                      </a:r>
                      <a:r>
                        <a:rPr lang="ru-RU"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lgn="just">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lgn="just">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371">
                <a:tc>
                  <a:txBody>
                    <a:bodyPr/>
                    <a:lstStyle/>
                    <a:p>
                      <a:pPr marL="90170" marR="63500" algn="just">
                        <a:spcAft>
                          <a:spcPts val="0"/>
                        </a:spcAft>
                        <a:tabLst>
                          <a:tab pos="1210310" algn="l"/>
                          <a:tab pos="1573530" algn="l"/>
                          <a:tab pos="2291080" algn="l"/>
                          <a:tab pos="3223895" algn="l"/>
                          <a:tab pos="4142740" algn="l"/>
                          <a:tab pos="4518660" algn="l"/>
                        </a:tabLst>
                      </a:pPr>
                      <a:r>
                        <a:rPr lang="en-US" sz="1000" b="1" dirty="0">
                          <a:latin typeface="Arial" pitchFamily="34" charset="0"/>
                          <a:ea typeface="Times New Roman"/>
                          <a:cs typeface="Arial" pitchFamily="34" charset="0"/>
                        </a:rPr>
                        <a:t>2. </a:t>
                      </a:r>
                      <a:r>
                        <a:rPr lang="en-US" sz="1000" b="1" spc="280" dirty="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Вимагає або заохочує публікувати інформацію про обсяги виробництва</a:t>
                      </a:r>
                      <a:r>
                        <a:rPr lang="ru-RU" sz="1000" b="1"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чи реалізації</a:t>
                      </a:r>
                      <a:r>
                        <a:rPr lang="en-US"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ціни</a:t>
                      </a:r>
                      <a:r>
                        <a:rPr lang="ru-RU" sz="1000" b="1" dirty="0" smtClean="0">
                          <a:latin typeface="Arial" pitchFamily="34" charset="0"/>
                          <a:ea typeface="Times New Roman"/>
                          <a:cs typeface="Arial" pitchFamily="34" charset="0"/>
                        </a:rPr>
                        <a:t/>
                      </a:r>
                      <a:r>
                        <a:rPr lang="ru-RU" sz="1000" b="1" dirty="0">
                          <a:latin typeface="Arial" pitchFamily="34" charset="0"/>
                          <a:ea typeface="Times New Roman"/>
                          <a:cs typeface="Arial" pitchFamily="34" charset="0"/>
                        </a:rPr>
                        <a:t>та </a:t>
                      </a:r>
                      <a:r>
                        <a:rPr lang="uk-UA" sz="1000" b="1" noProof="0" dirty="0" smtClean="0">
                          <a:latin typeface="Arial" pitchFamily="34" charset="0"/>
                          <a:ea typeface="Times New Roman"/>
                          <a:cs typeface="Arial" pitchFamily="34" charset="0"/>
                        </a:rPr>
                        <a:t>витрати</a:t>
                      </a:r>
                      <a:r>
                        <a:rPr lang="uk-UA" sz="1000" b="1" spc="-5" noProof="0"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підприємств</a:t>
                      </a:r>
                      <a:r>
                        <a:rPr lang="en-US"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lgn="just">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lgn="just">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371">
                <a:tc>
                  <a:txBody>
                    <a:bodyPr/>
                    <a:lstStyle/>
                    <a:p>
                      <a:pPr marL="90170" algn="just">
                        <a:spcAft>
                          <a:spcPts val="0"/>
                        </a:spcAft>
                      </a:pPr>
                      <a:r>
                        <a:rPr lang="ru-RU" sz="1000" b="1" dirty="0">
                          <a:latin typeface="Arial" pitchFamily="34" charset="0"/>
                          <a:ea typeface="Times New Roman"/>
                          <a:cs typeface="Arial" pitchFamily="34" charset="0"/>
                        </a:rPr>
                        <a:t>Г. </a:t>
                      </a:r>
                      <a:r>
                        <a:rPr lang="uk-UA" sz="1000" b="1" noProof="0" dirty="0" smtClean="0">
                          <a:latin typeface="Arial" pitchFamily="34" charset="0"/>
                          <a:ea typeface="Times New Roman"/>
                          <a:cs typeface="Arial" pitchFamily="34" charset="0"/>
                        </a:rPr>
                        <a:t>Обмежує вибір та доступ споживачів до необхідної інформації</a:t>
                      </a:r>
                    </a:p>
                    <a:p>
                      <a:pPr marL="90170" algn="just">
                        <a:spcAft>
                          <a:spcPts val="0"/>
                        </a:spcAft>
                      </a:pPr>
                      <a:r>
                        <a:rPr lang="uk-UA" sz="1000" b="1" noProof="0" dirty="0" smtClean="0">
                          <a:latin typeface="Arial" pitchFamily="34" charset="0"/>
                          <a:ea typeface="Times New Roman"/>
                          <a:cs typeface="Arial" pitchFamily="34" charset="0"/>
                        </a:rPr>
                        <a:t>Такий наслідок може мати місце, якщо регуляторна пропозиція:</a:t>
                      </a:r>
                      <a:endParaRPr lang="uk-UA" sz="1000" b="1" noProof="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lgn="just">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lgn="just">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223">
                <a:tc>
                  <a:txBody>
                    <a:bodyPr/>
                    <a:lstStyle/>
                    <a:p>
                      <a:pPr marL="90170">
                        <a:spcAft>
                          <a:spcPts val="0"/>
                        </a:spcAft>
                      </a:pPr>
                      <a:r>
                        <a:rPr lang="ru-RU" sz="1000" b="1" dirty="0">
                          <a:latin typeface="Arial" pitchFamily="34" charset="0"/>
                          <a:ea typeface="Times New Roman"/>
                          <a:cs typeface="Arial" pitchFamily="34" charset="0"/>
                        </a:rPr>
                        <a:t>1. </a:t>
                      </a:r>
                      <a:r>
                        <a:rPr lang="uk-UA" sz="1000" b="1" noProof="0" dirty="0" smtClean="0">
                          <a:latin typeface="Arial" pitchFamily="34" charset="0"/>
                          <a:ea typeface="Times New Roman"/>
                          <a:cs typeface="Arial" pitchFamily="34" charset="0"/>
                        </a:rPr>
                        <a:t>Обмежує здатність споживачів вирішувати, у кого купувати товар</a:t>
                      </a:r>
                      <a:r>
                        <a:rPr lang="ru-RU"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371">
                <a:tc>
                  <a:txBody>
                    <a:bodyPr/>
                    <a:lstStyle/>
                    <a:p>
                      <a:pPr marL="90170">
                        <a:spcAft>
                          <a:spcPts val="0"/>
                        </a:spcAft>
                      </a:pPr>
                      <a:r>
                        <a:rPr lang="ru-RU" sz="1000" b="1" dirty="0">
                          <a:latin typeface="Arial" pitchFamily="34" charset="0"/>
                          <a:ea typeface="Times New Roman"/>
                          <a:cs typeface="Arial" pitchFamily="34" charset="0"/>
                        </a:rPr>
                        <a:t>2</a:t>
                      </a:r>
                      <a:r>
                        <a:rPr lang="ru-RU" sz="1000" b="1" i="1" dirty="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Знижує мобільність споживачів внаслідок підвищення прямих або непрямих витрат на заміну постачальника</a:t>
                      </a:r>
                      <a:r>
                        <a:rPr lang="ru-RU"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831">
                <a:tc>
                  <a:txBody>
                    <a:bodyPr/>
                    <a:lstStyle/>
                    <a:p>
                      <a:pPr marL="90170">
                        <a:spcAft>
                          <a:spcPts val="0"/>
                        </a:spcAft>
                      </a:pPr>
                      <a:r>
                        <a:rPr lang="ru-RU" sz="1000" b="1" dirty="0">
                          <a:latin typeface="Arial" pitchFamily="34" charset="0"/>
                          <a:ea typeface="Times New Roman"/>
                          <a:cs typeface="Arial" pitchFamily="34" charset="0"/>
                        </a:rPr>
                        <a:t>3</a:t>
                      </a:r>
                      <a:r>
                        <a:rPr lang="ru-RU" sz="1000" b="1" i="1" dirty="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Суттєво</a:t>
                      </a:r>
                      <a:r>
                        <a:rPr lang="ru-RU" sz="1000" b="1" dirty="0" smtClean="0">
                          <a:latin typeface="Arial" pitchFamily="34" charset="0"/>
                          <a:ea typeface="Times New Roman"/>
                          <a:cs typeface="Arial" pitchFamily="34" charset="0"/>
                        </a:rPr>
                        <a:t/>
                      </a:r>
                      <a:r>
                        <a:rPr lang="uk-UA" sz="1000" b="1" noProof="0" dirty="0" smtClean="0">
                          <a:latin typeface="Arial" pitchFamily="34" charset="0"/>
                          <a:ea typeface="Times New Roman"/>
                          <a:cs typeface="Arial" pitchFamily="34" charset="0"/>
                        </a:rPr>
                        <a:t>обмежує чи змінює інформацію, необхідну для прийняття раціонального рішення щодо придбання чи продажу товарів</a:t>
                      </a:r>
                      <a:r>
                        <a:rPr lang="ru-RU"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Прямоугольник 5"/>
          <p:cNvSpPr/>
          <p:nvPr/>
        </p:nvSpPr>
        <p:spPr>
          <a:xfrm>
            <a:off x="7786710" y="1571612"/>
            <a:ext cx="1142992" cy="2862322"/>
          </a:xfrm>
          <a:prstGeom prst="rect">
            <a:avLst/>
          </a:prstGeom>
        </p:spPr>
        <p:txBody>
          <a:bodyPr wrap="square">
            <a:spAutoFit/>
          </a:bodyPr>
          <a:lstStyle/>
          <a:p>
            <a:endParaRPr lang="ru-RU" dirty="0"/>
          </a:p>
          <a:p>
            <a:r>
              <a:rPr lang="uk-UA" dirty="0"/>
              <a:t> </a:t>
            </a:r>
            <a:endParaRPr lang="ru-RU"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uk-UA" dirty="0"/>
              <a:t> </a:t>
            </a:r>
            <a:endParaRPr lang="ru-RU" dirty="0"/>
          </a:p>
        </p:txBody>
      </p:sp>
      <p:sp>
        <p:nvSpPr>
          <p:cNvPr id="18" name="Прямоугольник 17"/>
          <p:cNvSpPr/>
          <p:nvPr/>
        </p:nvSpPr>
        <p:spPr>
          <a:xfrm>
            <a:off x="357158" y="785794"/>
            <a:ext cx="7215238" cy="523220"/>
          </a:xfrm>
          <a:prstGeom prst="rect">
            <a:avLst/>
          </a:prstGeom>
        </p:spPr>
        <p:txBody>
          <a:bodyPr wrap="square">
            <a:spAutoFit/>
          </a:bodyPr>
          <a:lstStyle/>
          <a:p>
            <a:pPr lvl="0" indent="90488" algn="ctr" fontAlgn="base">
              <a:spcBef>
                <a:spcPct val="0"/>
              </a:spcBef>
              <a:spcAft>
                <a:spcPct val="0"/>
              </a:spcAft>
              <a:tabLst>
                <a:tab pos="1209675" algn="l"/>
                <a:tab pos="1573213" algn="l"/>
                <a:tab pos="2290763" algn="l"/>
                <a:tab pos="3224213" algn="l"/>
                <a:tab pos="4143375" algn="l"/>
                <a:tab pos="4518025" algn="l"/>
              </a:tabLst>
            </a:pPr>
            <a:r>
              <a:rPr lang="ru-RU" sz="1400" b="1" dirty="0" smtClean="0">
                <a:latin typeface="Arial" pitchFamily="34" charset="0"/>
                <a:ea typeface="Times New Roman" pitchFamily="18" charset="0"/>
                <a:cs typeface="Arial" pitchFamily="34" charset="0"/>
              </a:rPr>
              <a:t>КОНТРОЛЬНИЙ ПЕРЕЛІК ПИТАНЬ </a:t>
            </a:r>
          </a:p>
          <a:p>
            <a:pPr lvl="0" indent="90488" algn="ctr" fontAlgn="base">
              <a:spcBef>
                <a:spcPct val="0"/>
              </a:spcBef>
              <a:spcAft>
                <a:spcPct val="0"/>
              </a:spcAft>
              <a:tabLst>
                <a:tab pos="1209675" algn="l"/>
                <a:tab pos="1573213" algn="l"/>
                <a:tab pos="2290763" algn="l"/>
                <a:tab pos="3224213" algn="l"/>
                <a:tab pos="4143375" algn="l"/>
                <a:tab pos="4518025" algn="l"/>
              </a:tabLst>
            </a:pPr>
            <a:r>
              <a:rPr lang="ru-RU" sz="1400" b="1" dirty="0" smtClean="0">
                <a:latin typeface="Arial" pitchFamily="34" charset="0"/>
                <a:ea typeface="Times New Roman" pitchFamily="18" charset="0"/>
                <a:cs typeface="Arial" pitchFamily="34" charset="0"/>
              </a:rPr>
              <a:t>для </a:t>
            </a:r>
            <a:r>
              <a:rPr lang="ru-RU" sz="1400" b="1" dirty="0" err="1" smtClean="0">
                <a:latin typeface="Arial" pitchFamily="34" charset="0"/>
                <a:ea typeface="Times New Roman" pitchFamily="18" charset="0"/>
                <a:cs typeface="Arial" pitchFamily="34" charset="0"/>
              </a:rPr>
              <a:t>оцінки</a:t>
            </a:r>
            <a:r>
              <a:rPr lang="ru-RU" sz="1400" b="1" dirty="0" smtClean="0">
                <a:latin typeface="Arial" pitchFamily="34" charset="0"/>
                <a:ea typeface="Times New Roman" pitchFamily="18" charset="0"/>
                <a:cs typeface="Arial" pitchFamily="34" charset="0"/>
              </a:rPr>
              <a:t> регуляторного </a:t>
            </a:r>
            <a:r>
              <a:rPr lang="ru-RU" sz="1400" b="1" dirty="0" err="1" smtClean="0">
                <a:latin typeface="Arial" pitchFamily="34" charset="0"/>
                <a:ea typeface="Times New Roman" pitchFamily="18" charset="0"/>
                <a:cs typeface="Arial" pitchFamily="34" charset="0"/>
              </a:rPr>
              <a:t>впливу</a:t>
            </a:r>
            <a:r>
              <a:rPr lang="ru-RU" sz="1400" b="1" dirty="0" smtClean="0">
                <a:latin typeface="Arial" pitchFamily="34" charset="0"/>
                <a:ea typeface="Times New Roman" pitchFamily="18" charset="0"/>
                <a:cs typeface="Arial" pitchFamily="34" charset="0"/>
              </a:rPr>
              <a:t> на </a:t>
            </a:r>
            <a:r>
              <a:rPr lang="ru-RU" sz="1400" b="1" dirty="0" err="1" smtClean="0">
                <a:latin typeface="Arial" pitchFamily="34" charset="0"/>
                <a:ea typeface="Times New Roman" pitchFamily="18" charset="0"/>
                <a:cs typeface="Arial" pitchFamily="34" charset="0"/>
              </a:rPr>
              <a:t>конкуренцію</a:t>
            </a:r>
            <a:endParaRPr lang="ru-RU" sz="800" dirty="0" smtClean="0">
              <a:latin typeface="Arial" pitchFamily="34" charset="0"/>
              <a:cs typeface="Arial" pitchFamily="34" charset="0"/>
            </a:endParaRPr>
          </a:p>
        </p:txBody>
      </p:sp>
      <p:sp>
        <p:nvSpPr>
          <p:cNvPr id="19" name="Прямоугольник 18"/>
          <p:cNvSpPr/>
          <p:nvPr/>
        </p:nvSpPr>
        <p:spPr>
          <a:xfrm>
            <a:off x="7715272" y="3000372"/>
            <a:ext cx="1428728" cy="3046988"/>
          </a:xfrm>
          <a:prstGeom prst="rect">
            <a:avLst/>
          </a:prstGeom>
        </p:spPr>
        <p:txBody>
          <a:bodyPr wrap="square">
            <a:spAutoFit/>
          </a:bodyPr>
          <a:lstStyle/>
          <a:p>
            <a:pPr lvl="0" indent="90488" algn="ctr" eaLnBrk="0" fontAlgn="base" hangingPunct="0">
              <a:spcBef>
                <a:spcPct val="0"/>
              </a:spcBef>
              <a:spcAft>
                <a:spcPct val="0"/>
              </a:spcAft>
              <a:tabLst>
                <a:tab pos="1209675" algn="l"/>
                <a:tab pos="1573213" algn="l"/>
                <a:tab pos="2290763" algn="l"/>
                <a:tab pos="3224213" algn="l"/>
                <a:tab pos="4143375" algn="l"/>
                <a:tab pos="4518025" algn="l"/>
              </a:tabLst>
            </a:pPr>
            <a:r>
              <a:rPr lang="uk-UA" sz="1200" b="1" dirty="0" smtClean="0">
                <a:solidFill>
                  <a:srgbClr val="FF0000"/>
                </a:solidFill>
                <a:latin typeface="Arial" pitchFamily="34" charset="0"/>
                <a:ea typeface="Times New Roman" pitchFamily="18" charset="0"/>
                <a:cs typeface="Arial" pitchFamily="34" charset="0"/>
              </a:rPr>
              <a:t>Примітка: Відповідь на питання категорій впливу (категорії А – Г) має бути позитивною  у випадку, якщо на будь-яке із питань відповідної </a:t>
            </a:r>
            <a:r>
              <a:rPr lang="uk-UA" sz="1200" b="1" dirty="0" err="1" smtClean="0">
                <a:solidFill>
                  <a:srgbClr val="FF0000"/>
                </a:solidFill>
                <a:latin typeface="Arial" pitchFamily="34" charset="0"/>
                <a:ea typeface="Times New Roman" pitchFamily="18" charset="0"/>
                <a:cs typeface="Arial" pitchFamily="34" charset="0"/>
              </a:rPr>
              <a:t>підкатегорії</a:t>
            </a:r>
            <a:r>
              <a:rPr lang="uk-UA" sz="1200" b="1" dirty="0" smtClean="0">
                <a:solidFill>
                  <a:srgbClr val="FF0000"/>
                </a:solidFill>
                <a:latin typeface="Arial" pitchFamily="34" charset="0"/>
                <a:ea typeface="Times New Roman" pitchFamily="18" charset="0"/>
                <a:cs typeface="Arial" pitchFamily="34" charset="0"/>
              </a:rPr>
              <a:t> отримано позитивну відповідь</a:t>
            </a:r>
            <a:r>
              <a:rPr lang="ru-RU" sz="1200" dirty="0" smtClean="0">
                <a:solidFill>
                  <a:srgbClr val="FF0000"/>
                </a:solidFill>
                <a:latin typeface="Arial" pitchFamily="34" charset="0"/>
                <a:ea typeface="Times New Roman" pitchFamily="18" charset="0"/>
                <a:cs typeface="Arial" pitchFamily="34" charset="0"/>
              </a:rPr>
              <a:t>.</a:t>
            </a:r>
            <a:endParaRPr lang="ru-RU" sz="2000" dirty="0" smtClean="0">
              <a:solidFill>
                <a:srgbClr val="FF0000"/>
              </a:solidFill>
              <a:latin typeface="Arial" pitchFamily="34" charset="0"/>
              <a:cs typeface="Arial" pitchFamily="34" charset="0"/>
            </a:endParaRPr>
          </a:p>
        </p:txBody>
      </p:sp>
      <p:pic>
        <p:nvPicPr>
          <p:cNvPr id="21"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8001024" y="1928802"/>
            <a:ext cx="811213" cy="1036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7293459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backgroundRemoval t="448" b="100000" l="472"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3" name="Объект 2"/>
          <p:cNvSpPr>
            <a:spLocks noGrp="1"/>
          </p:cNvSpPr>
          <p:nvPr>
            <p:ph idx="1"/>
          </p:nvPr>
        </p:nvSpPr>
        <p:spPr>
          <a:xfrm>
            <a:off x="1702563" y="1413218"/>
            <a:ext cx="7072928" cy="5112440"/>
          </a:xfrm>
        </p:spPr>
        <p:txBody>
          <a:bodyPr>
            <a:normAutofit/>
          </a:bodyPr>
          <a:lstStyle/>
          <a:p>
            <a:endParaRPr lang="ru-RU" dirty="0" smtClean="0"/>
          </a:p>
          <a:p>
            <a:endParaRPr lang="ru-RU" dirty="0"/>
          </a:p>
          <a:p>
            <a:endParaRPr lang="ru-RU" dirty="0" smtClean="0"/>
          </a:p>
          <a:p>
            <a:endParaRPr lang="ru-RU" dirty="0" smtClean="0"/>
          </a:p>
          <a:p>
            <a:endParaRPr lang="ru-RU" dirty="0"/>
          </a:p>
          <a:p>
            <a:pPr marL="0" indent="0">
              <a:buNone/>
            </a:pPr>
            <a:endParaRPr lang="ru-RU" dirty="0" smtClean="0"/>
          </a:p>
          <a:p>
            <a:pPr marL="0" indent="0">
              <a:buNone/>
            </a:pPr>
            <a:endParaRPr lang="ru-RU" dirty="0"/>
          </a:p>
          <a:p>
            <a:endParaRPr lang="ru-RU" dirty="0" smtClean="0"/>
          </a:p>
          <a:p>
            <a:endParaRPr lang="ru-RU" dirty="0"/>
          </a:p>
          <a:p>
            <a:endParaRPr lang="ru-RU" dirty="0" smtClean="0"/>
          </a:p>
          <a:p>
            <a:endParaRPr lang="ru-RU" sz="2600" dirty="0"/>
          </a:p>
          <a:p>
            <a:pPr marL="0" indent="0" algn="ctr">
              <a:buNone/>
            </a:pPr>
            <a:endParaRPr lang="ru-RU" b="1" u="sng" dirty="0" smtClean="0">
              <a:solidFill>
                <a:srgbClr val="FF0000"/>
              </a:solidFill>
            </a:endParaRPr>
          </a:p>
          <a:p>
            <a:endParaRPr lang="ru-RU" dirty="0"/>
          </a:p>
        </p:txBody>
      </p:sp>
      <p:sp>
        <p:nvSpPr>
          <p:cNvPr id="6" name="Скругленный прямоугольник 5"/>
          <p:cNvSpPr/>
          <p:nvPr/>
        </p:nvSpPr>
        <p:spPr>
          <a:xfrm>
            <a:off x="785786" y="1428736"/>
            <a:ext cx="8048366" cy="78581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36000" tIns="180000" rIns="36000" bIns="0" rtlCol="0" anchor="ctr"/>
          <a:lstStyle/>
          <a:p>
            <a:pPr marL="334010" indent="-228600">
              <a:spcAft>
                <a:spcPts val="0"/>
              </a:spcAft>
            </a:pPr>
            <a:r>
              <a:rPr lang="uk-UA" sz="1200" b="1" dirty="0" smtClean="0">
                <a:solidFill>
                  <a:srgbClr val="FF0000"/>
                </a:solidFill>
                <a:latin typeface="Arial" pitchFamily="34" charset="0"/>
                <a:ea typeface="Times New Roman"/>
                <a:cs typeface="Arial" pitchFamily="34" charset="0"/>
              </a:rPr>
              <a:t>Чи надає проект суб’єкту господарювання виключні права на поставку товарів чи послуг? </a:t>
            </a:r>
          </a:p>
          <a:p>
            <a:pPr algn="just"/>
            <a:r>
              <a:rPr lang="uk-UA" sz="1200" b="1" dirty="0" smtClean="0">
                <a:solidFill>
                  <a:schemeClr val="tx1"/>
                </a:solidFill>
                <a:latin typeface="Arial" pitchFamily="34" charset="0"/>
                <a:ea typeface="Times New Roman"/>
                <a:cs typeface="Arial" pitchFamily="34" charset="0"/>
              </a:rPr>
              <a:t>(</a:t>
            </a:r>
            <a:r>
              <a:rPr lang="uk-UA" sz="1200" b="1" dirty="0" smtClean="0">
                <a:solidFill>
                  <a:schemeClr val="tx1"/>
                </a:solidFill>
              </a:rPr>
              <a:t>Надання виключних прав призводить до створення монополій, усунення чи недопущення конкуренції, що інколи може бути виправданим, проте існування монополій може призводити до зростання цін на товари, зниження якості послуг  та до уповільнення технологічного розвитку</a:t>
            </a:r>
            <a:r>
              <a:rPr lang="uk-UA" sz="1200" b="1" dirty="0" smtClean="0">
                <a:solidFill>
                  <a:schemeClr val="tx1"/>
                </a:solidFill>
                <a:latin typeface="Arial" pitchFamily="34" charset="0"/>
                <a:ea typeface="Times New Roman"/>
                <a:cs typeface="Arial" pitchFamily="34" charset="0"/>
              </a:rPr>
              <a:t>)</a:t>
            </a:r>
          </a:p>
          <a:p>
            <a:pPr marL="334010" indent="-228600">
              <a:spcAft>
                <a:spcPts val="0"/>
              </a:spcAft>
            </a:pPr>
            <a:endParaRPr lang="ru-RU" sz="1200" b="1" dirty="0">
              <a:solidFill>
                <a:srgbClr val="FF0000"/>
              </a:solidFill>
              <a:latin typeface="Arial" pitchFamily="34" charset="0"/>
              <a:ea typeface="Times New Roman"/>
              <a:cs typeface="Arial" pitchFamily="34" charset="0"/>
            </a:endParaRPr>
          </a:p>
        </p:txBody>
      </p:sp>
      <p:sp>
        <p:nvSpPr>
          <p:cNvPr id="7" name="Блок-схема: узел 6"/>
          <p:cNvSpPr/>
          <p:nvPr/>
        </p:nvSpPr>
        <p:spPr>
          <a:xfrm>
            <a:off x="142844" y="2643182"/>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2</a:t>
            </a:r>
            <a:endParaRPr lang="ru-RU" dirty="0">
              <a:solidFill>
                <a:schemeClr val="tx1"/>
              </a:solidFill>
            </a:endParaRPr>
          </a:p>
        </p:txBody>
      </p:sp>
      <p:sp>
        <p:nvSpPr>
          <p:cNvPr id="10" name="Скругленный прямоугольник 9"/>
          <p:cNvSpPr/>
          <p:nvPr/>
        </p:nvSpPr>
        <p:spPr>
          <a:xfrm>
            <a:off x="785786" y="2357430"/>
            <a:ext cx="8072494" cy="100013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ormAutofit fontScale="92500" lnSpcReduction="20000"/>
          </a:bodyPr>
          <a:lstStyle/>
          <a:p>
            <a:pPr algn="just"/>
            <a:r>
              <a:rPr lang="uk-UA" sz="1300" b="1" dirty="0" smtClean="0">
                <a:solidFill>
                  <a:srgbClr val="FF0000"/>
                </a:solidFill>
                <a:latin typeface="Arial" pitchFamily="34" charset="0"/>
                <a:cs typeface="Arial" pitchFamily="34" charset="0"/>
              </a:rPr>
              <a:t>Чи передбачає проект запровадження режиму ліцензування, додаткових дозвільних чи погоджувальних процедур?</a:t>
            </a:r>
          </a:p>
          <a:p>
            <a:pPr algn="just"/>
            <a:r>
              <a:rPr lang="uk-UA" sz="1300" dirty="0" smtClean="0">
                <a:solidFill>
                  <a:schemeClr val="tx1"/>
                </a:solidFill>
                <a:latin typeface="Arial" pitchFamily="34" charset="0"/>
                <a:cs typeface="Arial" pitchFamily="34" charset="0"/>
              </a:rPr>
              <a:t>(</a:t>
            </a:r>
            <a:r>
              <a:rPr lang="ru-RU" sz="1300" b="1" dirty="0" smtClean="0">
                <a:solidFill>
                  <a:schemeClr val="tx1"/>
                </a:solidFill>
              </a:rPr>
              <a:t>У </a:t>
            </a:r>
            <a:r>
              <a:rPr lang="uk-UA" sz="1300" b="1" dirty="0" smtClean="0">
                <a:solidFill>
                  <a:schemeClr val="tx1"/>
                </a:solidFill>
              </a:rPr>
              <a:t>разі впровадження режиму ліцензування, додаткових дозвільних процедур для забезпечення належної якості товарів/послуг, рівня кваліфікації, захисту суспільних інтересів, регуляторні органи мають врахувати, що вимоги до суб’єктів господарювання не повинні бути надмірними та створювати невиправдані бар’єри для входження в ринок нових </a:t>
            </a:r>
            <a:r>
              <a:rPr lang="uk-UA" sz="1300" b="1" dirty="0" err="1" smtClean="0">
                <a:solidFill>
                  <a:schemeClr val="tx1"/>
                </a:solidFill>
              </a:rPr>
              <a:t>учасникі</a:t>
            </a:r>
            <a:r>
              <a:rPr lang="ru-RU" sz="1300" b="1" dirty="0" smtClean="0">
                <a:solidFill>
                  <a:schemeClr val="tx1"/>
                </a:solidFill>
              </a:rPr>
              <a:t>в</a:t>
            </a:r>
            <a:r>
              <a:rPr lang="uk-UA" sz="1300" b="1" dirty="0" smtClean="0">
                <a:solidFill>
                  <a:schemeClr val="tx1"/>
                </a:solidFill>
                <a:latin typeface="Arial" pitchFamily="34" charset="0"/>
                <a:cs typeface="Arial" pitchFamily="34" charset="0"/>
              </a:rPr>
              <a:t>)</a:t>
            </a:r>
            <a:endParaRPr lang="ru-RU" sz="1300" b="1" dirty="0">
              <a:solidFill>
                <a:schemeClr val="tx1"/>
              </a:solidFill>
              <a:latin typeface="Arial" pitchFamily="34" charset="0"/>
              <a:cs typeface="Arial" pitchFamily="34" charset="0"/>
            </a:endParaRPr>
          </a:p>
        </p:txBody>
      </p:sp>
      <p:sp>
        <p:nvSpPr>
          <p:cNvPr id="14" name="Блок-схема: узел 13"/>
          <p:cNvSpPr/>
          <p:nvPr/>
        </p:nvSpPr>
        <p:spPr>
          <a:xfrm>
            <a:off x="142844" y="4714884"/>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4</a:t>
            </a:r>
            <a:endParaRPr lang="ru-RU" dirty="0">
              <a:solidFill>
                <a:schemeClr val="tx1"/>
              </a:solidFill>
            </a:endParaRPr>
          </a:p>
        </p:txBody>
      </p:sp>
      <p:sp>
        <p:nvSpPr>
          <p:cNvPr id="15" name="Скругленный прямоугольник 14"/>
          <p:cNvSpPr/>
          <p:nvPr/>
        </p:nvSpPr>
        <p:spPr>
          <a:xfrm>
            <a:off x="785786" y="4357694"/>
            <a:ext cx="8072494" cy="114300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ormAutofit lnSpcReduction="10000"/>
          </a:bodyPr>
          <a:lstStyle/>
          <a:p>
            <a:pPr lvl="0" algn="just"/>
            <a:r>
              <a:rPr lang="uk-UA" sz="1200" b="1" dirty="0" smtClean="0">
                <a:solidFill>
                  <a:srgbClr val="FF0000"/>
                </a:solidFill>
                <a:latin typeface="Arial" pitchFamily="34" charset="0"/>
                <a:cs typeface="Arial" pitchFamily="34" charset="0"/>
              </a:rPr>
              <a:t>Чи підвищує проект вартість входження в ринок?</a:t>
            </a:r>
            <a:r>
              <a:rPr lang="ru-RU" sz="1200" b="1" dirty="0" smtClean="0">
                <a:latin typeface="Arial" pitchFamily="34" charset="0"/>
                <a:cs typeface="Arial" pitchFamily="34" charset="0"/>
              </a:rPr>
              <a:t/>
            </a:r>
          </a:p>
          <a:p>
            <a:pPr algn="just"/>
            <a:r>
              <a:rPr lang="ru-RU" sz="1200" b="1" dirty="0" smtClean="0">
                <a:solidFill>
                  <a:schemeClr val="tx1"/>
                </a:solidFill>
              </a:rPr>
              <a:t>(</a:t>
            </a:r>
            <a:r>
              <a:rPr lang="uk-UA" sz="1200" b="1" dirty="0" smtClean="0">
                <a:solidFill>
                  <a:schemeClr val="tx1"/>
                </a:solidFill>
              </a:rPr>
              <a:t>Якщо правила вимагають від бізнесу значних капіталовкладень на дотримання регуляторних вимог, суб’єкти малого підприємництва, які найбільш гостро реагують на підвищення витрат, будуть змушені залишити ринок. Бар’єрами для входження в ринок можуть також бути вимоги щодо мінімального розміру до приміщень або обов’язкового набору послуг, до статутного капіталу або мінімальної кількості кваліфікованих працівників, занадто короткий термін дії ліцензії при високій вартості її подовження.)</a:t>
            </a:r>
          </a:p>
          <a:p>
            <a:pPr lvl="0" algn="just">
              <a:spcBef>
                <a:spcPts val="600"/>
              </a:spcBef>
            </a:pPr>
            <a:endParaRPr lang="uk-UA" sz="1200" b="1" i="1" dirty="0" smtClean="0">
              <a:solidFill>
                <a:schemeClr val="tx1"/>
              </a:solidFill>
              <a:latin typeface="Arial" pitchFamily="34" charset="0"/>
              <a:cs typeface="Arial" pitchFamily="34" charset="0"/>
            </a:endParaRPr>
          </a:p>
          <a:p>
            <a:pPr lvl="0" algn="just">
              <a:spcBef>
                <a:spcPts val="600"/>
              </a:spcBef>
            </a:pPr>
            <a:endParaRPr lang="uk-UA" sz="1200" b="1" i="1" dirty="0" smtClean="0">
              <a:solidFill>
                <a:srgbClr val="FF0000"/>
              </a:solidFill>
              <a:latin typeface="Arial" pitchFamily="34" charset="0"/>
              <a:cs typeface="Arial" pitchFamily="34" charset="0"/>
            </a:endParaRPr>
          </a:p>
          <a:p>
            <a:pPr algn="ctr">
              <a:spcBef>
                <a:spcPts val="600"/>
              </a:spcBef>
            </a:pPr>
            <a:endParaRPr lang="ru-RU" dirty="0"/>
          </a:p>
        </p:txBody>
      </p:sp>
      <p:sp>
        <p:nvSpPr>
          <p:cNvPr id="16" name="Блок-схема: узел 15"/>
          <p:cNvSpPr/>
          <p:nvPr/>
        </p:nvSpPr>
        <p:spPr>
          <a:xfrm>
            <a:off x="142844" y="5857892"/>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5</a:t>
            </a:r>
            <a:endParaRPr lang="ru-RU" dirty="0">
              <a:solidFill>
                <a:schemeClr val="tx1"/>
              </a:solidFill>
            </a:endParaRPr>
          </a:p>
        </p:txBody>
      </p:sp>
      <p:sp>
        <p:nvSpPr>
          <p:cNvPr id="23" name="Блок-схема: узел 22"/>
          <p:cNvSpPr/>
          <p:nvPr/>
        </p:nvSpPr>
        <p:spPr>
          <a:xfrm>
            <a:off x="142844" y="164305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1</a:t>
            </a:r>
            <a:endParaRPr lang="ru-RU" dirty="0">
              <a:solidFill>
                <a:schemeClr val="tx1"/>
              </a:solidFill>
            </a:endParaRPr>
          </a:p>
        </p:txBody>
      </p:sp>
      <p:sp>
        <p:nvSpPr>
          <p:cNvPr id="24" name="Прямоугольник 23"/>
          <p:cNvSpPr/>
          <p:nvPr/>
        </p:nvSpPr>
        <p:spPr>
          <a:xfrm>
            <a:off x="1000100" y="785794"/>
            <a:ext cx="7429552" cy="646331"/>
          </a:xfrm>
          <a:prstGeom prst="rect">
            <a:avLst/>
          </a:prstGeom>
        </p:spPr>
        <p:txBody>
          <a:bodyPr wrap="square">
            <a:spAutoFit/>
          </a:bodyPr>
          <a:lstStyle/>
          <a:p>
            <a:pPr algn="ctr">
              <a:spcBef>
                <a:spcPts val="0"/>
              </a:spcBef>
            </a:pPr>
            <a:r>
              <a:rPr lang="uk-UA" b="1" dirty="0" smtClean="0"/>
              <a:t>А. Обмежує кількість або звужує коло постачальників</a:t>
            </a:r>
          </a:p>
          <a:p>
            <a:pPr algn="ctr">
              <a:spcBef>
                <a:spcPts val="0"/>
              </a:spcBef>
            </a:pPr>
            <a:r>
              <a:rPr lang="uk-UA" b="1" dirty="0" smtClean="0"/>
              <a:t>Такий наслідок може мати місце, якщо регуляторна пропозиція:</a:t>
            </a:r>
            <a:endParaRPr lang="ru-RU" b="1" dirty="0" smtClean="0"/>
          </a:p>
        </p:txBody>
      </p:sp>
      <p:sp>
        <p:nvSpPr>
          <p:cNvPr id="25" name="Скругленный прямоугольник 24"/>
          <p:cNvSpPr/>
          <p:nvPr/>
        </p:nvSpPr>
        <p:spPr>
          <a:xfrm>
            <a:off x="785786" y="5643578"/>
            <a:ext cx="8143932" cy="85728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ormAutofit fontScale="92500" lnSpcReduction="20000"/>
          </a:bodyPr>
          <a:lstStyle/>
          <a:p>
            <a:pPr lvl="0" algn="just"/>
            <a:r>
              <a:rPr lang="uk-UA" sz="1300" b="1" dirty="0" smtClean="0">
                <a:solidFill>
                  <a:srgbClr val="FF0000"/>
                </a:solidFill>
                <a:latin typeface="Arial" pitchFamily="34" charset="0"/>
                <a:cs typeface="Arial" pitchFamily="34" charset="0"/>
              </a:rPr>
              <a:t>Чи створюються проектом географічні бар’єри для постачання товарів, виконання робіт, надання послуг?</a:t>
            </a:r>
          </a:p>
          <a:p>
            <a:pPr algn="just"/>
            <a:r>
              <a:rPr lang="uk-UA" sz="1300" b="1" dirty="0" smtClean="0">
                <a:solidFill>
                  <a:schemeClr val="tx1"/>
                </a:solidFill>
              </a:rPr>
              <a:t>(Обмеження вільного переміщення товарів чи послуг між регіонами  створюють географічний бар’єр </a:t>
            </a:r>
            <a:r>
              <a:rPr lang="ru-RU" sz="1300" b="1" dirty="0" smtClean="0">
                <a:solidFill>
                  <a:schemeClr val="tx1"/>
                </a:solidFill>
              </a:rPr>
              <a:t>для </a:t>
            </a:r>
            <a:r>
              <a:rPr lang="uk-UA" sz="1300" b="1" dirty="0" smtClean="0">
                <a:solidFill>
                  <a:schemeClr val="tx1"/>
                </a:solidFill>
              </a:rPr>
              <a:t>входження в ринок нових суб’єктів господарювання. Контроль за переміщенням товарів, послуг чи робочої сили прагне стимулювати місцеву промисловість та забезпечити зайнятість населення в економічно відсталих регіонах</a:t>
            </a:r>
            <a:r>
              <a:rPr lang="ru-RU" sz="1300" b="1" dirty="0" smtClean="0">
                <a:solidFill>
                  <a:schemeClr val="tx1"/>
                </a:solidFill>
              </a:rPr>
              <a:t>.)</a:t>
            </a:r>
          </a:p>
          <a:p>
            <a:pPr lvl="0" algn="just"/>
            <a:endParaRPr lang="uk-UA" sz="1200" b="1" dirty="0" smtClean="0">
              <a:solidFill>
                <a:srgbClr val="FF0000"/>
              </a:solidFill>
              <a:latin typeface="Arial" pitchFamily="34" charset="0"/>
              <a:cs typeface="Arial" pitchFamily="34" charset="0"/>
            </a:endParaRPr>
          </a:p>
          <a:p>
            <a:pPr algn="ctr">
              <a:spcBef>
                <a:spcPts val="600"/>
              </a:spcBef>
            </a:pPr>
            <a:endParaRPr lang="ru-RU" dirty="0"/>
          </a:p>
        </p:txBody>
      </p:sp>
      <p:sp>
        <p:nvSpPr>
          <p:cNvPr id="26" name="Скругленный прямоугольник 25"/>
          <p:cNvSpPr/>
          <p:nvPr/>
        </p:nvSpPr>
        <p:spPr>
          <a:xfrm>
            <a:off x="785786" y="3429000"/>
            <a:ext cx="8072494" cy="78581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ormAutofit fontScale="85000" lnSpcReduction="10000"/>
          </a:bodyPr>
          <a:lstStyle/>
          <a:p>
            <a:pPr lvl="0" algn="just">
              <a:spcBef>
                <a:spcPts val="600"/>
              </a:spcBef>
            </a:pPr>
            <a:r>
              <a:rPr lang="uk-UA" sz="1400" b="1" dirty="0" smtClean="0">
                <a:solidFill>
                  <a:srgbClr val="FF0000"/>
                </a:solidFill>
                <a:latin typeface="Arial" pitchFamily="34" charset="0"/>
                <a:cs typeface="Arial" pitchFamily="34" charset="0"/>
              </a:rPr>
              <a:t>Чи обмежує проект здатність окремих категорій суб’єктів господарювання займатися відповідним видом діяльності?</a:t>
            </a:r>
          </a:p>
          <a:p>
            <a:pPr algn="just"/>
            <a:r>
              <a:rPr lang="uk-UA" sz="1400" b="1" dirty="0" smtClean="0">
                <a:solidFill>
                  <a:schemeClr val="tx1"/>
                </a:solidFill>
                <a:latin typeface="Calibri" pitchFamily="34" charset="0"/>
                <a:cs typeface="Calibri" pitchFamily="34" charset="0"/>
              </a:rPr>
              <a:t>(Встановлення надмірно завищених вимог до бізнесу може призвести </a:t>
            </a:r>
            <a:r>
              <a:rPr lang="ru-RU" sz="1400" b="1" dirty="0" smtClean="0">
                <a:solidFill>
                  <a:schemeClr val="tx1"/>
                </a:solidFill>
                <a:latin typeface="Calibri" pitchFamily="34" charset="0"/>
                <a:cs typeface="Calibri" pitchFamily="34" charset="0"/>
              </a:rPr>
              <a:t>до того, </a:t>
            </a:r>
            <a:r>
              <a:rPr lang="uk-UA" sz="1400" b="1" dirty="0" smtClean="0">
                <a:solidFill>
                  <a:schemeClr val="tx1"/>
                </a:solidFill>
                <a:latin typeface="Calibri" pitchFamily="34" charset="0"/>
                <a:cs typeface="Calibri" pitchFamily="34" charset="0"/>
              </a:rPr>
              <a:t>що лише незначна кількість суб’єктів господарювання буде здатна забезпечити відповідність цим вимогам, що призведе до обмеження конкуренції</a:t>
            </a:r>
            <a:r>
              <a:rPr lang="ru-RU" sz="1400" b="1" dirty="0" smtClean="0">
                <a:solidFill>
                  <a:schemeClr val="tx1"/>
                </a:solidFill>
                <a:latin typeface="Calibri" pitchFamily="34" charset="0"/>
                <a:cs typeface="Calibri" pitchFamily="34" charset="0"/>
              </a:rPr>
              <a:t>.</a:t>
            </a:r>
            <a:r>
              <a:rPr lang="uk-UA" sz="1400" b="1" dirty="0" smtClean="0">
                <a:solidFill>
                  <a:schemeClr val="tx1"/>
                </a:solidFill>
                <a:latin typeface="Calibri" pitchFamily="34" charset="0"/>
                <a:cs typeface="Calibri" pitchFamily="34" charset="0"/>
              </a:rPr>
              <a:t>)</a:t>
            </a:r>
          </a:p>
        </p:txBody>
      </p:sp>
      <p:sp>
        <p:nvSpPr>
          <p:cNvPr id="27" name="Блок-схема: узел 26"/>
          <p:cNvSpPr/>
          <p:nvPr/>
        </p:nvSpPr>
        <p:spPr>
          <a:xfrm>
            <a:off x="142844" y="3643314"/>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3</a:t>
            </a:r>
            <a:endParaRPr lang="ru-RU" dirty="0">
              <a:solidFill>
                <a:schemeClr val="tx1"/>
              </a:solidFill>
            </a:endParaRPr>
          </a:p>
        </p:txBody>
      </p:sp>
    </p:spTree>
    <p:extLst>
      <p:ext uri="{BB962C8B-B14F-4D97-AF65-F5344CB8AC3E}">
        <p14:creationId xmlns="" xmlns:p14="http://schemas.microsoft.com/office/powerpoint/2010/main" val="12100955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backgroundRemoval t="448" b="100000" l="472"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3" name="Объект 2"/>
          <p:cNvSpPr>
            <a:spLocks noGrp="1"/>
          </p:cNvSpPr>
          <p:nvPr>
            <p:ph idx="1"/>
          </p:nvPr>
        </p:nvSpPr>
        <p:spPr>
          <a:xfrm>
            <a:off x="1702563" y="1413218"/>
            <a:ext cx="7072928" cy="5112440"/>
          </a:xfrm>
        </p:spPr>
        <p:txBody>
          <a:bodyPr>
            <a:normAutofit/>
          </a:bodyPr>
          <a:lstStyle/>
          <a:p>
            <a:endParaRPr lang="ru-RU" dirty="0" smtClean="0"/>
          </a:p>
          <a:p>
            <a:endParaRPr lang="ru-RU" dirty="0"/>
          </a:p>
          <a:p>
            <a:endParaRPr lang="ru-RU" dirty="0" smtClean="0"/>
          </a:p>
          <a:p>
            <a:endParaRPr lang="ru-RU" dirty="0" smtClean="0"/>
          </a:p>
          <a:p>
            <a:endParaRPr lang="ru-RU" dirty="0"/>
          </a:p>
          <a:p>
            <a:pPr marL="0" indent="0">
              <a:buNone/>
            </a:pPr>
            <a:endParaRPr lang="ru-RU" dirty="0" smtClean="0"/>
          </a:p>
          <a:p>
            <a:pPr marL="0" indent="0">
              <a:buNone/>
            </a:pPr>
            <a:endParaRPr lang="ru-RU" dirty="0"/>
          </a:p>
          <a:p>
            <a:endParaRPr lang="ru-RU" dirty="0" smtClean="0"/>
          </a:p>
          <a:p>
            <a:endParaRPr lang="ru-RU" dirty="0"/>
          </a:p>
          <a:p>
            <a:endParaRPr lang="ru-RU" dirty="0" smtClean="0"/>
          </a:p>
          <a:p>
            <a:endParaRPr lang="ru-RU" sz="2600" dirty="0"/>
          </a:p>
          <a:p>
            <a:pPr marL="0" indent="0" algn="ctr">
              <a:buNone/>
            </a:pPr>
            <a:endParaRPr lang="ru-RU" b="1" u="sng" dirty="0" smtClean="0">
              <a:solidFill>
                <a:srgbClr val="FF0000"/>
              </a:solidFill>
            </a:endParaRPr>
          </a:p>
          <a:p>
            <a:endParaRPr lang="ru-RU" dirty="0"/>
          </a:p>
        </p:txBody>
      </p:sp>
      <p:sp>
        <p:nvSpPr>
          <p:cNvPr id="6" name="Скругленный прямоугольник 5"/>
          <p:cNvSpPr/>
          <p:nvPr/>
        </p:nvSpPr>
        <p:spPr>
          <a:xfrm>
            <a:off x="785786" y="1357298"/>
            <a:ext cx="8143932" cy="135732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lvl="0"/>
            <a:r>
              <a:rPr lang="uk-UA" sz="1100" b="1" dirty="0" smtClean="0">
                <a:solidFill>
                  <a:srgbClr val="FF0000"/>
                </a:solidFill>
                <a:latin typeface="Arial" pitchFamily="34" charset="0"/>
                <a:cs typeface="Arial" pitchFamily="34" charset="0"/>
              </a:rPr>
              <a:t>Чи обмежує проект здатність підприємців визначати ціни на товари та послуги?</a:t>
            </a:r>
          </a:p>
          <a:p>
            <a:pPr algn="just"/>
            <a:r>
              <a:rPr lang="uk-UA" sz="1050" b="1" dirty="0" smtClean="0">
                <a:solidFill>
                  <a:schemeClr val="tx1"/>
                </a:solidFill>
                <a:ea typeface="Times New Roman"/>
                <a:cs typeface="Arial" pitchFamily="34" charset="0"/>
              </a:rPr>
              <a:t>(Цінове регулювання може бути виправданим по відношенню до ринків з монопольною структурою, але по відношенню до ринків, на яких діє значна кількість суб’єктів господарювання, може призвести до небажаних наслідків як для споживачів, так і економічної ефективності в цілому. Мінімальні цінові пороги фактично захищають інтереси діючих підприємств, оскільки обмежується здатність більш ефективних компаній пропонувати товари чи послуги за цінами, нижчими за регульовану мінімальну ціну, споживачі не можуть скористатися перевагами конкурентного ринку. Максимальні ціни запроваджуються, як інструмент захисту споживачів, але вони можуть використовуватись суб’єктами господарювання для «підтягування» загального рівня цін до встановленого максимального порогу. Інтенсивність цінової конкуренції між постачальниками, мотивація до інновацій, до покращення якості </a:t>
            </a:r>
            <a:r>
              <a:rPr lang="ru-RU" sz="1050" b="1" dirty="0" err="1" smtClean="0">
                <a:solidFill>
                  <a:schemeClr val="tx1"/>
                </a:solidFill>
                <a:ea typeface="Times New Roman"/>
                <a:cs typeface="Arial" pitchFamily="34" charset="0"/>
              </a:rPr>
              <a:t>продукції</a:t>
            </a:r>
            <a:r>
              <a:rPr lang="ru-RU" sz="1050" b="1" dirty="0" smtClean="0">
                <a:solidFill>
                  <a:schemeClr val="tx1"/>
                </a:solidFill>
                <a:ea typeface="Times New Roman"/>
                <a:cs typeface="Arial" pitchFamily="34" charset="0"/>
              </a:rPr>
              <a:t/>
            </a:r>
            <a:r>
              <a:rPr lang="ru-RU" sz="1050" b="1" dirty="0" err="1" smtClean="0">
                <a:solidFill>
                  <a:schemeClr val="tx1"/>
                </a:solidFill>
                <a:ea typeface="Times New Roman"/>
                <a:cs typeface="Arial" pitchFamily="34" charset="0"/>
              </a:rPr>
              <a:t>знижується</a:t>
            </a:r>
            <a:r>
              <a:rPr lang="ru-RU" sz="1050" b="1" dirty="0" smtClean="0">
                <a:solidFill>
                  <a:schemeClr val="tx1"/>
                </a:solidFill>
                <a:ea typeface="Times New Roman"/>
                <a:cs typeface="Arial" pitchFamily="34" charset="0"/>
              </a:rPr>
              <a:t>.</a:t>
            </a:r>
            <a:r>
              <a:rPr lang="uk-UA" sz="1050" b="1" dirty="0" smtClean="0">
                <a:solidFill>
                  <a:schemeClr val="tx1"/>
                </a:solidFill>
                <a:ea typeface="Times New Roman"/>
                <a:cs typeface="Arial" pitchFamily="34" charset="0"/>
              </a:rPr>
              <a:t>)</a:t>
            </a:r>
          </a:p>
          <a:p>
            <a:pPr marL="334010" indent="-228600">
              <a:spcAft>
                <a:spcPts val="0"/>
              </a:spcAft>
            </a:pPr>
            <a:endParaRPr lang="ru-RU" sz="1200" b="1" dirty="0">
              <a:solidFill>
                <a:srgbClr val="FF0000"/>
              </a:solidFill>
              <a:latin typeface="Arial" pitchFamily="34" charset="0"/>
              <a:ea typeface="Times New Roman"/>
              <a:cs typeface="Arial" pitchFamily="34" charset="0"/>
            </a:endParaRPr>
          </a:p>
        </p:txBody>
      </p:sp>
      <p:sp>
        <p:nvSpPr>
          <p:cNvPr id="7" name="Блок-схема: узел 6"/>
          <p:cNvSpPr/>
          <p:nvPr/>
        </p:nvSpPr>
        <p:spPr>
          <a:xfrm>
            <a:off x="142844" y="3000372"/>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2</a:t>
            </a:r>
            <a:endParaRPr lang="ru-RU" dirty="0">
              <a:solidFill>
                <a:schemeClr val="tx1"/>
              </a:solidFill>
            </a:endParaRPr>
          </a:p>
        </p:txBody>
      </p:sp>
      <p:sp>
        <p:nvSpPr>
          <p:cNvPr id="10" name="Скругленный прямоугольник 9"/>
          <p:cNvSpPr/>
          <p:nvPr/>
        </p:nvSpPr>
        <p:spPr>
          <a:xfrm>
            <a:off x="785786" y="2786058"/>
            <a:ext cx="8143932" cy="85725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lvl="0"/>
            <a:r>
              <a:rPr lang="uk-UA" sz="1100" b="1" dirty="0" smtClean="0">
                <a:solidFill>
                  <a:srgbClr val="FF0000"/>
                </a:solidFill>
                <a:latin typeface="Arial" pitchFamily="34" charset="0"/>
                <a:cs typeface="Arial" pitchFamily="34" charset="0"/>
              </a:rPr>
              <a:t>Чи обмежує </a:t>
            </a:r>
            <a:r>
              <a:rPr lang="ru-RU" sz="1100" b="1" dirty="0" smtClean="0">
                <a:solidFill>
                  <a:srgbClr val="FF0000"/>
                </a:solidFill>
                <a:latin typeface="Arial" pitchFamily="34" charset="0"/>
                <a:cs typeface="Arial" pitchFamily="34" charset="0"/>
              </a:rPr>
              <a:t>проект </a:t>
            </a:r>
            <a:r>
              <a:rPr lang="uk-UA" sz="1100" b="1" dirty="0" smtClean="0">
                <a:solidFill>
                  <a:srgbClr val="FF0000"/>
                </a:solidFill>
                <a:latin typeface="Arial" pitchFamily="34" charset="0"/>
                <a:cs typeface="Arial" pitchFamily="34" charset="0"/>
              </a:rPr>
              <a:t>можливості постачальників рекламувати  або</a:t>
            </a:r>
            <a:r>
              <a:rPr lang="ru-RU" sz="1100" b="1" dirty="0" smtClean="0">
                <a:solidFill>
                  <a:srgbClr val="FF0000"/>
                </a:solidFill>
                <a:latin typeface="Arial" pitchFamily="34" charset="0"/>
                <a:cs typeface="Arial" pitchFamily="34" charset="0"/>
              </a:rPr>
              <a:t/>
            </a:r>
            <a:r>
              <a:rPr lang="uk-UA" sz="1100" b="1" dirty="0" smtClean="0">
                <a:solidFill>
                  <a:srgbClr val="FF0000"/>
                </a:solidFill>
                <a:latin typeface="Arial" pitchFamily="34" charset="0"/>
                <a:cs typeface="Arial" pitchFamily="34" charset="0"/>
              </a:rPr>
              <a:t>здійснювати маркетинг товарів чи послуг</a:t>
            </a:r>
            <a:r>
              <a:rPr lang="ru-RU" sz="1100" b="1" dirty="0" smtClean="0">
                <a:solidFill>
                  <a:srgbClr val="FF0000"/>
                </a:solidFill>
                <a:latin typeface="Arial" pitchFamily="34" charset="0"/>
                <a:cs typeface="Arial" pitchFamily="34" charset="0"/>
              </a:rPr>
              <a:t>?</a:t>
            </a:r>
          </a:p>
          <a:p>
            <a:pPr algn="just"/>
            <a:r>
              <a:rPr lang="uk-UA" sz="1050" b="1" dirty="0" smtClean="0">
                <a:solidFill>
                  <a:schemeClr val="tx1"/>
                </a:solidFill>
                <a:cs typeface="Arial" pitchFamily="34" charset="0"/>
              </a:rPr>
              <a:t>(</a:t>
            </a:r>
            <a:r>
              <a:rPr lang="uk-UA" sz="1050" b="1" dirty="0" smtClean="0">
                <a:solidFill>
                  <a:schemeClr val="tx1"/>
                </a:solidFill>
              </a:rPr>
              <a:t>Обмеження реклами та маркетингових заходів запроваджуються з метою захисту прав споживачів, проти неправдивої реклами та як засіб зменшення споживання товарів з потенційно негативними наслідками для здоров’я людей та суспільного добробуту (сигарет чи алкоголю). Але обмеження можуть мати </a:t>
            </a:r>
            <a:r>
              <a:rPr lang="uk-UA" sz="1050" b="1" dirty="0" err="1" smtClean="0">
                <a:solidFill>
                  <a:schemeClr val="tx1"/>
                </a:solidFill>
              </a:rPr>
              <a:t>антиконкурентні</a:t>
            </a:r>
            <a:r>
              <a:rPr lang="uk-UA" sz="1050" b="1" dirty="0" smtClean="0">
                <a:solidFill>
                  <a:schemeClr val="tx1"/>
                </a:solidFill>
              </a:rPr>
              <a:t> наслідки, особливо для нових учасників ринку, коли реклама є важливим засобом отримання споживачами інформації про товари та послуги, присутні на ринку</a:t>
            </a:r>
            <a:r>
              <a:rPr lang="uk-UA" sz="1050" b="1" dirty="0" smtClean="0">
                <a:solidFill>
                  <a:schemeClr val="tx1"/>
                </a:solidFill>
                <a:cs typeface="Arial" pitchFamily="34" charset="0"/>
              </a:rPr>
              <a:t>)</a:t>
            </a:r>
            <a:endParaRPr lang="ru-RU" sz="1050" b="1" dirty="0">
              <a:solidFill>
                <a:schemeClr val="tx1"/>
              </a:solidFill>
              <a:cs typeface="Arial" pitchFamily="34" charset="0"/>
            </a:endParaRPr>
          </a:p>
        </p:txBody>
      </p:sp>
      <p:sp>
        <p:nvSpPr>
          <p:cNvPr id="14" name="Блок-схема: узел 13"/>
          <p:cNvSpPr/>
          <p:nvPr/>
        </p:nvSpPr>
        <p:spPr>
          <a:xfrm>
            <a:off x="142844" y="5500702"/>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4</a:t>
            </a:r>
            <a:endParaRPr lang="ru-RU" dirty="0">
              <a:solidFill>
                <a:schemeClr val="tx1"/>
              </a:solidFill>
            </a:endParaRPr>
          </a:p>
        </p:txBody>
      </p:sp>
      <p:sp>
        <p:nvSpPr>
          <p:cNvPr id="15" name="Скругленный прямоугольник 14"/>
          <p:cNvSpPr/>
          <p:nvPr/>
        </p:nvSpPr>
        <p:spPr>
          <a:xfrm>
            <a:off x="714348" y="5000636"/>
            <a:ext cx="8215370" cy="142876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lvl="0"/>
            <a:r>
              <a:rPr lang="uk-UA" sz="1100" b="1" dirty="0" smtClean="0">
                <a:solidFill>
                  <a:srgbClr val="FF0000"/>
                </a:solidFill>
                <a:latin typeface="Arial" pitchFamily="34" charset="0"/>
                <a:cs typeface="Arial" pitchFamily="34" charset="0"/>
              </a:rPr>
              <a:t>Чи збільшує проект витрати окремих суб’єктів господарювання порівняно з іншими?</a:t>
            </a:r>
          </a:p>
          <a:p>
            <a:pPr algn="just"/>
            <a:r>
              <a:rPr lang="ru-RU" sz="1050" b="1" dirty="0" smtClean="0">
                <a:solidFill>
                  <a:schemeClr val="tx1"/>
                </a:solidFill>
              </a:rPr>
              <a:t>(</a:t>
            </a:r>
            <a:r>
              <a:rPr lang="uk-UA" sz="1050" b="1" dirty="0" smtClean="0">
                <a:solidFill>
                  <a:schemeClr val="tx1"/>
                </a:solidFill>
              </a:rPr>
              <a:t>Державне регулювання може надавати переваги окремим компаніям, призводити до асиметричних витрат одних підприємств порівняно із іншими. Наприклад, вимога застосовувати певну технологію всіма учасниками певного ринку, що фактично захищає інтереси підприємств, які вже використовують відповідну технологію, а інші учасники ринку, змушені додатково інвестувати кошти для її впровадження</a:t>
            </a:r>
            <a:r>
              <a:rPr lang="ru-RU" sz="1050" b="1" dirty="0" smtClean="0">
                <a:solidFill>
                  <a:schemeClr val="tx1"/>
                </a:solidFill>
              </a:rPr>
              <a:t>.  </a:t>
            </a:r>
            <a:r>
              <a:rPr lang="uk-UA" sz="1050" b="1" dirty="0" smtClean="0">
                <a:solidFill>
                  <a:schemeClr val="tx1"/>
                </a:solidFill>
              </a:rPr>
              <a:t>Можуть бути занижені вимоги або виключення із сфери дії правил, що запроваджуються регуляторним актом, для підприємств, які вже діють на відповідному ринку і застосовуються в повній мірі до нових учасників ринку, збільшуючи їх витрати на дотримання нових стандартів та правил. Такий підхід зменшує привабливість галузі для інвесторів, стримує інновації, входження в ринок нових учасників і знижує інтенсивність конкурентного тиску на відповідному </a:t>
            </a:r>
            <a:r>
              <a:rPr lang="ru-RU" sz="1050" b="1" dirty="0" smtClean="0">
                <a:solidFill>
                  <a:schemeClr val="tx1"/>
                </a:solidFill>
              </a:rPr>
              <a:t>ринку.</a:t>
            </a:r>
            <a:r>
              <a:rPr lang="uk-UA" sz="1050" b="1" dirty="0" smtClean="0">
                <a:solidFill>
                  <a:schemeClr val="tx1"/>
                </a:solidFill>
              </a:rPr>
              <a:t>)</a:t>
            </a:r>
          </a:p>
          <a:p>
            <a:pPr lvl="0" algn="just">
              <a:spcBef>
                <a:spcPts val="600"/>
              </a:spcBef>
            </a:pPr>
            <a:endParaRPr lang="uk-UA" sz="1200" b="1" i="1" dirty="0" smtClean="0">
              <a:solidFill>
                <a:schemeClr val="tx1"/>
              </a:solidFill>
              <a:latin typeface="Arial" pitchFamily="34" charset="0"/>
              <a:cs typeface="Arial" pitchFamily="34" charset="0"/>
            </a:endParaRPr>
          </a:p>
          <a:p>
            <a:pPr lvl="0" algn="just">
              <a:spcBef>
                <a:spcPts val="600"/>
              </a:spcBef>
            </a:pPr>
            <a:endParaRPr lang="uk-UA" sz="1200" b="1" i="1" dirty="0" smtClean="0">
              <a:solidFill>
                <a:srgbClr val="FF0000"/>
              </a:solidFill>
              <a:latin typeface="Arial" pitchFamily="34" charset="0"/>
              <a:cs typeface="Arial" pitchFamily="34" charset="0"/>
            </a:endParaRPr>
          </a:p>
          <a:p>
            <a:pPr algn="ctr">
              <a:spcBef>
                <a:spcPts val="600"/>
              </a:spcBef>
            </a:pPr>
            <a:endParaRPr lang="ru-RU" dirty="0"/>
          </a:p>
        </p:txBody>
      </p:sp>
      <p:sp>
        <p:nvSpPr>
          <p:cNvPr id="23" name="Блок-схема: узел 22"/>
          <p:cNvSpPr/>
          <p:nvPr/>
        </p:nvSpPr>
        <p:spPr>
          <a:xfrm>
            <a:off x="142844" y="178592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1</a:t>
            </a:r>
            <a:endParaRPr lang="ru-RU" dirty="0">
              <a:solidFill>
                <a:schemeClr val="tx1"/>
              </a:solidFill>
            </a:endParaRPr>
          </a:p>
        </p:txBody>
      </p:sp>
      <p:sp>
        <p:nvSpPr>
          <p:cNvPr id="24" name="Прямоугольник 23"/>
          <p:cNvSpPr/>
          <p:nvPr/>
        </p:nvSpPr>
        <p:spPr>
          <a:xfrm>
            <a:off x="1000100" y="785794"/>
            <a:ext cx="7429552" cy="646331"/>
          </a:xfrm>
          <a:prstGeom prst="rect">
            <a:avLst/>
          </a:prstGeom>
        </p:spPr>
        <p:txBody>
          <a:bodyPr wrap="square">
            <a:spAutoFit/>
          </a:bodyPr>
          <a:lstStyle/>
          <a:p>
            <a:pPr marL="72000" algn="ctr">
              <a:spcAft>
                <a:spcPts val="0"/>
              </a:spcAft>
            </a:pPr>
            <a:r>
              <a:rPr lang="ru-RU" b="1" dirty="0" smtClean="0">
                <a:ea typeface="Times New Roman"/>
                <a:cs typeface="Arial" pitchFamily="34" charset="0"/>
              </a:rPr>
              <a:t>Б. </a:t>
            </a:r>
            <a:r>
              <a:rPr lang="uk-UA" b="1" dirty="0" smtClean="0">
                <a:ea typeface="Times New Roman"/>
                <a:cs typeface="Arial" pitchFamily="34" charset="0"/>
              </a:rPr>
              <a:t>Обмежує здатність постачальників конкурувати</a:t>
            </a:r>
          </a:p>
          <a:p>
            <a:pPr marL="72000" algn="just">
              <a:spcAft>
                <a:spcPts val="0"/>
              </a:spcAft>
            </a:pPr>
            <a:r>
              <a:rPr lang="uk-UA" b="1" dirty="0" smtClean="0">
                <a:ea typeface="Times New Roman"/>
                <a:cs typeface="Arial" pitchFamily="34" charset="0"/>
              </a:rPr>
              <a:t>Такий наслідок може мати місце, якщо регуляторна пропозиція:</a:t>
            </a:r>
            <a:endParaRPr lang="uk-UA" b="1" dirty="0">
              <a:ea typeface="Times New Roman"/>
              <a:cs typeface="Arial" pitchFamily="34" charset="0"/>
            </a:endParaRPr>
          </a:p>
        </p:txBody>
      </p:sp>
      <p:sp>
        <p:nvSpPr>
          <p:cNvPr id="26" name="Скругленный прямоугольник 25"/>
          <p:cNvSpPr/>
          <p:nvPr/>
        </p:nvSpPr>
        <p:spPr>
          <a:xfrm>
            <a:off x="714348" y="3714752"/>
            <a:ext cx="8215370" cy="121444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lvl="0"/>
            <a:r>
              <a:rPr lang="uk-UA" sz="1050" b="1" dirty="0" smtClean="0">
                <a:solidFill>
                  <a:srgbClr val="FF0000"/>
                </a:solidFill>
                <a:latin typeface="Arial" pitchFamily="34" charset="0"/>
                <a:cs typeface="Arial" pitchFamily="34" charset="0"/>
              </a:rPr>
              <a:t>Чи встановлює проект  стандарти якості, що надають необґрунтовану перевагу окремим суб’єктам господарювання?</a:t>
            </a:r>
          </a:p>
          <a:p>
            <a:pPr algn="just"/>
            <a:r>
              <a:rPr lang="uk-UA" sz="1050" b="1" dirty="0" smtClean="0">
                <a:solidFill>
                  <a:schemeClr val="tx1"/>
                </a:solidFill>
                <a:latin typeface="Calibri" pitchFamily="34" charset="0"/>
                <a:cs typeface="Calibri" pitchFamily="34" charset="0"/>
              </a:rPr>
              <a:t>(</a:t>
            </a:r>
            <a:r>
              <a:rPr lang="uk-UA" sz="1050" b="1" dirty="0" smtClean="0">
                <a:solidFill>
                  <a:schemeClr val="tx1"/>
                </a:solidFill>
              </a:rPr>
              <a:t>Забезпечення споживачів якісними та безпечними продуктами та послугами шляхом встановлення стандартів їх якості є цілком виправданою метою державного регулювання. Проте, завищені стандарти якості, якщо вони безпосередньо не пов’язані з безпекою споживачів, можуть обмежувати здатність суб’єктів господарювання конкурувати на ринку за рахунок диференціації товарів та послуг, вони потребують додаткових капіталовкладень, що у перспективі призводить до зростання споживчих цін та звуження споживчого асортименту. Запровадження мінімальних стандартів якості може суттєво обмежити конкуренцію і надати переваги окремим учасникам ринку.</a:t>
            </a:r>
            <a:r>
              <a:rPr lang="uk-UA" sz="1050" b="1" dirty="0" smtClean="0">
                <a:solidFill>
                  <a:schemeClr val="tx1"/>
                </a:solidFill>
                <a:latin typeface="Calibri" pitchFamily="34" charset="0"/>
                <a:cs typeface="Calibri" pitchFamily="34" charset="0"/>
              </a:rPr>
              <a:t>)</a:t>
            </a:r>
          </a:p>
        </p:txBody>
      </p:sp>
      <p:sp>
        <p:nvSpPr>
          <p:cNvPr id="27" name="Блок-схема: узел 26"/>
          <p:cNvSpPr/>
          <p:nvPr/>
        </p:nvSpPr>
        <p:spPr>
          <a:xfrm>
            <a:off x="142844" y="414338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3</a:t>
            </a:r>
            <a:endParaRPr lang="ru-RU" dirty="0">
              <a:solidFill>
                <a:schemeClr val="tx1"/>
              </a:solidFill>
            </a:endParaRPr>
          </a:p>
        </p:txBody>
      </p:sp>
    </p:spTree>
    <p:extLst>
      <p:ext uri="{BB962C8B-B14F-4D97-AF65-F5344CB8AC3E}">
        <p14:creationId xmlns="" xmlns:p14="http://schemas.microsoft.com/office/powerpoint/2010/main" val="12100955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backgroundRemoval t="448" b="100000" l="472"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6" name="Скругленный прямоугольник 5"/>
          <p:cNvSpPr/>
          <p:nvPr/>
        </p:nvSpPr>
        <p:spPr>
          <a:xfrm>
            <a:off x="785786" y="1571612"/>
            <a:ext cx="8072494" cy="207170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36000" tIns="180000" rIns="36000" bIns="0" rtlCol="0" anchor="ctr"/>
          <a:lstStyle/>
          <a:p>
            <a:pPr lvl="0"/>
            <a:r>
              <a:rPr lang="uk-UA" sz="1200" b="1" dirty="0" smtClean="0">
                <a:solidFill>
                  <a:srgbClr val="FF0000"/>
                </a:solidFill>
                <a:latin typeface="Arial" pitchFamily="34" charset="0"/>
                <a:cs typeface="Arial" pitchFamily="34" charset="0"/>
              </a:rPr>
              <a:t>Чи передбачає проект запровадження режиму саморегулювання або спільного регулювання?</a:t>
            </a:r>
          </a:p>
          <a:p>
            <a:pPr algn="just"/>
            <a:r>
              <a:rPr lang="uk-UA" sz="1200" b="1" dirty="0" smtClean="0">
                <a:solidFill>
                  <a:schemeClr val="tx1"/>
                </a:solidFill>
                <a:ea typeface="Times New Roman"/>
                <a:cs typeface="Arial" pitchFamily="34" charset="0"/>
              </a:rPr>
              <a:t>(Саморегулювання – це режим, в якому галузеві або професійні об’єднання без будь-якого нормативно-правового забезпечення з боку держави визначають правила поведінки або стандарти, несуть повну відповідальність за їх дотримання членами об’єднань, а також контролюють досягнення поставлених цілей. Режими саморегулювання та спільного регулювання мають певні переваги – низькі адміністративні витрати, широкий доступ та залучення спеціальних знань щодо відповідної галузі або професії. В той же час, вони можуть встановлювати правила та умови, що знижують інтенсивність конкуренції, мотивацію підприємців активно змагатися на ринку, створюють бар’єри для нових учасників ринку. При застосуванні режиму саморегулювання виникає ризик змови за сприяння об’єднання. Впливові та довгострокові члени асоціації або найбільші підприємства галузі можуть використовувати режим саморегулювання як прикриття для узгоджених </a:t>
            </a:r>
            <a:r>
              <a:rPr lang="uk-UA" sz="1200" b="1" dirty="0" err="1" smtClean="0">
                <a:solidFill>
                  <a:schemeClr val="tx1"/>
                </a:solidFill>
                <a:ea typeface="Times New Roman"/>
                <a:cs typeface="Arial" pitchFamily="34" charset="0"/>
              </a:rPr>
              <a:t>антиконкурентних</a:t>
            </a:r>
            <a:r>
              <a:rPr lang="uk-UA" sz="1200" b="1" dirty="0" smtClean="0">
                <a:solidFill>
                  <a:schemeClr val="tx1"/>
                </a:solidFill>
                <a:ea typeface="Times New Roman"/>
                <a:cs typeface="Arial" pitchFamily="34" charset="0"/>
              </a:rPr>
              <a:t> дій.)</a:t>
            </a:r>
          </a:p>
          <a:p>
            <a:pPr marL="334010" indent="-228600">
              <a:spcAft>
                <a:spcPts val="0"/>
              </a:spcAft>
            </a:pPr>
            <a:endParaRPr lang="ru-RU" sz="1200" b="1" dirty="0">
              <a:solidFill>
                <a:srgbClr val="FF0000"/>
              </a:solidFill>
              <a:latin typeface="Arial" pitchFamily="34" charset="0"/>
              <a:ea typeface="Times New Roman"/>
              <a:cs typeface="Arial" pitchFamily="34" charset="0"/>
            </a:endParaRPr>
          </a:p>
        </p:txBody>
      </p:sp>
      <p:sp>
        <p:nvSpPr>
          <p:cNvPr id="7" name="Блок-схема: узел 6"/>
          <p:cNvSpPr/>
          <p:nvPr/>
        </p:nvSpPr>
        <p:spPr>
          <a:xfrm>
            <a:off x="142844" y="4357694"/>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2</a:t>
            </a:r>
            <a:endParaRPr lang="ru-RU" dirty="0">
              <a:solidFill>
                <a:schemeClr val="tx1"/>
              </a:solidFill>
            </a:endParaRPr>
          </a:p>
        </p:txBody>
      </p:sp>
      <p:sp>
        <p:nvSpPr>
          <p:cNvPr id="10" name="Скругленный прямоугольник 9"/>
          <p:cNvSpPr/>
          <p:nvPr/>
        </p:nvSpPr>
        <p:spPr>
          <a:xfrm>
            <a:off x="857224" y="4000504"/>
            <a:ext cx="8001056" cy="121444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oAutofit/>
          </a:bodyPr>
          <a:lstStyle/>
          <a:p>
            <a:r>
              <a:rPr lang="uk-UA" sz="1200" b="1" dirty="0" smtClean="0">
                <a:solidFill>
                  <a:srgbClr val="FF0000"/>
                </a:solidFill>
                <a:latin typeface="Arial" pitchFamily="34" charset="0"/>
                <a:cs typeface="Arial" pitchFamily="34" charset="0"/>
              </a:rPr>
              <a:t>Чи вимагає проект регуляторного акта публікувати інформацію про обсяги виробництва чи реалізації, ціни та витрати підприємств?</a:t>
            </a:r>
          </a:p>
          <a:p>
            <a:pPr algn="just"/>
            <a:r>
              <a:rPr lang="uk-UA" sz="1200" b="1" dirty="0" smtClean="0">
                <a:solidFill>
                  <a:schemeClr val="tx1"/>
                </a:solidFill>
                <a:cs typeface="Arial" pitchFamily="34" charset="0"/>
              </a:rPr>
              <a:t>(Встановлюючи вимогу публікації ринкових даних в цілях кращої поінформованості споживачів, необхідно зважати на можливі </a:t>
            </a:r>
            <a:r>
              <a:rPr lang="uk-UA" sz="1200" b="1" dirty="0" err="1" smtClean="0">
                <a:solidFill>
                  <a:schemeClr val="tx1"/>
                </a:solidFill>
                <a:cs typeface="Arial" pitchFamily="34" charset="0"/>
              </a:rPr>
              <a:t>антиконкурентні</a:t>
            </a:r>
            <a:r>
              <a:rPr lang="uk-UA" sz="1200" b="1" dirty="0" smtClean="0">
                <a:solidFill>
                  <a:schemeClr val="tx1"/>
                </a:solidFill>
                <a:cs typeface="Arial" pitchFamily="34" charset="0"/>
              </a:rPr>
              <a:t> наслідки, зокрема, ризик узгодження ринкової поведінки. Публікація актуальних цін може допомогти суб’єктам господарювання відстежувати ціни конкурентів та встановлювати ціну на власну продукцію на тому ж рівні.)</a:t>
            </a:r>
            <a:endParaRPr lang="ru-RU" sz="1200" b="1" dirty="0">
              <a:solidFill>
                <a:schemeClr val="tx1"/>
              </a:solidFill>
              <a:cs typeface="Arial" pitchFamily="34" charset="0"/>
            </a:endParaRPr>
          </a:p>
        </p:txBody>
      </p:sp>
      <p:sp>
        <p:nvSpPr>
          <p:cNvPr id="23" name="Блок-схема: узел 22"/>
          <p:cNvSpPr/>
          <p:nvPr/>
        </p:nvSpPr>
        <p:spPr>
          <a:xfrm>
            <a:off x="142844" y="235743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1</a:t>
            </a:r>
            <a:endParaRPr lang="ru-RU" dirty="0">
              <a:solidFill>
                <a:schemeClr val="tx1"/>
              </a:solidFill>
            </a:endParaRPr>
          </a:p>
        </p:txBody>
      </p:sp>
      <p:sp>
        <p:nvSpPr>
          <p:cNvPr id="24" name="Прямоугольник 23"/>
          <p:cNvSpPr/>
          <p:nvPr/>
        </p:nvSpPr>
        <p:spPr>
          <a:xfrm>
            <a:off x="1000100" y="785794"/>
            <a:ext cx="7429552" cy="646331"/>
          </a:xfrm>
          <a:prstGeom prst="rect">
            <a:avLst/>
          </a:prstGeom>
        </p:spPr>
        <p:txBody>
          <a:bodyPr wrap="square">
            <a:spAutoFit/>
          </a:bodyPr>
          <a:lstStyle/>
          <a:p>
            <a:pPr indent="90170" algn="ctr">
              <a:spcAft>
                <a:spcPts val="0"/>
              </a:spcAft>
            </a:pPr>
            <a:r>
              <a:rPr lang="ru-RU" b="1" dirty="0" smtClean="0">
                <a:ea typeface="Times New Roman"/>
                <a:cs typeface="Arial" pitchFamily="34" charset="0"/>
              </a:rPr>
              <a:t>В</a:t>
            </a:r>
            <a:r>
              <a:rPr lang="uk-UA" b="1" dirty="0" smtClean="0">
                <a:ea typeface="Times New Roman"/>
                <a:cs typeface="Arial" pitchFamily="34" charset="0"/>
              </a:rPr>
              <a:t>. Зменшує мотивацію постачальників до активної конкуренції</a:t>
            </a:r>
          </a:p>
          <a:p>
            <a:pPr indent="90170" algn="ctr">
              <a:spcAft>
                <a:spcPts val="0"/>
              </a:spcAft>
            </a:pPr>
            <a:r>
              <a:rPr lang="uk-UA" b="1" dirty="0" smtClean="0">
                <a:ea typeface="Times New Roman"/>
                <a:cs typeface="Arial" pitchFamily="34" charset="0"/>
              </a:rPr>
              <a:t>Такий наслідок може мати місце, якщо регуляторна пропозиція:</a:t>
            </a:r>
            <a:endParaRPr lang="uk-UA" b="1" dirty="0">
              <a:ea typeface="Times New Roman"/>
              <a:cs typeface="Arial" pitchFamily="34" charset="0"/>
            </a:endParaRPr>
          </a:p>
        </p:txBody>
      </p:sp>
    </p:spTree>
    <p:extLst>
      <p:ext uri="{BB962C8B-B14F-4D97-AF65-F5344CB8AC3E}">
        <p14:creationId xmlns="" xmlns:p14="http://schemas.microsoft.com/office/powerpoint/2010/main" val="121009551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5868</TotalTime>
  <Words>2007</Words>
  <Application>Microsoft Office PowerPoint</Application>
  <PresentationFormat>Экран (4:3)</PresentationFormat>
  <Paragraphs>204</Paragraphs>
  <Slides>10</Slides>
  <Notes>10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ЧЕРКАСЬКА ОБЛАСНА ДЕРЖАВНА АДМІНІСТРАЦІЯ ДЕПАРТАМЕНТ ЕКОНОМІЧНОГО РОЗВИТКУ І ТОРГІВЛІ</dc:title>
  <dc:creator>Admin</dc:creator>
  <cp:lastModifiedBy>userk</cp:lastModifiedBy>
  <cp:revision>480</cp:revision>
  <cp:lastPrinted>2017-03-17T14:58:25Z</cp:lastPrinted>
  <dcterms:created xsi:type="dcterms:W3CDTF">2013-05-17T12:39:27Z</dcterms:created>
  <dcterms:modified xsi:type="dcterms:W3CDTF">2019-01-22T07:53:27Z</dcterms:modified>
</cp:coreProperties>
</file>