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1" r:id="rId1"/>
  </p:sldMasterIdLst>
  <p:notesMasterIdLst>
    <p:notesMasterId r:id="rId28"/>
  </p:notesMasterIdLst>
  <p:sldIdLst>
    <p:sldId id="256" r:id="rId2"/>
    <p:sldId id="317" r:id="rId3"/>
    <p:sldId id="318" r:id="rId4"/>
    <p:sldId id="333" r:id="rId5"/>
    <p:sldId id="299" r:id="rId6"/>
    <p:sldId id="319" r:id="rId7"/>
    <p:sldId id="320" r:id="rId8"/>
    <p:sldId id="324" r:id="rId9"/>
    <p:sldId id="335" r:id="rId10"/>
    <p:sldId id="321" r:id="rId11"/>
    <p:sldId id="308" r:id="rId12"/>
    <p:sldId id="339" r:id="rId13"/>
    <p:sldId id="322" r:id="rId14"/>
    <p:sldId id="288" r:id="rId15"/>
    <p:sldId id="325" r:id="rId16"/>
    <p:sldId id="326" r:id="rId17"/>
    <p:sldId id="327" r:id="rId18"/>
    <p:sldId id="341" r:id="rId19"/>
    <p:sldId id="328" r:id="rId20"/>
    <p:sldId id="329" r:id="rId21"/>
    <p:sldId id="330" r:id="rId22"/>
    <p:sldId id="331" r:id="rId23"/>
    <p:sldId id="342" r:id="rId24"/>
    <p:sldId id="332" r:id="rId25"/>
    <p:sldId id="340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D0D3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anya\AppData\Roaming\Microsoft\Excel\&#1051;&#1080;&#1089;&#1090;%20Microsoft%20Excel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Data!$A$10:$A$34</c:f>
              <c:strCache>
                <c:ptCount val="25"/>
                <c:pt idx="0">
                  <c:v>Albania</c:v>
                </c:pt>
                <c:pt idx="1">
                  <c:v>Болгарія</c:v>
                </c:pt>
                <c:pt idx="2">
                  <c:v>Сербія</c:v>
                </c:pt>
                <c:pt idx="3">
                  <c:v>Турція</c:v>
                </c:pt>
                <c:pt idx="4">
                  <c:v>Литва</c:v>
                </c:pt>
                <c:pt idx="5">
                  <c:v>Румунія</c:v>
                </c:pt>
                <c:pt idx="6">
                  <c:v>Угорщина</c:v>
                </c:pt>
                <c:pt idx="7">
                  <c:v>Латвія</c:v>
                </c:pt>
                <c:pt idx="8">
                  <c:v>Хорватія</c:v>
                </c:pt>
                <c:pt idx="9">
                  <c:v>Чехія</c:v>
                </c:pt>
                <c:pt idx="10">
                  <c:v>Словаччина</c:v>
                </c:pt>
                <c:pt idx="11">
                  <c:v>Польща</c:v>
                </c:pt>
                <c:pt idx="12">
                  <c:v>Естонія</c:v>
                </c:pt>
                <c:pt idx="13">
                  <c:v>Португалія</c:v>
                </c:pt>
                <c:pt idx="14">
                  <c:v>Греція</c:v>
                </c:pt>
                <c:pt idx="15">
                  <c:v>Мальта</c:v>
                </c:pt>
                <c:pt idx="16">
                  <c:v>Словенія</c:v>
                </c:pt>
                <c:pt idx="17">
                  <c:v>Іспанія</c:v>
                </c:pt>
                <c:pt idx="18">
                  <c:v>Великобританія</c:v>
                </c:pt>
                <c:pt idx="19">
                  <c:v>Німеччина</c:v>
                </c:pt>
                <c:pt idx="20">
                  <c:v>Франція</c:v>
                </c:pt>
                <c:pt idx="21">
                  <c:v>Бельгія</c:v>
                </c:pt>
                <c:pt idx="22">
                  <c:v>Нідерланди</c:v>
                </c:pt>
                <c:pt idx="23">
                  <c:v>Ірландія</c:v>
                </c:pt>
                <c:pt idx="24">
                  <c:v>Люксембург</c:v>
                </c:pt>
              </c:strCache>
            </c:strRef>
          </c:cat>
          <c:val>
            <c:numRef>
              <c:f>Data!$B$10:$B$34</c:f>
              <c:numCache>
                <c:formatCode>#,##0</c:formatCode>
                <c:ptCount val="25"/>
                <c:pt idx="0">
                  <c:v>190.58</c:v>
                </c:pt>
                <c:pt idx="1">
                  <c:v>260.76</c:v>
                </c:pt>
                <c:pt idx="2">
                  <c:v>282.51</c:v>
                </c:pt>
                <c:pt idx="3">
                  <c:v>380.16</c:v>
                </c:pt>
                <c:pt idx="4">
                  <c:v>400</c:v>
                </c:pt>
                <c:pt idx="5">
                  <c:v>407.45</c:v>
                </c:pt>
                <c:pt idx="6">
                  <c:v>418.46999999999991</c:v>
                </c:pt>
                <c:pt idx="7">
                  <c:v>430</c:v>
                </c:pt>
                <c:pt idx="8">
                  <c:v>465.71999999999991</c:v>
                </c:pt>
                <c:pt idx="9">
                  <c:v>468.87</c:v>
                </c:pt>
                <c:pt idx="10">
                  <c:v>480</c:v>
                </c:pt>
                <c:pt idx="11">
                  <c:v>480.2</c:v>
                </c:pt>
                <c:pt idx="12">
                  <c:v>500</c:v>
                </c:pt>
                <c:pt idx="13">
                  <c:v>676.67000000000019</c:v>
                </c:pt>
                <c:pt idx="14">
                  <c:v>683.76</c:v>
                </c:pt>
                <c:pt idx="15">
                  <c:v>747.54</c:v>
                </c:pt>
                <c:pt idx="16">
                  <c:v>842.79000000000019</c:v>
                </c:pt>
                <c:pt idx="17">
                  <c:v>858.55</c:v>
                </c:pt>
                <c:pt idx="18">
                  <c:v>1463.8</c:v>
                </c:pt>
                <c:pt idx="19">
                  <c:v>1498</c:v>
                </c:pt>
                <c:pt idx="20">
                  <c:v>1498.47</c:v>
                </c:pt>
                <c:pt idx="21">
                  <c:v>1562.59</c:v>
                </c:pt>
                <c:pt idx="22">
                  <c:v>1594.2</c:v>
                </c:pt>
                <c:pt idx="23">
                  <c:v>1613.95</c:v>
                </c:pt>
                <c:pt idx="24">
                  <c:v>1998.59</c:v>
                </c:pt>
              </c:numCache>
            </c:numRef>
          </c:val>
        </c:ser>
        <c:axId val="72365184"/>
        <c:axId val="72366720"/>
      </c:barChart>
      <c:catAx>
        <c:axId val="72365184"/>
        <c:scaling>
          <c:orientation val="minMax"/>
        </c:scaling>
        <c:axPos val="b"/>
        <c:tickLblPos val="nextTo"/>
        <c:crossAx val="72366720"/>
        <c:crosses val="autoZero"/>
        <c:auto val="1"/>
        <c:lblAlgn val="ctr"/>
        <c:lblOffset val="100"/>
      </c:catAx>
      <c:valAx>
        <c:axId val="72366720"/>
        <c:scaling>
          <c:orientation val="minMax"/>
        </c:scaling>
        <c:axPos val="l"/>
        <c:majorGridlines/>
        <c:numFmt formatCode="#,##0" sourceLinked="1"/>
        <c:tickLblPos val="nextTo"/>
        <c:crossAx val="72365184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DF09E-2C85-43D6-8456-66958B613C02}" type="doc">
      <dgm:prSet loTypeId="urn:microsoft.com/office/officeart/2005/8/layout/pyramid3" loCatId="pyramid" qsTypeId="urn:microsoft.com/office/officeart/2005/8/quickstyle/3d1" qsCatId="3D" csTypeId="urn:microsoft.com/office/officeart/2005/8/colors/colorful1#1" csCatId="colorful" phldr="1"/>
      <dgm:spPr/>
    </dgm:pt>
    <dgm:pt modelId="{0F2A194E-9971-4808-894E-E227CE8FA69B}">
      <dgm:prSet phldrT="[Текст]" custT="1"/>
      <dgm:spPr/>
      <dgm:t>
        <a:bodyPr/>
        <a:lstStyle/>
        <a:p>
          <a:pPr algn="ctr"/>
          <a:r>
            <a:rPr lang="uk-UA" sz="1800" b="1" dirty="0" smtClean="0">
              <a:latin typeface="Arial" pitchFamily="34" charset="0"/>
              <a:cs typeface="Arial" pitchFamily="34" charset="0"/>
            </a:rPr>
            <a:t>Попередження/ запобігання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B4BF7E6-C257-4D14-9115-56D003BCBB81}" type="parTrans" cxnId="{3BE7817D-84CE-430E-ABF0-B3C51BB38A57}">
      <dgm:prSet/>
      <dgm:spPr/>
      <dgm:t>
        <a:bodyPr/>
        <a:lstStyle/>
        <a:p>
          <a:pPr algn="ctr"/>
          <a:endParaRPr lang="ru-RU" sz="2800" b="1"/>
        </a:p>
      </dgm:t>
    </dgm:pt>
    <dgm:pt modelId="{687C70B2-7E6F-489E-8929-D53CB1C125A3}" type="sibTrans" cxnId="{3BE7817D-84CE-430E-ABF0-B3C51BB38A57}">
      <dgm:prSet/>
      <dgm:spPr/>
      <dgm:t>
        <a:bodyPr/>
        <a:lstStyle/>
        <a:p>
          <a:pPr algn="ctr"/>
          <a:endParaRPr lang="ru-RU" sz="2800" b="1"/>
        </a:p>
      </dgm:t>
    </dgm:pt>
    <dgm:pt modelId="{8CEAD258-FEAF-42B3-8329-235B293607A2}">
      <dgm:prSet phldrT="[Текст]" custT="1"/>
      <dgm:spPr/>
      <dgm:t>
        <a:bodyPr/>
        <a:lstStyle/>
        <a:p>
          <a:pPr algn="ctr"/>
          <a:r>
            <a:rPr lang="uk-UA" sz="1200" b="1" dirty="0">
              <a:latin typeface="Arial" pitchFamily="34" charset="0"/>
              <a:cs typeface="Arial" pitchFamily="34" charset="0"/>
            </a:rPr>
            <a:t>Інші види </a:t>
          </a:r>
          <a:r>
            <a:rPr lang="uk-UA" sz="1200" b="1" dirty="0" smtClean="0">
              <a:latin typeface="Arial" pitchFamily="34" charset="0"/>
              <a:cs typeface="Arial" pitchFamily="34" charset="0"/>
            </a:rPr>
            <a:t>відновлення/ утилізації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486FF4D-B887-48C2-A50E-622F18036EFD}" type="parTrans" cxnId="{B01A32E8-91AB-40A0-8BAA-52CBE88EE7E4}">
      <dgm:prSet/>
      <dgm:spPr/>
      <dgm:t>
        <a:bodyPr/>
        <a:lstStyle/>
        <a:p>
          <a:pPr algn="ctr"/>
          <a:endParaRPr lang="ru-RU" sz="2800" b="1"/>
        </a:p>
      </dgm:t>
    </dgm:pt>
    <dgm:pt modelId="{C286BAD7-700F-42B0-9695-45C3241A0DFA}" type="sibTrans" cxnId="{B01A32E8-91AB-40A0-8BAA-52CBE88EE7E4}">
      <dgm:prSet/>
      <dgm:spPr/>
      <dgm:t>
        <a:bodyPr/>
        <a:lstStyle/>
        <a:p>
          <a:pPr algn="ctr"/>
          <a:endParaRPr lang="ru-RU" sz="2800" b="1"/>
        </a:p>
      </dgm:t>
    </dgm:pt>
    <dgm:pt modelId="{7E313AD5-6F3C-4159-9B4D-073F797421F4}">
      <dgm:prSet phldrT="[Текст]" custT="1"/>
      <dgm:spPr/>
      <dgm:t>
        <a:bodyPr/>
        <a:lstStyle/>
        <a:p>
          <a:pPr algn="ctr"/>
          <a:r>
            <a:rPr lang="uk-UA" sz="1400" b="1" dirty="0" err="1">
              <a:latin typeface="Arial" pitchFamily="34" charset="0"/>
              <a:cs typeface="Arial" pitchFamily="34" charset="0"/>
            </a:rPr>
            <a:t>Вида-</a:t>
          </a:r>
          <a:endParaRPr lang="uk-UA" sz="1400" b="1" dirty="0">
            <a:latin typeface="Arial" pitchFamily="34" charset="0"/>
            <a:cs typeface="Arial" pitchFamily="34" charset="0"/>
          </a:endParaRPr>
        </a:p>
        <a:p>
          <a:pPr algn="ctr"/>
          <a:r>
            <a:rPr lang="uk-UA" sz="1400" b="1" dirty="0" err="1">
              <a:latin typeface="Arial" pitchFamily="34" charset="0"/>
              <a:cs typeface="Arial" pitchFamily="34" charset="0"/>
            </a:rPr>
            <a:t>лення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B10FC68-5A09-4DD8-BBAF-DB6BA2879BB3}" type="parTrans" cxnId="{9B0704F0-B22A-4995-A38A-6AA2EBBE37AA}">
      <dgm:prSet/>
      <dgm:spPr/>
      <dgm:t>
        <a:bodyPr/>
        <a:lstStyle/>
        <a:p>
          <a:pPr algn="ctr"/>
          <a:endParaRPr lang="ru-RU" sz="2800" b="1"/>
        </a:p>
      </dgm:t>
    </dgm:pt>
    <dgm:pt modelId="{86626F35-983B-49C5-8E35-25790266AABF}" type="sibTrans" cxnId="{9B0704F0-B22A-4995-A38A-6AA2EBBE37AA}">
      <dgm:prSet/>
      <dgm:spPr/>
      <dgm:t>
        <a:bodyPr/>
        <a:lstStyle/>
        <a:p>
          <a:pPr algn="ctr"/>
          <a:endParaRPr lang="ru-RU" sz="2800" b="1"/>
        </a:p>
      </dgm:t>
    </dgm:pt>
    <dgm:pt modelId="{14D3240F-C2C2-4A59-B6A2-2037806734BC}">
      <dgm:prSet phldrT="[Текст]" custT="1"/>
      <dgm:spPr/>
      <dgm:t>
        <a:bodyPr/>
        <a:lstStyle/>
        <a:p>
          <a:pPr algn="ctr"/>
          <a:r>
            <a:rPr lang="uk-UA" sz="1600" b="1" dirty="0">
              <a:latin typeface="Arial" pitchFamily="34" charset="0"/>
              <a:cs typeface="Arial" pitchFamily="34" charset="0"/>
            </a:rPr>
            <a:t>Підготовка до повторного використання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D4F71EF-2431-4AD6-92FD-A77176B95C94}" type="parTrans" cxnId="{D6002094-3576-4CAD-A010-B44029C4230F}">
      <dgm:prSet/>
      <dgm:spPr/>
      <dgm:t>
        <a:bodyPr/>
        <a:lstStyle/>
        <a:p>
          <a:pPr algn="ctr"/>
          <a:endParaRPr lang="ru-RU" sz="2800" b="1"/>
        </a:p>
      </dgm:t>
    </dgm:pt>
    <dgm:pt modelId="{D2AE073F-78A6-45D9-8B61-BDA650B6C925}" type="sibTrans" cxnId="{D6002094-3576-4CAD-A010-B44029C4230F}">
      <dgm:prSet/>
      <dgm:spPr/>
      <dgm:t>
        <a:bodyPr/>
        <a:lstStyle/>
        <a:p>
          <a:pPr algn="ctr"/>
          <a:endParaRPr lang="ru-RU" sz="2800" b="1"/>
        </a:p>
      </dgm:t>
    </dgm:pt>
    <dgm:pt modelId="{453B596A-36B8-4174-B688-55085048ED5C}">
      <dgm:prSet phldrT="[Текст]" custT="1"/>
      <dgm:spPr/>
      <dgm:t>
        <a:bodyPr/>
        <a:lstStyle/>
        <a:p>
          <a:pPr algn="ctr"/>
          <a:r>
            <a:rPr lang="uk-UA" sz="1600" b="1" dirty="0" err="1" smtClean="0">
              <a:latin typeface="Arial" pitchFamily="34" charset="0"/>
              <a:cs typeface="Arial" pitchFamily="34" charset="0"/>
            </a:rPr>
            <a:t>Рециклінг</a:t>
          </a:r>
          <a:r>
            <a:rPr lang="uk-UA" sz="1600" b="1" dirty="0" smtClean="0">
              <a:latin typeface="Arial" pitchFamily="34" charset="0"/>
              <a:cs typeface="Arial" pitchFamily="34" charset="0"/>
            </a:rPr>
            <a:t>/перероблення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338E34B-1A83-49BF-B7AB-372038BE37D3}" type="parTrans" cxnId="{3B1308A7-3835-4EEF-96CE-B1EA70062406}">
      <dgm:prSet/>
      <dgm:spPr/>
      <dgm:t>
        <a:bodyPr/>
        <a:lstStyle/>
        <a:p>
          <a:pPr algn="ctr"/>
          <a:endParaRPr lang="ru-RU" sz="2800" b="1"/>
        </a:p>
      </dgm:t>
    </dgm:pt>
    <dgm:pt modelId="{D9431E2C-6756-4609-A042-54A48AE872BC}" type="sibTrans" cxnId="{3B1308A7-3835-4EEF-96CE-B1EA70062406}">
      <dgm:prSet/>
      <dgm:spPr/>
      <dgm:t>
        <a:bodyPr/>
        <a:lstStyle/>
        <a:p>
          <a:pPr algn="ctr"/>
          <a:endParaRPr lang="ru-RU" sz="2800" b="1"/>
        </a:p>
      </dgm:t>
    </dgm:pt>
    <dgm:pt modelId="{5F7E4111-4F2B-486D-A575-5FB8EAFF3408}" type="pres">
      <dgm:prSet presAssocID="{7E7DF09E-2C85-43D6-8456-66958B613C02}" presName="Name0" presStyleCnt="0">
        <dgm:presLayoutVars>
          <dgm:dir/>
          <dgm:animLvl val="lvl"/>
          <dgm:resizeHandles val="exact"/>
        </dgm:presLayoutVars>
      </dgm:prSet>
      <dgm:spPr/>
    </dgm:pt>
    <dgm:pt modelId="{D5F9B9B6-839E-4284-85F5-9C2E342C0192}" type="pres">
      <dgm:prSet presAssocID="{0F2A194E-9971-4808-894E-E227CE8FA69B}" presName="Name8" presStyleCnt="0"/>
      <dgm:spPr/>
    </dgm:pt>
    <dgm:pt modelId="{EEA61003-D28E-40B9-89AA-66F6176BB726}" type="pres">
      <dgm:prSet presAssocID="{0F2A194E-9971-4808-894E-E227CE8FA69B}" presName="level" presStyleLbl="node1" presStyleIdx="0" presStyleCnt="5" custLinFactNeighborX="2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D8E44-2B8E-4731-8D6D-3EDDADAA3F56}" type="pres">
      <dgm:prSet presAssocID="{0F2A194E-9971-4808-894E-E227CE8FA6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A5100-DE44-4473-B54B-E673C937A211}" type="pres">
      <dgm:prSet presAssocID="{14D3240F-C2C2-4A59-B6A2-2037806734BC}" presName="Name8" presStyleCnt="0"/>
      <dgm:spPr/>
    </dgm:pt>
    <dgm:pt modelId="{59E7ED03-AFC4-4C13-AB39-B6E69928CAD5}" type="pres">
      <dgm:prSet presAssocID="{14D3240F-C2C2-4A59-B6A2-2037806734B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F1FE8-01FA-4DDF-BCA7-CF6792F744A6}" type="pres">
      <dgm:prSet presAssocID="{14D3240F-C2C2-4A59-B6A2-2037806734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B0BEB-D951-494D-887E-ECAE955ECF5B}" type="pres">
      <dgm:prSet presAssocID="{453B596A-36B8-4174-B688-55085048ED5C}" presName="Name8" presStyleCnt="0"/>
      <dgm:spPr/>
    </dgm:pt>
    <dgm:pt modelId="{17617CB6-B2AF-48E0-88F9-A0BCA0BCBC80}" type="pres">
      <dgm:prSet presAssocID="{453B596A-36B8-4174-B688-55085048ED5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17DF4-9010-4CEE-9B33-D23F16FA2BF4}" type="pres">
      <dgm:prSet presAssocID="{453B596A-36B8-4174-B688-55085048ED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A6AC3-C4E3-4C12-8DBB-4B7F7321CCF0}" type="pres">
      <dgm:prSet presAssocID="{8CEAD258-FEAF-42B3-8329-235B293607A2}" presName="Name8" presStyleCnt="0"/>
      <dgm:spPr/>
    </dgm:pt>
    <dgm:pt modelId="{203BC61C-604B-4721-849C-BFD3C7936100}" type="pres">
      <dgm:prSet presAssocID="{8CEAD258-FEAF-42B3-8329-235B293607A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FE0F-0457-47CC-8D17-2B8C9F3E7E2D}" type="pres">
      <dgm:prSet presAssocID="{8CEAD258-FEAF-42B3-8329-235B293607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245C-F8F8-4655-8859-C73ADD84B408}" type="pres">
      <dgm:prSet presAssocID="{7E313AD5-6F3C-4159-9B4D-073F797421F4}" presName="Name8" presStyleCnt="0"/>
      <dgm:spPr/>
    </dgm:pt>
    <dgm:pt modelId="{C4AA72C2-0C10-420E-B1B5-142E6B857C53}" type="pres">
      <dgm:prSet presAssocID="{7E313AD5-6F3C-4159-9B4D-073F797421F4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501BA-18EF-4264-A3A6-8464CDE8C5C1}" type="pres">
      <dgm:prSet presAssocID="{7E313AD5-6F3C-4159-9B4D-073F797421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B4487-490F-4125-9917-73E015BE3B79}" type="presOf" srcId="{0F2A194E-9971-4808-894E-E227CE8FA69B}" destId="{F62D8E44-2B8E-4731-8D6D-3EDDADAA3F56}" srcOrd="1" destOrd="0" presId="urn:microsoft.com/office/officeart/2005/8/layout/pyramid3"/>
    <dgm:cxn modelId="{FAE56E57-382F-4E24-BC38-158BD14DAF38}" type="presOf" srcId="{14D3240F-C2C2-4A59-B6A2-2037806734BC}" destId="{59E7ED03-AFC4-4C13-AB39-B6E69928CAD5}" srcOrd="0" destOrd="0" presId="urn:microsoft.com/office/officeart/2005/8/layout/pyramid3"/>
    <dgm:cxn modelId="{31EC7F8F-9C5B-4E28-9BB1-A769C17151A3}" type="presOf" srcId="{7E313AD5-6F3C-4159-9B4D-073F797421F4}" destId="{786501BA-18EF-4264-A3A6-8464CDE8C5C1}" srcOrd="1" destOrd="0" presId="urn:microsoft.com/office/officeart/2005/8/layout/pyramid3"/>
    <dgm:cxn modelId="{547A5B22-4037-4379-896A-9626E44ED3A9}" type="presOf" srcId="{8CEAD258-FEAF-42B3-8329-235B293607A2}" destId="{D7FEFE0F-0457-47CC-8D17-2B8C9F3E7E2D}" srcOrd="1" destOrd="0" presId="urn:microsoft.com/office/officeart/2005/8/layout/pyramid3"/>
    <dgm:cxn modelId="{3B1308A7-3835-4EEF-96CE-B1EA70062406}" srcId="{7E7DF09E-2C85-43D6-8456-66958B613C02}" destId="{453B596A-36B8-4174-B688-55085048ED5C}" srcOrd="2" destOrd="0" parTransId="{F338E34B-1A83-49BF-B7AB-372038BE37D3}" sibTransId="{D9431E2C-6756-4609-A042-54A48AE872BC}"/>
    <dgm:cxn modelId="{9B0704F0-B22A-4995-A38A-6AA2EBBE37AA}" srcId="{7E7DF09E-2C85-43D6-8456-66958B613C02}" destId="{7E313AD5-6F3C-4159-9B4D-073F797421F4}" srcOrd="4" destOrd="0" parTransId="{5B10FC68-5A09-4DD8-BBAF-DB6BA2879BB3}" sibTransId="{86626F35-983B-49C5-8E35-25790266AABF}"/>
    <dgm:cxn modelId="{0D7FF1A1-5BC9-4734-B557-71B9DA5F3386}" type="presOf" srcId="{453B596A-36B8-4174-B688-55085048ED5C}" destId="{66517DF4-9010-4CEE-9B33-D23F16FA2BF4}" srcOrd="1" destOrd="0" presId="urn:microsoft.com/office/officeart/2005/8/layout/pyramid3"/>
    <dgm:cxn modelId="{ED5A0DB3-354B-4082-BE4D-B7F68D18ADAB}" type="presOf" srcId="{8CEAD258-FEAF-42B3-8329-235B293607A2}" destId="{203BC61C-604B-4721-849C-BFD3C7936100}" srcOrd="0" destOrd="0" presId="urn:microsoft.com/office/officeart/2005/8/layout/pyramid3"/>
    <dgm:cxn modelId="{32368E46-1320-4C69-976D-B45D08C28F09}" type="presOf" srcId="{7E7DF09E-2C85-43D6-8456-66958B613C02}" destId="{5F7E4111-4F2B-486D-A575-5FB8EAFF3408}" srcOrd="0" destOrd="0" presId="urn:microsoft.com/office/officeart/2005/8/layout/pyramid3"/>
    <dgm:cxn modelId="{416D0B96-6AA1-45F4-8564-20DC19274626}" type="presOf" srcId="{453B596A-36B8-4174-B688-55085048ED5C}" destId="{17617CB6-B2AF-48E0-88F9-A0BCA0BCBC80}" srcOrd="0" destOrd="0" presId="urn:microsoft.com/office/officeart/2005/8/layout/pyramid3"/>
    <dgm:cxn modelId="{F95B65C6-E858-461E-92DA-251E367F7D69}" type="presOf" srcId="{14D3240F-C2C2-4A59-B6A2-2037806734BC}" destId="{04BF1FE8-01FA-4DDF-BCA7-CF6792F744A6}" srcOrd="1" destOrd="0" presId="urn:microsoft.com/office/officeart/2005/8/layout/pyramid3"/>
    <dgm:cxn modelId="{A152AA93-4B32-477F-9B05-A7B52EC80940}" type="presOf" srcId="{0F2A194E-9971-4808-894E-E227CE8FA69B}" destId="{EEA61003-D28E-40B9-89AA-66F6176BB726}" srcOrd="0" destOrd="0" presId="urn:microsoft.com/office/officeart/2005/8/layout/pyramid3"/>
    <dgm:cxn modelId="{EB2BA792-2E56-4F05-B008-9FF53BDAA1B7}" type="presOf" srcId="{7E313AD5-6F3C-4159-9B4D-073F797421F4}" destId="{C4AA72C2-0C10-420E-B1B5-142E6B857C53}" srcOrd="0" destOrd="0" presId="urn:microsoft.com/office/officeart/2005/8/layout/pyramid3"/>
    <dgm:cxn modelId="{D6002094-3576-4CAD-A010-B44029C4230F}" srcId="{7E7DF09E-2C85-43D6-8456-66958B613C02}" destId="{14D3240F-C2C2-4A59-B6A2-2037806734BC}" srcOrd="1" destOrd="0" parTransId="{DD4F71EF-2431-4AD6-92FD-A77176B95C94}" sibTransId="{D2AE073F-78A6-45D9-8B61-BDA650B6C925}"/>
    <dgm:cxn modelId="{3BE7817D-84CE-430E-ABF0-B3C51BB38A57}" srcId="{7E7DF09E-2C85-43D6-8456-66958B613C02}" destId="{0F2A194E-9971-4808-894E-E227CE8FA69B}" srcOrd="0" destOrd="0" parTransId="{5B4BF7E6-C257-4D14-9115-56D003BCBB81}" sibTransId="{687C70B2-7E6F-489E-8929-D53CB1C125A3}"/>
    <dgm:cxn modelId="{B01A32E8-91AB-40A0-8BAA-52CBE88EE7E4}" srcId="{7E7DF09E-2C85-43D6-8456-66958B613C02}" destId="{8CEAD258-FEAF-42B3-8329-235B293607A2}" srcOrd="3" destOrd="0" parTransId="{1486FF4D-B887-48C2-A50E-622F18036EFD}" sibTransId="{C286BAD7-700F-42B0-9695-45C3241A0DFA}"/>
    <dgm:cxn modelId="{613BAF90-A204-4BDB-A80E-94EC2485696F}" type="presParOf" srcId="{5F7E4111-4F2B-486D-A575-5FB8EAFF3408}" destId="{D5F9B9B6-839E-4284-85F5-9C2E342C0192}" srcOrd="0" destOrd="0" presId="urn:microsoft.com/office/officeart/2005/8/layout/pyramid3"/>
    <dgm:cxn modelId="{EB340F9F-6391-4D78-B49C-E7C2903581A0}" type="presParOf" srcId="{D5F9B9B6-839E-4284-85F5-9C2E342C0192}" destId="{EEA61003-D28E-40B9-89AA-66F6176BB726}" srcOrd="0" destOrd="0" presId="urn:microsoft.com/office/officeart/2005/8/layout/pyramid3"/>
    <dgm:cxn modelId="{00331391-B719-4900-8FEE-A1670E90D523}" type="presParOf" srcId="{D5F9B9B6-839E-4284-85F5-9C2E342C0192}" destId="{F62D8E44-2B8E-4731-8D6D-3EDDADAA3F56}" srcOrd="1" destOrd="0" presId="urn:microsoft.com/office/officeart/2005/8/layout/pyramid3"/>
    <dgm:cxn modelId="{BFFB56AC-7E73-4F23-AF21-8842300C198F}" type="presParOf" srcId="{5F7E4111-4F2B-486D-A575-5FB8EAFF3408}" destId="{5E7A5100-DE44-4473-B54B-E673C937A211}" srcOrd="1" destOrd="0" presId="urn:microsoft.com/office/officeart/2005/8/layout/pyramid3"/>
    <dgm:cxn modelId="{CD50C6A1-0512-4424-B888-5813AD39060A}" type="presParOf" srcId="{5E7A5100-DE44-4473-B54B-E673C937A211}" destId="{59E7ED03-AFC4-4C13-AB39-B6E69928CAD5}" srcOrd="0" destOrd="0" presId="urn:microsoft.com/office/officeart/2005/8/layout/pyramid3"/>
    <dgm:cxn modelId="{DC549BF9-6306-43D1-8D70-3AF424842598}" type="presParOf" srcId="{5E7A5100-DE44-4473-B54B-E673C937A211}" destId="{04BF1FE8-01FA-4DDF-BCA7-CF6792F744A6}" srcOrd="1" destOrd="0" presId="urn:microsoft.com/office/officeart/2005/8/layout/pyramid3"/>
    <dgm:cxn modelId="{C63553FC-8CB1-42A9-B58F-7BB659E252A2}" type="presParOf" srcId="{5F7E4111-4F2B-486D-A575-5FB8EAFF3408}" destId="{663B0BEB-D951-494D-887E-ECAE955ECF5B}" srcOrd="2" destOrd="0" presId="urn:microsoft.com/office/officeart/2005/8/layout/pyramid3"/>
    <dgm:cxn modelId="{05C20C5C-99C6-4C21-A219-37A59A936FBB}" type="presParOf" srcId="{663B0BEB-D951-494D-887E-ECAE955ECF5B}" destId="{17617CB6-B2AF-48E0-88F9-A0BCA0BCBC80}" srcOrd="0" destOrd="0" presId="urn:microsoft.com/office/officeart/2005/8/layout/pyramid3"/>
    <dgm:cxn modelId="{16F82D11-84E4-49D9-8EA9-592441B638A5}" type="presParOf" srcId="{663B0BEB-D951-494D-887E-ECAE955ECF5B}" destId="{66517DF4-9010-4CEE-9B33-D23F16FA2BF4}" srcOrd="1" destOrd="0" presId="urn:microsoft.com/office/officeart/2005/8/layout/pyramid3"/>
    <dgm:cxn modelId="{7A35CE79-58E7-49D7-8421-ED6912D9948C}" type="presParOf" srcId="{5F7E4111-4F2B-486D-A575-5FB8EAFF3408}" destId="{6ECA6AC3-C4E3-4C12-8DBB-4B7F7321CCF0}" srcOrd="3" destOrd="0" presId="urn:microsoft.com/office/officeart/2005/8/layout/pyramid3"/>
    <dgm:cxn modelId="{C45A229E-949D-4DF2-9009-44CC5207B739}" type="presParOf" srcId="{6ECA6AC3-C4E3-4C12-8DBB-4B7F7321CCF0}" destId="{203BC61C-604B-4721-849C-BFD3C7936100}" srcOrd="0" destOrd="0" presId="urn:microsoft.com/office/officeart/2005/8/layout/pyramid3"/>
    <dgm:cxn modelId="{918D9657-BBA1-45DA-BEF1-E3C539035508}" type="presParOf" srcId="{6ECA6AC3-C4E3-4C12-8DBB-4B7F7321CCF0}" destId="{D7FEFE0F-0457-47CC-8D17-2B8C9F3E7E2D}" srcOrd="1" destOrd="0" presId="urn:microsoft.com/office/officeart/2005/8/layout/pyramid3"/>
    <dgm:cxn modelId="{62667998-F671-4A56-A239-C44E4A16B4A5}" type="presParOf" srcId="{5F7E4111-4F2B-486D-A575-5FB8EAFF3408}" destId="{9ACC245C-F8F8-4655-8859-C73ADD84B408}" srcOrd="4" destOrd="0" presId="urn:microsoft.com/office/officeart/2005/8/layout/pyramid3"/>
    <dgm:cxn modelId="{5FB9AC59-7429-4F2E-9086-C4C5480473CA}" type="presParOf" srcId="{9ACC245C-F8F8-4655-8859-C73ADD84B408}" destId="{C4AA72C2-0C10-420E-B1B5-142E6B857C53}" srcOrd="0" destOrd="0" presId="urn:microsoft.com/office/officeart/2005/8/layout/pyramid3"/>
    <dgm:cxn modelId="{03878444-15A2-4AF5-ADB8-B59E56E20579}" type="presParOf" srcId="{9ACC245C-F8F8-4655-8859-C73ADD84B408}" destId="{786501BA-18EF-4264-A3A6-8464CDE8C5C1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997E7-FF9D-4274-9913-C069B06F964C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24B5F-6F4B-4D35-BE7D-1DF40D1E159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Інвентаризація полігонів та сміттєзвалищ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D45355-B720-432F-8E1E-7FAE54AA3C3F}" type="parTrans" cxnId="{D30D6A3E-5D14-4AA1-985E-38EF9271062B}">
      <dgm:prSet/>
      <dgm:spPr/>
      <dgm:t>
        <a:bodyPr/>
        <a:lstStyle/>
        <a:p>
          <a:endParaRPr lang="ru-RU"/>
        </a:p>
      </dgm:t>
    </dgm:pt>
    <dgm:pt modelId="{BA36B902-576E-4BAF-ACF8-237074DD8441}" type="sibTrans" cxnId="{D30D6A3E-5D14-4AA1-985E-38EF9271062B}">
      <dgm:prSet/>
      <dgm:spPr/>
      <dgm:t>
        <a:bodyPr/>
        <a:lstStyle/>
        <a:p>
          <a:endParaRPr lang="ru-RU"/>
        </a:p>
      </dgm:t>
    </dgm:pt>
    <dgm:pt modelId="{EC3B27C4-5C4A-46E4-83B9-4519B2C08AD8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Оцінка на основі інвентаризації щодо закритті, або приведення у відповідність до належних вимог полігонів, або будівництво нових об'єктів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BF3A1A-E4B7-4B14-B3C4-D0AEBBC4791A}" type="parTrans" cxnId="{559310FB-E674-42F6-9F3E-E94CE0E20178}">
      <dgm:prSet/>
      <dgm:spPr/>
      <dgm:t>
        <a:bodyPr/>
        <a:lstStyle/>
        <a:p>
          <a:endParaRPr lang="ru-RU"/>
        </a:p>
      </dgm:t>
    </dgm:pt>
    <dgm:pt modelId="{2FB58CD6-C475-4678-87E9-53B920DE5F79}" type="sibTrans" cxnId="{559310FB-E674-42F6-9F3E-E94CE0E20178}">
      <dgm:prSet/>
      <dgm:spPr/>
      <dgm:t>
        <a:bodyPr/>
        <a:lstStyle/>
        <a:p>
          <a:endParaRPr lang="ru-RU"/>
        </a:p>
      </dgm:t>
    </dgm:pt>
    <dgm:pt modelId="{DEF26659-30FA-4F02-965D-50FD9654BE1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 разі необхідності будівництво нових полігонів ТПВ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A88649-2F59-4185-B315-8340EB986847}" type="parTrans" cxnId="{BE78E7F6-77DC-442E-9957-A87672C25795}">
      <dgm:prSet/>
      <dgm:spPr/>
      <dgm:t>
        <a:bodyPr/>
        <a:lstStyle/>
        <a:p>
          <a:endParaRPr lang="ru-RU"/>
        </a:p>
      </dgm:t>
    </dgm:pt>
    <dgm:pt modelId="{A575D646-2EF7-44F6-8E57-5BC32B71E401}" type="sibTrans" cxnId="{BE78E7F6-77DC-442E-9957-A87672C25795}">
      <dgm:prSet/>
      <dgm:spPr/>
      <dgm:t>
        <a:bodyPr/>
        <a:lstStyle/>
        <a:p>
          <a:endParaRPr lang="ru-RU"/>
        </a:p>
      </dgm:t>
    </dgm:pt>
    <dgm:pt modelId="{75563456-05A9-4CF7-8D43-E048CBC09012}" type="pres">
      <dgm:prSet presAssocID="{2EB997E7-FF9D-4274-9913-C069B06F96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5BD95-04A3-46F0-B014-E7DB263B3E07}" type="pres">
      <dgm:prSet presAssocID="{2EB997E7-FF9D-4274-9913-C069B06F964C}" presName="arrow" presStyleLbl="bgShp" presStyleIdx="0" presStyleCnt="1" custScaleX="117647" custLinFactNeighborX="-184" custLinFactNeighborY="-7270"/>
      <dgm:spPr/>
    </dgm:pt>
    <dgm:pt modelId="{7E946137-397D-431A-B478-56D779B1ADDF}" type="pres">
      <dgm:prSet presAssocID="{2EB997E7-FF9D-4274-9913-C069B06F964C}" presName="linearProcess" presStyleCnt="0"/>
      <dgm:spPr/>
    </dgm:pt>
    <dgm:pt modelId="{2A497A9F-D62E-4C48-92ED-DA9B167DD798}" type="pres">
      <dgm:prSet presAssocID="{C4324B5F-6F4B-4D35-BE7D-1DF40D1E1590}" presName="textNode" presStyleLbl="node1" presStyleIdx="0" presStyleCnt="3" custScaleX="80812" custLinFactNeighborX="12804" custLinFactNeighborY="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3CC5A-7644-4031-BDC9-9C8E1344B3D3}" type="pres">
      <dgm:prSet presAssocID="{BA36B902-576E-4BAF-ACF8-237074DD8441}" presName="sibTrans" presStyleCnt="0"/>
      <dgm:spPr/>
    </dgm:pt>
    <dgm:pt modelId="{A5B0BA71-1CA5-4C5B-9A3F-1C222D7D70A7}" type="pres">
      <dgm:prSet presAssocID="{EC3B27C4-5C4A-46E4-83B9-4519B2C08AD8}" presName="textNode" presStyleLbl="node1" presStyleIdx="1" presStyleCnt="3" custScaleX="114179" custLinFactNeighborX="-82345" custLinFactNeighborY="2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9614-1E6B-4CE2-96C9-7E96AF5BBBA0}" type="pres">
      <dgm:prSet presAssocID="{2FB58CD6-C475-4678-87E9-53B920DE5F79}" presName="sibTrans" presStyleCnt="0"/>
      <dgm:spPr/>
    </dgm:pt>
    <dgm:pt modelId="{CB746131-16E3-44BE-95B8-DB27E6F8494A}" type="pres">
      <dgm:prSet presAssocID="{DEF26659-30FA-4F02-965D-50FD9654BE10}" presName="textNode" presStyleLbl="node1" presStyleIdx="2" presStyleCnt="3" custScaleX="74939" custLinFactX="-4373" custLinFactNeighborX="-100000" custLinFactNeighborY="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10FB-E674-42F6-9F3E-E94CE0E20178}" srcId="{2EB997E7-FF9D-4274-9913-C069B06F964C}" destId="{EC3B27C4-5C4A-46E4-83B9-4519B2C08AD8}" srcOrd="1" destOrd="0" parTransId="{FDBF3A1A-E4B7-4B14-B3C4-D0AEBBC4791A}" sibTransId="{2FB58CD6-C475-4678-87E9-53B920DE5F79}"/>
    <dgm:cxn modelId="{D30D6A3E-5D14-4AA1-985E-38EF9271062B}" srcId="{2EB997E7-FF9D-4274-9913-C069B06F964C}" destId="{C4324B5F-6F4B-4D35-BE7D-1DF40D1E1590}" srcOrd="0" destOrd="0" parTransId="{EFD45355-B720-432F-8E1E-7FAE54AA3C3F}" sibTransId="{BA36B902-576E-4BAF-ACF8-237074DD8441}"/>
    <dgm:cxn modelId="{E223E28E-67B2-4AA0-B4E3-BD3E1634BDA8}" type="presOf" srcId="{C4324B5F-6F4B-4D35-BE7D-1DF40D1E1590}" destId="{2A497A9F-D62E-4C48-92ED-DA9B167DD798}" srcOrd="0" destOrd="0" presId="urn:microsoft.com/office/officeart/2005/8/layout/hProcess9"/>
    <dgm:cxn modelId="{F2801472-6E83-43B1-AC14-719F7BAE5B42}" type="presOf" srcId="{2EB997E7-FF9D-4274-9913-C069B06F964C}" destId="{75563456-05A9-4CF7-8D43-E048CBC09012}" srcOrd="0" destOrd="0" presId="urn:microsoft.com/office/officeart/2005/8/layout/hProcess9"/>
    <dgm:cxn modelId="{BE78E7F6-77DC-442E-9957-A87672C25795}" srcId="{2EB997E7-FF9D-4274-9913-C069B06F964C}" destId="{DEF26659-30FA-4F02-965D-50FD9654BE10}" srcOrd="2" destOrd="0" parTransId="{DBA88649-2F59-4185-B315-8340EB986847}" sibTransId="{A575D646-2EF7-44F6-8E57-5BC32B71E401}"/>
    <dgm:cxn modelId="{550FE1FB-BA5F-45D5-8682-5E504ED71667}" type="presOf" srcId="{EC3B27C4-5C4A-46E4-83B9-4519B2C08AD8}" destId="{A5B0BA71-1CA5-4C5B-9A3F-1C222D7D70A7}" srcOrd="0" destOrd="0" presId="urn:microsoft.com/office/officeart/2005/8/layout/hProcess9"/>
    <dgm:cxn modelId="{062EEDB8-9450-4F05-AA13-067A285B4F3D}" type="presOf" srcId="{DEF26659-30FA-4F02-965D-50FD9654BE10}" destId="{CB746131-16E3-44BE-95B8-DB27E6F8494A}" srcOrd="0" destOrd="0" presId="urn:microsoft.com/office/officeart/2005/8/layout/hProcess9"/>
    <dgm:cxn modelId="{659AAF3A-A710-4D90-B0D9-31BCD2B8FD37}" type="presParOf" srcId="{75563456-05A9-4CF7-8D43-E048CBC09012}" destId="{FDD5BD95-04A3-46F0-B014-E7DB263B3E07}" srcOrd="0" destOrd="0" presId="urn:microsoft.com/office/officeart/2005/8/layout/hProcess9"/>
    <dgm:cxn modelId="{A4E0B3AE-5C79-4A68-A092-2401E66F07A2}" type="presParOf" srcId="{75563456-05A9-4CF7-8D43-E048CBC09012}" destId="{7E946137-397D-431A-B478-56D779B1ADDF}" srcOrd="1" destOrd="0" presId="urn:microsoft.com/office/officeart/2005/8/layout/hProcess9"/>
    <dgm:cxn modelId="{1ABFA24E-FBDA-48B5-978F-8E84062C505E}" type="presParOf" srcId="{7E946137-397D-431A-B478-56D779B1ADDF}" destId="{2A497A9F-D62E-4C48-92ED-DA9B167DD798}" srcOrd="0" destOrd="0" presId="urn:microsoft.com/office/officeart/2005/8/layout/hProcess9"/>
    <dgm:cxn modelId="{4BF6FE64-3459-4CC8-BA0A-C93625F2E6E0}" type="presParOf" srcId="{7E946137-397D-431A-B478-56D779B1ADDF}" destId="{FB83CC5A-7644-4031-BDC9-9C8E1344B3D3}" srcOrd="1" destOrd="0" presId="urn:microsoft.com/office/officeart/2005/8/layout/hProcess9"/>
    <dgm:cxn modelId="{DFDE8A08-9BB8-4615-A5E7-1F1154900581}" type="presParOf" srcId="{7E946137-397D-431A-B478-56D779B1ADDF}" destId="{A5B0BA71-1CA5-4C5B-9A3F-1C222D7D70A7}" srcOrd="2" destOrd="0" presId="urn:microsoft.com/office/officeart/2005/8/layout/hProcess9"/>
    <dgm:cxn modelId="{8558E76C-D8DB-42B1-8E85-0569F91C876C}" type="presParOf" srcId="{7E946137-397D-431A-B478-56D779B1ADDF}" destId="{F1CE9614-1E6B-4CE2-96C9-7E96AF5BBBA0}" srcOrd="3" destOrd="0" presId="urn:microsoft.com/office/officeart/2005/8/layout/hProcess9"/>
    <dgm:cxn modelId="{636A9790-D375-4916-88D2-EF948C72577F}" type="presParOf" srcId="{7E946137-397D-431A-B478-56D779B1ADDF}" destId="{CB746131-16E3-44BE-95B8-DB27E6F8494A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61003-D28E-40B9-89AA-66F6176BB726}">
      <dsp:nvSpPr>
        <dsp:cNvPr id="0" name=""/>
        <dsp:cNvSpPr/>
      </dsp:nvSpPr>
      <dsp:spPr>
        <a:xfrm rot="10800000">
          <a:off x="0" y="0"/>
          <a:ext cx="4286403" cy="752488"/>
        </a:xfrm>
        <a:prstGeom prst="trapezoid">
          <a:avLst>
            <a:gd name="adj" fmla="val 569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itchFamily="34" charset="0"/>
              <a:cs typeface="Arial" pitchFamily="34" charset="0"/>
            </a:rPr>
            <a:t>Попередження/ запобігання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750120" y="0"/>
        <a:ext cx="2786162" cy="752488"/>
      </dsp:txXfrm>
    </dsp:sp>
    <dsp:sp modelId="{59E7ED03-AFC4-4C13-AB39-B6E69928CAD5}">
      <dsp:nvSpPr>
        <dsp:cNvPr id="0" name=""/>
        <dsp:cNvSpPr/>
      </dsp:nvSpPr>
      <dsp:spPr>
        <a:xfrm rot="10800000">
          <a:off x="428640" y="752487"/>
          <a:ext cx="3429123" cy="752488"/>
        </a:xfrm>
        <a:prstGeom prst="trapezoid">
          <a:avLst>
            <a:gd name="adj" fmla="val 5696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Підготовка до повторного використання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028736" y="752487"/>
        <a:ext cx="2228930" cy="752488"/>
      </dsp:txXfrm>
    </dsp:sp>
    <dsp:sp modelId="{17617CB6-B2AF-48E0-88F9-A0BCA0BCBC80}">
      <dsp:nvSpPr>
        <dsp:cNvPr id="0" name=""/>
        <dsp:cNvSpPr/>
      </dsp:nvSpPr>
      <dsp:spPr>
        <a:xfrm rot="10800000">
          <a:off x="857280" y="1504975"/>
          <a:ext cx="2571842" cy="752488"/>
        </a:xfrm>
        <a:prstGeom prst="trapezoid">
          <a:avLst>
            <a:gd name="adj" fmla="val 5696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latin typeface="Arial" pitchFamily="34" charset="0"/>
              <a:cs typeface="Arial" pitchFamily="34" charset="0"/>
            </a:rPr>
            <a:t>Рециклінг</a:t>
          </a:r>
          <a:r>
            <a:rPr lang="uk-UA" sz="1600" b="1" kern="1200" dirty="0" smtClean="0">
              <a:latin typeface="Arial" pitchFamily="34" charset="0"/>
              <a:cs typeface="Arial" pitchFamily="34" charset="0"/>
            </a:rPr>
            <a:t>/перероблення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307353" y="1504975"/>
        <a:ext cx="1671697" cy="752488"/>
      </dsp:txXfrm>
    </dsp:sp>
    <dsp:sp modelId="{203BC61C-604B-4721-849C-BFD3C7936100}">
      <dsp:nvSpPr>
        <dsp:cNvPr id="0" name=""/>
        <dsp:cNvSpPr/>
      </dsp:nvSpPr>
      <dsp:spPr>
        <a:xfrm rot="10800000">
          <a:off x="1285921" y="2257463"/>
          <a:ext cx="1714561" cy="752488"/>
        </a:xfrm>
        <a:prstGeom prst="trapezoid">
          <a:avLst>
            <a:gd name="adj" fmla="val 569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latin typeface="Arial" pitchFamily="34" charset="0"/>
              <a:cs typeface="Arial" pitchFamily="34" charset="0"/>
            </a:rPr>
            <a:t>Інші види </a:t>
          </a:r>
          <a:r>
            <a:rPr lang="uk-UA" sz="1200" b="1" kern="1200" dirty="0" smtClean="0">
              <a:latin typeface="Arial" pitchFamily="34" charset="0"/>
              <a:cs typeface="Arial" pitchFamily="34" charset="0"/>
            </a:rPr>
            <a:t>відновлення/ утилізації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1585969" y="2257463"/>
        <a:ext cx="1114465" cy="752488"/>
      </dsp:txXfrm>
    </dsp:sp>
    <dsp:sp modelId="{C4AA72C2-0C10-420E-B1B5-142E6B857C53}">
      <dsp:nvSpPr>
        <dsp:cNvPr id="0" name=""/>
        <dsp:cNvSpPr/>
      </dsp:nvSpPr>
      <dsp:spPr>
        <a:xfrm rot="10800000">
          <a:off x="1714561" y="3009951"/>
          <a:ext cx="857280" cy="752488"/>
        </a:xfrm>
        <a:prstGeom prst="trapezoid">
          <a:avLst>
            <a:gd name="adj" fmla="val 5696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>
              <a:latin typeface="Arial" pitchFamily="34" charset="0"/>
              <a:cs typeface="Arial" pitchFamily="34" charset="0"/>
            </a:rPr>
            <a:t>Вида-</a:t>
          </a:r>
          <a:endParaRPr lang="uk-UA" sz="1400" b="1" kern="1200" dirty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>
              <a:latin typeface="Arial" pitchFamily="34" charset="0"/>
              <a:cs typeface="Arial" pitchFamily="34" charset="0"/>
            </a:rPr>
            <a:t>лення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14561" y="3009951"/>
        <a:ext cx="857280" cy="752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5BD95-04A3-46F0-B014-E7DB263B3E07}">
      <dsp:nvSpPr>
        <dsp:cNvPr id="0" name=""/>
        <dsp:cNvSpPr/>
      </dsp:nvSpPr>
      <dsp:spPr>
        <a:xfrm>
          <a:off x="0" y="0"/>
          <a:ext cx="10997658" cy="32467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97A9F-D62E-4C48-92ED-DA9B167DD798}">
      <dsp:nvSpPr>
        <dsp:cNvPr id="0" name=""/>
        <dsp:cNvSpPr/>
      </dsp:nvSpPr>
      <dsp:spPr>
        <a:xfrm>
          <a:off x="63384" y="984429"/>
          <a:ext cx="3016514" cy="1298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Інвентаризація полігонів та сміттєзвалищ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3384" y="984429"/>
        <a:ext cx="3016514" cy="1298685"/>
      </dsp:txXfrm>
    </dsp:sp>
    <dsp:sp modelId="{A5B0BA71-1CA5-4C5B-9A3F-1C222D7D70A7}">
      <dsp:nvSpPr>
        <dsp:cNvPr id="0" name=""/>
        <dsp:cNvSpPr/>
      </dsp:nvSpPr>
      <dsp:spPr>
        <a:xfrm>
          <a:off x="3102014" y="1005247"/>
          <a:ext cx="4262022" cy="1298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Оцінка на основі інвентаризації щодо закритті, або приведення у відповідність до належних вимог полігонів, або будівництво нових об'єктів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2014" y="1005247"/>
        <a:ext cx="4262022" cy="1298685"/>
      </dsp:txXfrm>
    </dsp:sp>
    <dsp:sp modelId="{CB746131-16E3-44BE-95B8-DB27E6F8494A}">
      <dsp:nvSpPr>
        <dsp:cNvPr id="0" name=""/>
        <dsp:cNvSpPr/>
      </dsp:nvSpPr>
      <dsp:spPr>
        <a:xfrm>
          <a:off x="7576222" y="984442"/>
          <a:ext cx="2797289" cy="1298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 разі необхідності будівництво нових полігонів ТПВ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576222" y="984442"/>
        <a:ext cx="2797289" cy="1298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0.0986</cdr:x>
      <cdr:y>0.58311</cdr:y>
    </cdr:from>
    <cdr:to>
      <cdr:x>0.12056</cdr:x>
      <cdr:y>0.79808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8284" y="1839809"/>
          <a:ext cx="124333" cy="6782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A655-4994-44E5-8B2C-6F8B08B9B324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54626-92B5-4A18-8566-B19467F4E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00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54626-92B5-4A18-8566-B19467F4E4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7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3C30722-FA0E-47F6-BE86-A5D55B2FEA65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41C8D2B-5006-48B6-B5A7-BF7C16FF6F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microsoft.com/office/2007/relationships/diagramDrawing" Target="../diagrams/drawing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jpeg"/><Relationship Id="rId4" Type="http://schemas.openxmlformats.org/officeDocument/2006/relationships/image" Target="http://cdn.citylab.com/media/img/citylab/legacy/2013/09/24/44%20wcc%20landfill2.jpg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8142" y="2352910"/>
            <a:ext cx="8165431" cy="19530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Концепція управління відходами Черкаської </a:t>
            </a: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області</a:t>
            </a:r>
            <a:br>
              <a:rPr lang="uk-UA" sz="3600" b="1" dirty="0" smtClean="0">
                <a:latin typeface="Arial" pitchFamily="34" charset="0"/>
                <a:cs typeface="Arial" pitchFamily="34" charset="0"/>
              </a:rPr>
            </a:br>
            <a:r>
              <a:rPr lang="uk-U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(проект)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216" y="5739887"/>
            <a:ext cx="4634087" cy="93127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червня 2020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Черкаси</a:t>
            </a:r>
            <a:endPara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4904" y="5101287"/>
            <a:ext cx="314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Омельяненко Т.Л., </a:t>
            </a:r>
            <a:r>
              <a:rPr lang="uk-UA" altLang="ru-RU" b="1" dirty="0" err="1" smtClean="0">
                <a:latin typeface="Arial" pitchFamily="34" charset="0"/>
                <a:cs typeface="Arial" pitchFamily="34" charset="0"/>
              </a:rPr>
              <a:t>к.е.н</a:t>
            </a:r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5160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3_047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3" y="3504431"/>
            <a:ext cx="2576687" cy="202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3" descr="http://cdn.citylab.com/media/img/citylab/legacy/2013/09/24/44%20wcc%20landfill2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3" y="3504431"/>
            <a:ext cx="2954172" cy="251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093" y="636826"/>
            <a:ext cx="114405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Інвентаризація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полігонів, визначення  переліку полігонів, що мають бути закриті та рекультивовані, розроблення планів приведення у відповідність до належних вимог тих полігонів, для яких це доцільно робити;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Б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удівництво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нових регіональних полігонів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174591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639490513"/>
              </p:ext>
            </p:extLst>
          </p:nvPr>
        </p:nvGraphicFramePr>
        <p:xfrm>
          <a:off x="794943" y="1217422"/>
          <a:ext cx="10997664" cy="324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3" descr="D:\2-z58-c0b1b98f-f595-42fc-a7d0-9407a1e5480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11" y="4555495"/>
            <a:ext cx="2500066" cy="194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F:\1\МП\Полигоны\ComprehensiveLandfillServicesCampbellCountycarousel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48" y="4555495"/>
            <a:ext cx="2742249" cy="1929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трелка вправо 9"/>
          <p:cNvSpPr/>
          <p:nvPr/>
        </p:nvSpPr>
        <p:spPr>
          <a:xfrm>
            <a:off x="3344862" y="3335519"/>
            <a:ext cx="4098611" cy="156755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18284" y="3882578"/>
            <a:ext cx="3339716" cy="473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Синхронізація дій 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24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4509" y="261983"/>
            <a:ext cx="96266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Полігони, сміттєзвалища, несанкціоновані сміттєзвалища</a:t>
            </a:r>
            <a:endParaRPr lang="uk-U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411" y="758361"/>
            <a:ext cx="11246412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828" y="4800555"/>
            <a:ext cx="44411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 нового полігону  доцільно при мінімальній його потужності 50тис. т/рік. Оптимально – 100 тис. т/рік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uk-UA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2478" y="768767"/>
            <a:ext cx="60227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Оцінка наявної інформації </a:t>
            </a:r>
            <a:r>
              <a:rPr lang="uk-U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 полігон/ </a:t>
            </a:r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сміттєзвалище (збирання додаткової інформації)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0729" y="2575976"/>
            <a:ext cx="342081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Мінімальне </a:t>
            </a:r>
            <a:r>
              <a:rPr lang="uk-U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облаштування (контроль на в'їзді, ваги, огорожа)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70728" y="3644395"/>
            <a:ext cx="3420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Документація на полігон (паспорт)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4238" y="1669755"/>
            <a:ext cx="329125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uk-UA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 доцільно з економічної та технічної точки зору приводити полігон у відповідність до вимог законодавства?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70728" y="4374665"/>
            <a:ext cx="34208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Встановлення тарифу на захоронення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411" y="2575976"/>
            <a:ext cx="378740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uk-U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Пошук полігона, що відповідає вимогам екобезпеки «у сусіда</a:t>
            </a:r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». Оцінка відстаней (логістика) </a:t>
            </a:r>
            <a:endParaRPr lang="uk-UA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uk-U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Розглянути можливість міжмуніципального співробітництва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09339" y="1854420"/>
            <a:ext cx="632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uk-UA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Ні</a:t>
            </a:r>
            <a:endParaRPr lang="uk-UA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50411" y="1828420"/>
            <a:ext cx="7151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uk-UA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</a:t>
            </a:r>
            <a:endParaRPr lang="uk-UA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76746" y="5108331"/>
            <a:ext cx="41147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b="1" i="1" dirty="0">
                <a:latin typeface="Arial" pitchFamily="34" charset="0"/>
                <a:cs typeface="Arial" pitchFamily="34" charset="0"/>
              </a:rPr>
              <a:t>Оброблення відходів, що вже накопичені на полігоні не є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доцільним</a:t>
            </a: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uk-UA" sz="2000" i="1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895489" y="2031391"/>
            <a:ext cx="1688125" cy="23083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3042139" y="1915975"/>
            <a:ext cx="1562098" cy="23083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2582130" y="2325917"/>
            <a:ext cx="235280" cy="2500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9890324" y="2335693"/>
            <a:ext cx="235280" cy="2500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flipH="1">
            <a:off x="6064130" y="1432512"/>
            <a:ext cx="235280" cy="2500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98831" y="2938194"/>
            <a:ext cx="320115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Синхронізація у часі ліквідації/закриття сміттєзвалищ з наданням послуги на вивезення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 </a:t>
            </a:r>
            <a:endParaRPr lang="uk-UA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7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930" y="1626776"/>
            <a:ext cx="1066123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Організація  регулярних  тренінгів для органів місцевого самоврядування (ОМС) з питань організації системи поводження з ТПВ;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Проведення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регулярної роботи з підвищення обізнаності населення з питань поводження з ТПВ;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Фінансова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підтримка реалізації пріоритетних проектів, що реалізовуються на засадах ММС за допомогою обласного ФОНПС;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озроблення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комунікаційного плану роботи з населенням та ОМС на рівні обласної державної адміністрації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174591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9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095" y="1758728"/>
            <a:ext cx="104592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тарифна політика за принципом повного покриття витрат;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висока якість надання послуг;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залучення коштів  на будівництво регіональних об’єктів поводження з відходами;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поступове збільшення рівня перероблення ТПВ та зменшення обсягів їх захоронення на полігонах;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зменшення кількості несанкціонованих сміттєзвалищ;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зменшення  негативного впливу від сміттєзвалищ та зниження ризиків виникнення  небезпек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406" y="207304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Очікувані результати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anya\Documents\Проекти\РПУВ_Черкаси\ТПВ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07" y="774756"/>
            <a:ext cx="2955689" cy="167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80275" y="5504520"/>
            <a:ext cx="57116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Розміри мінімальної заробітної плати в країнах ЄС за станом на 1.01.2018, €/місяць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46BCE2-80C5-4646-9478-BBB7793009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35" b="4918"/>
          <a:stretch/>
        </p:blipFill>
        <p:spPr>
          <a:xfrm>
            <a:off x="317500" y="678629"/>
            <a:ext cx="4903893" cy="567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348960"/>
              </p:ext>
            </p:extLst>
          </p:nvPr>
        </p:nvGraphicFramePr>
        <p:xfrm>
          <a:off x="5861855" y="2345310"/>
          <a:ext cx="5661906" cy="315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698" y="6351675"/>
            <a:ext cx="518481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середньої 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заробітної плати 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(2016 – 2017)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6193" y="1162050"/>
            <a:ext cx="61198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Плата за відходи не повинна перевищувати 1</a:t>
            </a: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- 1,5% 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 середнього наявного доходу на 1 особу на рік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7742" y="216964"/>
            <a:ext cx="56250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Платоспроможність населення ОТГ</a:t>
            </a:r>
          </a:p>
        </p:txBody>
      </p:sp>
    </p:spTree>
    <p:extLst>
      <p:ext uri="{BB962C8B-B14F-4D97-AF65-F5344CB8AC3E}">
        <p14:creationId xmlns="" xmlns:p14="http://schemas.microsoft.com/office/powerpoint/2010/main" val="2211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2" y="841424"/>
            <a:ext cx="111252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Ціль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Створення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сталої системи управління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відходами будівництва й знесення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та максимальне залучення їх компонентів як вторинної сировини у  господарську діяльність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91897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itchFamily="34" charset="0"/>
                <a:cs typeface="Arial" pitchFamily="34" charset="0"/>
              </a:rPr>
              <a:t>Відходи будівництва та знесення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61" t="21993" r="26546" b="16151"/>
          <a:stretch/>
        </p:blipFill>
        <p:spPr bwMode="auto">
          <a:xfrm>
            <a:off x="3470064" y="2561674"/>
            <a:ext cx="4797244" cy="347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06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93" y="1445601"/>
            <a:ext cx="111252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опередження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та мінімізація утворення відходів будівництва та знесення;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ідвищення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рівня перероблення відходів будівництва та знесення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Після проведення техніко-економічного обґрунтування планується встановити конкретний цільовий показник із строком його досягнення  (до ___% </a:t>
            </a:r>
            <a:r>
              <a:rPr lang="uk-UA" sz="1600" i="1" dirty="0" err="1">
                <a:latin typeface="Arial" pitchFamily="34" charset="0"/>
                <a:cs typeface="Arial" pitchFamily="34" charset="0"/>
              </a:rPr>
              <a:t>до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 ____ року)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інімізація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захоронення відходів будівництва та знесення із забезпеченням виконання технічних вимог екологічної безпеки до місць видалення цих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відходів. 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Після проведення техніко-економічного обґрунтування планується встановити конкретний цільовий показник із строком його досягнення  (до ___% </a:t>
            </a:r>
            <a:r>
              <a:rPr lang="uk-UA" sz="1600" i="1" dirty="0" err="1">
                <a:latin typeface="Arial" pitchFamily="34" charset="0"/>
                <a:cs typeface="Arial" pitchFamily="34" charset="0"/>
              </a:rPr>
              <a:t>до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 ____ року)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ідокремлення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небезпечних матеріалів під час будівель та споруд;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Ч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асткове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заміщення первинної сировини в секторі будівництва вторинною сировиною з відходів будівництва та знесення після попередньої підготовки;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Зниження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ризику, що походить від матеріалів, які містять азбест, та від використання інших небезпечних речовин в будівництві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343868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Завдання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ircular-economy-graph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11" y="452345"/>
            <a:ext cx="1772239" cy="145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96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987" y="1315900"/>
            <a:ext cx="75432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забезпечення роздільного збирання та зберігання відходів будівництва та знесення на будівельному майданчику для їх подальшого перероблення та утилізації;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удосконалення методів знесення та подальшого перероблення відходів будівництва та знесення, використання найкращих доступних технологій (НДТ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174591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56" y="882268"/>
            <a:ext cx="3377258" cy="2426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7987" y="3677021"/>
            <a:ext cx="10030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створення ефективної інфраструктури поводження з відходами будівництва та знесення, зокрема, створення стаціонарних  об’єктів, призначених для приймання відходів будівництва та знесення з сортуванням і подрібненням за допомогою дробильно-сортувальних установок, а також забезпечення функціонування мережі мобільних дробильних установок;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9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541" y="3880395"/>
            <a:ext cx="104038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впровадження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в практику роботи будівельних компаній складання планів управління відходами будівельно-ремонтних робіт та їх інтеграція до проектно-кошторисної документації щодо будівництва і реконструкції будівель та споруд;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удосконалення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на обласному та місцевому рівнях інформаційної системи щодо обліку  поводження з відходами будівництва та знесення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174591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44" y="806854"/>
            <a:ext cx="3831210" cy="286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0541" y="1312417"/>
            <a:ext cx="69861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створення умов для виробництва та збуту матеріалів з перероблених відходів будівельно-ремонтних робіт за цінами та показниками якості, </a:t>
            </a:r>
            <a:r>
              <a:rPr lang="uk-UA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співставними</a:t>
            </a:r>
            <a:r>
              <a:rPr lang="uk-UA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 цінами та показниками для первинної </a:t>
            </a: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сировини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поступове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закриття нелегальних звалищ, які приймають відходи будівництва та знесення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5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93" y="1006116"/>
            <a:ext cx="111252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збільшення рівня перероблення відходів будівництва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знесення;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мінімізація захоронення відходів будівництва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знесення;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зменшення негативного впливу відходів будівництва та знесення на довкілля та здоров’я населення за рахунок вилучення небезпечних матеріалів з відходів будівництва та знесення (зокрема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азбесту тощо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функціонуюча мережа об’єктів інфраструктури поводження з відходами будівництва та знесення;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захоронення відходів будівництва та знесення лише на спеціалізованих полігонах та зменшення  кількості несанкціонованих звалищ відходів будівництва та знесення;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виконання завдань Національної Стратегії та Національного плану управління відходами в Україні до 2030 року та наближення переходу на засади циркулярної економіки в будівельному секторі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У перспективі, захоронення відходів будівництва та знесення буде дозволено лише в тих випадках, коли перероблення або не можливе, або коштує значно вище ніж первинна сировина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54190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Очікувані результати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62" y="169349"/>
            <a:ext cx="2228556" cy="167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8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spect="1"/>
          </p:cNvSpPr>
          <p:nvPr/>
        </p:nvSpPr>
        <p:spPr>
          <a:xfrm>
            <a:off x="5871003" y="2782580"/>
            <a:ext cx="6091466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uk-UA" dirty="0">
                <a:latin typeface="Arial" pitchFamily="34" charset="0"/>
              </a:rPr>
              <a:t>Національний план управління відходами  до 2030 року </a:t>
            </a:r>
            <a:r>
              <a:rPr lang="ru-RU" dirty="0">
                <a:latin typeface="Arial" pitchFamily="34" charset="0"/>
              </a:rPr>
              <a:t>№ 117-р </a:t>
            </a:r>
            <a:r>
              <a:rPr lang="ru-RU" dirty="0" err="1">
                <a:latin typeface="Arial" pitchFamily="34" charset="0"/>
              </a:rPr>
              <a:t>від</a:t>
            </a:r>
            <a:r>
              <a:rPr lang="ru-RU" dirty="0">
                <a:latin typeface="Arial" pitchFamily="34" charset="0"/>
              </a:rPr>
              <a:t> 20.02.2019</a:t>
            </a:r>
            <a:endParaRPr lang="uk-UA" dirty="0"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268014" y="3136523"/>
            <a:ext cx="5334966" cy="150810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uk-UA" dirty="0">
                <a:latin typeface="Arial" pitchFamily="34" charset="0"/>
              </a:rPr>
              <a:t>Методичні рекомендації з розроблення регіональних планів управління відходами (РПУВ) </a:t>
            </a:r>
            <a:r>
              <a:rPr lang="pl-PL" sz="1200" dirty="0">
                <a:latin typeface="Arial" pitchFamily="34" charset="0"/>
              </a:rPr>
              <a:t>https://menr.gov.ua/files/docs/nakazy/2019/nakaz_142.pdf</a:t>
            </a:r>
            <a:endParaRPr lang="uk-UA" sz="1200" dirty="0">
              <a:latin typeface="Arial" pitchFamily="34" charset="0"/>
            </a:endParaRPr>
          </a:p>
          <a:p>
            <a:pPr>
              <a:defRPr/>
            </a:pPr>
            <a:r>
              <a:rPr lang="uk-UA" dirty="0">
                <a:latin typeface="Arial" pitchFamily="34" charset="0"/>
              </a:rPr>
              <a:t>(Наказ </a:t>
            </a:r>
            <a:r>
              <a:rPr lang="uk-UA" dirty="0" err="1">
                <a:latin typeface="Arial" pitchFamily="34" charset="0"/>
              </a:rPr>
              <a:t>Мінприроди</a:t>
            </a:r>
            <a:r>
              <a:rPr lang="uk-UA" dirty="0">
                <a:latin typeface="Arial" pitchFamily="34" charset="0"/>
              </a:rPr>
              <a:t> №142 від 12.04.2019)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268014" y="1981453"/>
            <a:ext cx="5334966" cy="70788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 закону України «Про управління відходами</a:t>
            </a:r>
            <a:r>
              <a:rPr lang="uk-UA" sz="2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Проект №2207-1д</a:t>
            </a:r>
            <a:endParaRPr lang="uk-UA" sz="20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1939159" y="1137182"/>
            <a:ext cx="8565119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План заходів з </a:t>
            </a: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виконання Угоди про асоціацію…</a:t>
            </a:r>
            <a:r>
              <a:rPr lang="uk-UA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(Постанова КМУ №1106 від 25.10.2017)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2758966" y="237441"/>
            <a:ext cx="6952593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Угода про Асоціацію</a:t>
            </a:r>
            <a:r>
              <a:rPr lang="uk-UA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між Україною та ЄС (2014)  (Додаток XXX)</a:t>
            </a:r>
            <a:endParaRPr lang="en-US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5874561" y="3747556"/>
            <a:ext cx="6091466" cy="707886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Регіональні плани управління відходами (затвердження, 2020 рік)</a:t>
            </a: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5929740" y="5436766"/>
            <a:ext cx="6091466" cy="40011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Місцеві плани управління відходами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5929740" y="6024261"/>
            <a:ext cx="5981107" cy="40011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 управління відходами підприємств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>
            <a:spLocks noChangeAspect="1"/>
          </p:cNvSpPr>
          <p:nvPr/>
        </p:nvSpPr>
        <p:spPr>
          <a:xfrm>
            <a:off x="5874561" y="1961087"/>
            <a:ext cx="6091466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Національна Стратегія управління відходами до 2030 року № 820-р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8.11.2017р.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268014" y="5060127"/>
            <a:ext cx="5334966" cy="132343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Порядок розроблення та затвердження регіональних планів управління відходами (проект Наказу </a:t>
            </a:r>
            <a:r>
              <a:rPr lang="uk-UA" sz="2000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Мінприроди</a:t>
            </a:r>
            <a:r>
              <a:rPr lang="uk-UA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надіслано на погодження)</a:t>
            </a: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8320635" y="4455442"/>
            <a:ext cx="700798" cy="981324"/>
          </a:xfrm>
          <a:prstGeom prst="upDownArrow">
            <a:avLst>
              <a:gd name="adj1" fmla="val 49064"/>
              <a:gd name="adj2" fmla="val 50000"/>
            </a:avLst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594" y="874416"/>
            <a:ext cx="10845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Ціль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Забезпечення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безпечної для довкілля та здоров’я людини системи поводження з 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медичними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відходами через дотримання вимог й правил та створення мережевої інфраструктури поводження з медичними відходами доступної для  медичних закладів Черкаської області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5" y="291897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itchFamily="34" charset="0"/>
                <a:cs typeface="Arial" pitchFamily="34" charset="0"/>
              </a:rPr>
              <a:t>Медичні  відходи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Tanya\Documents\Проекти\РПУВ_Черкаси\Будівельні відходи\Medical-waste-ni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98" y="3262082"/>
            <a:ext cx="5099901" cy="2642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6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033" y="1898088"/>
            <a:ext cx="9737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творення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основи для впровадження апробованих методів і технологій поводження з медичними відходами;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досконалення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стандартів поводження з відходами з метою зменшення ризику для населення і довкілля;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82470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Завдання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9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11" y="1596430"/>
            <a:ext cx="107985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оздільне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збирання медичних відходів з метою зменшення ризиків для довкілля і здоров'я населення країни.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творення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умов для належного тимчасового зберігання медичних відходів та їх оброблення за місцем зберігання із створенням необхідних об’єктів інфраструктури (окремі приміщення, холодильники, контейнери, бокси, локальні потужності з перероблення тощо);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абезпечення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безпечного перевезення медичних відходів від місць утворення та тимчасового зберігання до об’єктів з їх перероблення  та видалення відповідно до Правил дорожнього перевезення небезпечних вантажів, затверджених наказом МВС від 26 липня 2004 р. № 822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82470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9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543" y="1794393"/>
            <a:ext cx="105817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Створення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регіональної мережі об’єктів інфраструктури поводження з медичними відходами, яка включатиме: первинну мережу оброблення медичних відходів, яка забезпечуватиме їх знезараження  шляхом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автоклавування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або фізичних, хімічних методів попереднього оброблення за місцем їх утворення та тимчасового зберігання; регіональний об’єкт/ти  високотемпературного спалювання медичних відходів, що не підлягають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автоклавуванню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(фармацевтичні препарати; анатомічні відходи; гострі предмети; лабораторні відходи,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відходи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хіміотерапії тощо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осилення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контролю з попередження несанкціонованого  потрапляння на полігони медичних відходів категорій B, C, D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82470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839" y="1973502"/>
            <a:ext cx="10619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онтрольоване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поводження з медичними відходами в медичних установах відповідно до кращих міжнародних практик і доступних технологій;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ідсутність 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медичних відходів на несанкціонованих сміттєзвалищах  та полігонах ТПВ;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меншення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ризиків для навколишнього середовища і здоров'я населення країни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242337"/>
            <a:ext cx="7136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Очікувані результати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38" y="858350"/>
            <a:ext cx="89281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778130" y="253827"/>
            <a:ext cx="4212084" cy="37079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885" tIns="46442" rIns="92885" bIns="4644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1800" b="1" dirty="0" smtClean="0"/>
              <a:t>Поводження </a:t>
            </a:r>
            <a:r>
              <a:rPr lang="uk-UA" altLang="en-US" sz="1800" b="1" dirty="0"/>
              <a:t>з ТПВ в країнах ЄС, 2015рік</a:t>
            </a:r>
          </a:p>
        </p:txBody>
      </p:sp>
    </p:spTree>
    <p:extLst>
      <p:ext uri="{BB962C8B-B14F-4D97-AF65-F5344CB8AC3E}">
        <p14:creationId xmlns="" xmlns:p14="http://schemas.microsoft.com/office/powerpoint/2010/main" val="2576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783" y="2652666"/>
            <a:ext cx="3639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="" xmlns:p14="http://schemas.microsoft.com/office/powerpoint/2010/main" val="8522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471711" y="1606474"/>
            <a:ext cx="107273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Спеціалізовані комунальні пункти збирання відходів (для понад 50 тис. осіб)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Запровадження компостування органічної складової побутових відходів у домогосподарствах</a:t>
            </a: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471711" y="3204704"/>
            <a:ext cx="10810541" cy="28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будівництво мережі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сміттєперевантажувальних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станцій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Роздільне збирання (48% населення до 2030 року)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Перероблення (50% ТПВ до 2030 року)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Пілотні проекти  зі створення інших об'єктів інфраструктури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Будівництво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регіональних полігонів</a:t>
            </a: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1280894" y="205944"/>
            <a:ext cx="978798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Основні цільові показники визначені Національною Стратегією управління відходами до 2030 року щодо побутових відходів</a:t>
            </a:r>
          </a:p>
        </p:txBody>
      </p:sp>
    </p:spTree>
    <p:extLst>
      <p:ext uri="{BB962C8B-B14F-4D97-AF65-F5344CB8AC3E}">
        <p14:creationId xmlns="" xmlns:p14="http://schemas.microsoft.com/office/powerpoint/2010/main" val="27354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93" y="1445601"/>
            <a:ext cx="111252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изначає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основні напрями розвитку системи поводження з відходами в Черкаській області до 2030 року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Враховує: </a:t>
            </a:r>
          </a:p>
          <a:p>
            <a:pPr marL="14351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пріоритети визначені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«Національною Стратегією управління відходами до 2030 року» та «Національним планом управління відходами в Україні до 2030 року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14351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Європейську ієрархію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поводження з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відходами</a:t>
            </a:r>
          </a:p>
          <a:p>
            <a:pPr marL="14351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принципів забруднювач сплачує, повного покриття витрат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запобігання</a:t>
            </a:r>
          </a:p>
          <a:p>
            <a:pPr marL="14351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Ключові положення Директив  сектору відходів 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Ставить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конкретні завдання щодо поводження з окремими потоками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відходів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Пропонує 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шляхи їх вирішення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Визначає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очікувані результати від виконання завдань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Tanya\Documents\Проекти\РПУВ_Черкаси\ТПВ\Coat_of_Arms_of_Cherkasy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83" y="182289"/>
            <a:ext cx="1398578" cy="1804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8635" y="546087"/>
            <a:ext cx="96369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Концепція управління </a:t>
            </a:r>
            <a:r>
              <a:rPr lang="uk-U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відходами</a:t>
            </a:r>
          </a:p>
          <a:p>
            <a:pPr algn="ctr"/>
            <a:r>
              <a:rPr lang="uk-UA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(медичні відходи, побутові відходи, </a:t>
            </a:r>
            <a:r>
              <a:rPr lang="uk-UA" sz="20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відходи</a:t>
            </a:r>
            <a:r>
              <a:rPr lang="uk-UA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будівництва та знесення) 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392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1"/>
          <p:cNvGrpSpPr>
            <a:grpSpLocks/>
          </p:cNvGrpSpPr>
          <p:nvPr/>
        </p:nvGrpSpPr>
        <p:grpSpPr bwMode="auto">
          <a:xfrm>
            <a:off x="220133" y="189292"/>
            <a:ext cx="9652000" cy="5205412"/>
            <a:chOff x="-671460" y="-984377"/>
            <a:chExt cx="7833231" cy="4437259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="" xmlns:p14="http://schemas.microsoft.com/office/powerpoint/2010/main" val="2249115889"/>
                </p:ext>
              </p:extLst>
            </p:nvPr>
          </p:nvGraphicFramePr>
          <p:xfrm>
            <a:off x="3683073" y="224771"/>
            <a:ext cx="3478698" cy="3207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Поле 4"/>
            <p:cNvSpPr txBox="1"/>
            <p:nvPr/>
          </p:nvSpPr>
          <p:spPr>
            <a:xfrm>
              <a:off x="1523047" y="-984377"/>
              <a:ext cx="4359812" cy="634344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defRPr/>
              </a:pPr>
              <a:r>
                <a:rPr lang="uk-UA" sz="2000" b="1" dirty="0">
                  <a:latin typeface="Arial" pitchFamily="34" charset="0"/>
                  <a:ea typeface="Calibri"/>
                  <a:cs typeface="Arial" pitchFamily="34" charset="0"/>
                </a:rPr>
                <a:t>Приклади операцій поводження з  відходами та їх місце у ієрархії</a:t>
              </a:r>
              <a:endParaRPr lang="uk-UA" sz="20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5" name="Поле 5"/>
            <p:cNvSpPr txBox="1"/>
            <p:nvPr/>
          </p:nvSpPr>
          <p:spPr>
            <a:xfrm>
              <a:off x="-671460" y="1468165"/>
              <a:ext cx="4740359" cy="5514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30E43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alt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Компостування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alt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Анаеробний розклад  органічних відходів, якщо </a:t>
              </a:r>
              <a:r>
                <a:rPr lang="uk-UA" altLang="en-US" sz="11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зброджений</a:t>
              </a:r>
              <a:r>
                <a:rPr lang="uk-UA" alt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органічний осад (</a:t>
              </a:r>
              <a:r>
                <a:rPr lang="en-US" altLang="en-US" sz="11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digestate</a:t>
              </a:r>
              <a:r>
                <a:rPr lang="en-US" alt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uk-UA" altLang="en-US" sz="11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використовується як добриво</a:t>
              </a:r>
              <a:endParaRPr lang="uk-UA" altLang="en-US" sz="11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6" name="Поле 6"/>
            <p:cNvSpPr txBox="1"/>
            <p:nvPr/>
          </p:nvSpPr>
          <p:spPr>
            <a:xfrm>
              <a:off x="-671460" y="2117768"/>
              <a:ext cx="5192963" cy="738742"/>
            </a:xfrm>
            <a:prstGeom prst="rect">
              <a:avLst/>
            </a:prstGeom>
            <a:solidFill>
              <a:srgbClr val="D0D34D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257175" indent="-257175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"/>
                <a:tabLst>
                  <a:tab pos="67628" algn="l"/>
                  <a:tab pos="135255" algn="l"/>
                </a:tabLst>
                <a:defRPr/>
              </a:pPr>
              <a:r>
                <a:rPr lang="uk-UA" sz="1100" b="1" dirty="0">
                  <a:latin typeface="Arial" pitchFamily="34" charset="0"/>
                  <a:ea typeface="Calibri"/>
                  <a:cs typeface="Arial" pitchFamily="34" charset="0"/>
                </a:rPr>
                <a:t>Спалювання та спільне спалювання з високим рівнем  утилізації/відновлення енергії</a:t>
              </a:r>
              <a:endParaRPr lang="uk-UA" sz="1600" dirty="0">
                <a:latin typeface="Arial" pitchFamily="34" charset="0"/>
                <a:ea typeface="Calibri"/>
                <a:cs typeface="Arial" pitchFamily="34" charset="0"/>
              </a:endParaRPr>
            </a:p>
            <a:p>
              <a:pPr marL="257175" indent="-257175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"/>
                <a:tabLst>
                  <a:tab pos="67628" algn="l"/>
                  <a:tab pos="135255" algn="l"/>
                </a:tabLst>
                <a:defRPr/>
              </a:pPr>
              <a:r>
                <a:rPr lang="uk-UA" sz="1100" b="1" dirty="0">
                  <a:latin typeface="Arial" pitchFamily="34" charset="0"/>
                  <a:ea typeface="Calibri"/>
                  <a:cs typeface="Arial" pitchFamily="34" charset="0"/>
                </a:rPr>
                <a:t>Перетворення відходів в матеріали, що використовуються як тверде, рідке або газоподібне паливо (виробництво </a:t>
              </a:r>
              <a:r>
                <a:rPr lang="en-US" sz="1100" b="1" dirty="0">
                  <a:latin typeface="Arial" pitchFamily="34" charset="0"/>
                  <a:ea typeface="Calibri"/>
                  <a:cs typeface="Arial" pitchFamily="34" charset="0"/>
                </a:rPr>
                <a:t>RDF/SRF)</a:t>
              </a:r>
              <a:endParaRPr lang="uk-UA" sz="1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7" name="Поле 7"/>
            <p:cNvSpPr txBox="1"/>
            <p:nvPr/>
          </p:nvSpPr>
          <p:spPr>
            <a:xfrm>
              <a:off x="-671460" y="2920620"/>
              <a:ext cx="5363616" cy="532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257175" indent="-257175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"/>
                <a:tabLst>
                  <a:tab pos="67628" algn="l"/>
                  <a:tab pos="135255" algn="l"/>
                </a:tabLst>
                <a:defRPr/>
              </a:pPr>
              <a:r>
                <a:rPr lang="uk-UA" sz="1100" b="1" dirty="0">
                  <a:latin typeface="Arial" pitchFamily="34" charset="0"/>
                  <a:ea typeface="Calibri"/>
                  <a:cs typeface="Arial" pitchFamily="34" charset="0"/>
                </a:rPr>
                <a:t>Спалювання та спільне спалювання з обмеженим рівнем  утилізації/відновлення енергії</a:t>
              </a:r>
              <a:endParaRPr lang="uk-UA" sz="1600" dirty="0">
                <a:latin typeface="Arial" pitchFamily="34" charset="0"/>
                <a:ea typeface="Calibri"/>
                <a:cs typeface="Arial" pitchFamily="34" charset="0"/>
              </a:endParaRPr>
            </a:p>
            <a:p>
              <a:pPr marL="257175" indent="-257175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"/>
                <a:tabLst>
                  <a:tab pos="67628" algn="l"/>
                  <a:tab pos="135255" algn="l"/>
                </a:tabLst>
                <a:defRPr/>
              </a:pPr>
              <a:r>
                <a:rPr lang="uk-UA" sz="1100" b="1" dirty="0">
                  <a:latin typeface="Arial" pitchFamily="34" charset="0"/>
                  <a:ea typeface="Calibri"/>
                  <a:cs typeface="Arial" pitchFamily="34" charset="0"/>
                </a:rPr>
                <a:t>Захоронення на полігонах</a:t>
              </a:r>
              <a:endParaRPr lang="uk-UA" sz="1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sp>
        <p:nvSpPr>
          <p:cNvPr id="9" name="Стрелка вниз 8"/>
          <p:cNvSpPr/>
          <p:nvPr/>
        </p:nvSpPr>
        <p:spPr>
          <a:xfrm>
            <a:off x="9986433" y="3495675"/>
            <a:ext cx="508000" cy="184467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9973733" y="1450976"/>
            <a:ext cx="508000" cy="18510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Прямоугольник 10"/>
          <p:cNvSpPr>
            <a:spLocks noChangeArrowheads="1"/>
          </p:cNvSpPr>
          <p:nvPr/>
        </p:nvSpPr>
        <p:spPr bwMode="auto">
          <a:xfrm>
            <a:off x="10447867" y="2278064"/>
            <a:ext cx="174413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ru-RU" sz="1500" b="1">
                <a:latin typeface="Arial" pitchFamily="34" charset="0"/>
                <a:cs typeface="Arial" pitchFamily="34" charset="0"/>
              </a:rPr>
              <a:t>Найбільш прийнятний варіант</a:t>
            </a:r>
            <a:endParaRPr lang="en-US" altLang="en-US" sz="1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Прямоугольник 11"/>
          <p:cNvSpPr>
            <a:spLocks noChangeArrowheads="1"/>
          </p:cNvSpPr>
          <p:nvPr/>
        </p:nvSpPr>
        <p:spPr bwMode="auto">
          <a:xfrm>
            <a:off x="10405534" y="3656014"/>
            <a:ext cx="169333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ru-RU" sz="1500" b="1">
                <a:latin typeface="Arial" pitchFamily="34" charset="0"/>
                <a:cs typeface="Arial" pitchFamily="34" charset="0"/>
              </a:rPr>
              <a:t>Найменш прийнятний варіант</a:t>
            </a:r>
            <a:endParaRPr lang="en-US" altLang="en-US" sz="15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6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509" y="1445601"/>
            <a:ext cx="107047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Ціль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Створення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ефективної та рентабельної системи управління 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побутовими відходами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у відповідності до ієрархії пріоритетів поводження з  відходами, максимального  зменшення їх  захоронення на полігонах та збільшення обсягів 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перероблення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315254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Побутові відходи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3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409" y="893807"/>
            <a:ext cx="11356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нтеграція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політики запобігання утворенню побутових відходів;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аксимальне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охоплення населення якісними послугами з вивезення побутових відходів   в Черкаської області.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(+ цільові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показники щодо охоплення населення послугами з вивезення ТПВ, їх роздільного збирання (у  %);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Підвищення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рівня компетенції та спроможності місцевих органів влади в  налагодженні системи поводження з ТПВ;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Досягнення максимального перероблення ТПВ в Черкаській області;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оступове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створення за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кластерним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принципом та на засадах міжмуніципального співробітництва (ММС) регіональних об’єктів інфраструктури поводження з ТПВ. Кількість кластерів, регіональних об’єктів та технологій, що  застосовуватимуться, буде визначено після проведення технічного та економічного обґрунтування можливих варіантів;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Упорядкування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наявних сміттєзвалищ та полігонів, приведення їх у відповідність до  належних вимог;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Підвищення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рівня відповідального ставлення громадян до поводження з ТПВ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9365" y="306376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Завдання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anya\Documents\Проекти\РПУВ_Черкаси\ТПВ\Вариан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8" y="3177540"/>
            <a:ext cx="6666646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nya\Documents\Проекти\РПУВ_Черкаси\ТПВ\Вариант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86" y="297180"/>
            <a:ext cx="6646444" cy="334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5818" y="1282586"/>
            <a:ext cx="3954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Визначення кластерів ТПВ (територій охоплення)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9006" y="174591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21"/>
          <p:cNvSpPr>
            <a:spLocks noChangeArrowheads="1"/>
          </p:cNvSpPr>
          <p:nvPr/>
        </p:nvSpPr>
        <p:spPr bwMode="auto">
          <a:xfrm>
            <a:off x="6997163" y="3822859"/>
            <a:ext cx="46535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Оптимальна зона охоплення (кластер) ≈ 400 тис. осіб. Мінімальна потужність полігону ≈ 50 тис. т/рік (оптимальна потужність ≈ 100тис.т/рік) на кількість населення ≥ 150 тис. осіб;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87607" y="5797113"/>
            <a:ext cx="47087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Активна взаємодія з громадами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uk-UA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92" y="939837"/>
            <a:ext cx="6425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Запровадження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роздільного збирання побутових відходів в населених пунктах області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v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творення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муніципальних пунктів збирання побутових відходів та їх компонентів, зокрема небезпечних у складі побутових тощо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006" y="174591"/>
            <a:ext cx="71365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Основні заходи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2" y="3533989"/>
            <a:ext cx="3853233" cy="288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48" t="17951" r="20776" b="6105"/>
          <a:stretch/>
        </p:blipFill>
        <p:spPr bwMode="auto">
          <a:xfrm>
            <a:off x="7381187" y="636257"/>
            <a:ext cx="4419321" cy="328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D:\Green fun fest\3 контейнер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22"/>
          <a:stretch/>
        </p:blipFill>
        <p:spPr bwMode="auto">
          <a:xfrm>
            <a:off x="4967180" y="3533989"/>
            <a:ext cx="4322010" cy="275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23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2104</TotalTime>
  <Words>1689</Words>
  <Application>Microsoft Office PowerPoint</Application>
  <PresentationFormat>Произвольный</PresentationFormat>
  <Paragraphs>158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Концепція управління відходами Черкаської області  (проект)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Законодавчі передумови  використання побутових відходів для виробництва теплової та електричної енергії</dc:title>
  <dc:creator>Тетяна Омельяненко</dc:creator>
  <cp:lastModifiedBy>MarunchakYV</cp:lastModifiedBy>
  <cp:revision>276</cp:revision>
  <dcterms:created xsi:type="dcterms:W3CDTF">2018-09-25T22:17:26Z</dcterms:created>
  <dcterms:modified xsi:type="dcterms:W3CDTF">2020-06-30T08:27:29Z</dcterms:modified>
</cp:coreProperties>
</file>