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388" r:id="rId3"/>
    <p:sldId id="389" r:id="rId4"/>
    <p:sldId id="379" r:id="rId5"/>
    <p:sldId id="385" r:id="rId6"/>
    <p:sldId id="390" r:id="rId7"/>
    <p:sldId id="382" r:id="rId8"/>
    <p:sldId id="387" r:id="rId9"/>
  </p:sldIdLst>
  <p:sldSz cx="9144000" cy="6858000" type="screen4x3"/>
  <p:notesSz cx="6797675" cy="98726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533"/>
    <a:srgbClr val="03EF52"/>
    <a:srgbClr val="0EA246"/>
    <a:srgbClr val="6783D6"/>
    <a:srgbClr val="DBDBD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6357" autoAdjust="0"/>
  </p:normalViewPr>
  <p:slideViewPr>
    <p:cSldViewPr>
      <p:cViewPr varScale="1">
        <p:scale>
          <a:sx n="111" d="100"/>
          <a:sy n="111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48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est\Desktop\&#1050;&#1086;&#1087;i&#1103;_&#1092;&#1086;&#1088;&#1084;&#1072;_&#1089;&#1090;&#1088;&#1072;&#1090;&#1087;&#1083;&#1072;&#1085;_&#1052;i&#1085;&#1088;&#1077;&#1075;i&#1086;&#1085;_(0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8-4ACC-B2F0-32FA92625CB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8-4ACC-B2F0-32FA92625CBB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D8-4ACC-B2F0-32FA92625CBB}"/>
              </c:ext>
            </c:extLst>
          </c:dPt>
          <c:dLbls>
            <c:dLbl>
              <c:idx val="2"/>
              <c:layout>
                <c:manualLayout>
                  <c:x val="-2.2893772893773103E-3"/>
                  <c:y val="2.7777777777777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D8-4ACC-B2F0-32FA92625CBB}"/>
                </c:ext>
              </c:extLst>
            </c:dLbl>
            <c:dLbl>
              <c:idx val="7"/>
              <c:layout>
                <c:manualLayout>
                  <c:x val="1.3736263736263694E-2"/>
                  <c:y val="4.629629629629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D8-4ACC-B2F0-32FA92625CB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D8-4ACC-B2F0-32FA92625CBB}"/>
                </c:ext>
              </c:extLst>
            </c:dLbl>
            <c:dLbl>
              <c:idx val="19"/>
              <c:layout>
                <c:manualLayout>
                  <c:x val="-4.578754578754746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D8-4ACC-B2F0-32FA92625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Лист1!$A$7:$A$30</c:f>
              <c:strCache>
                <c:ptCount val="24"/>
                <c:pt idx="0">
                  <c:v>ВІННИЦЬКА ОБЛ.</c:v>
                </c:pt>
                <c:pt idx="1">
                  <c:v>ВОЛИНСЬКА ОБЛ.</c:v>
                </c:pt>
                <c:pt idx="2">
                  <c:v>ДНІПРОПЕТРОВСЬКА ОБЛ.</c:v>
                </c:pt>
                <c:pt idx="3">
                  <c:v>ДОНЕЦЬКА ОБЛ.</c:v>
                </c:pt>
                <c:pt idx="4">
                  <c:v>ЖИТОМИРСЬКА ОБЛ.</c:v>
                </c:pt>
                <c:pt idx="5">
                  <c:v>ЗАКАРПАТСЬКА ОБЛ.</c:v>
                </c:pt>
                <c:pt idx="6">
                  <c:v>ЗАПОРІЗЬКА ОБЛ.</c:v>
                </c:pt>
                <c:pt idx="7">
                  <c:v>ІВАНО-ФРАНКІВСЬКА ОБЛ.</c:v>
                </c:pt>
                <c:pt idx="8">
                  <c:v>КИЇВСЬКА ОБЛ.</c:v>
                </c:pt>
                <c:pt idx="9">
                  <c:v>КІРОВОГРАДСЬКА ОБЛ.</c:v>
                </c:pt>
                <c:pt idx="10">
                  <c:v>ЛУГАНСЬКА ОБЛ.</c:v>
                </c:pt>
                <c:pt idx="11">
                  <c:v>ЛЬВІВСЬКА ОБЛ.</c:v>
                </c:pt>
                <c:pt idx="12">
                  <c:v>МИКОЛАЇВСЬКА ОБЛ.</c:v>
                </c:pt>
                <c:pt idx="13">
                  <c:v>ОДЕСЬКА ОБЛ.</c:v>
                </c:pt>
                <c:pt idx="14">
                  <c:v>ПОЛТАВСЬКА ОБЛ.</c:v>
                </c:pt>
                <c:pt idx="15">
                  <c:v>РІВНЕНСЬКА ОБЛ.</c:v>
                </c:pt>
                <c:pt idx="16">
                  <c:v>СУМСЬКА ОБЛ.</c:v>
                </c:pt>
                <c:pt idx="17">
                  <c:v>ТЕРНОПІЛЬСЬКА ОБЛ.</c:v>
                </c:pt>
                <c:pt idx="18">
                  <c:v>ХАРКІВСЬКА ОБЛ.</c:v>
                </c:pt>
                <c:pt idx="19">
                  <c:v>ХЕРСОНСЬКА ОБЛ.</c:v>
                </c:pt>
                <c:pt idx="20">
                  <c:v>ХМЕЛЬНИЦЬКА ОБЛ.</c:v>
                </c:pt>
                <c:pt idx="21">
                  <c:v>ЧЕРКАСЬКА ОБЛ.</c:v>
                </c:pt>
                <c:pt idx="22">
                  <c:v>ЧЕРНІВЕЦЬКА ОБЛ.</c:v>
                </c:pt>
                <c:pt idx="23">
                  <c:v>ЧЕРНІГІВСЬКА ОБЛ.</c:v>
                </c:pt>
              </c:strCache>
            </c:strRef>
          </c:cat>
          <c:val>
            <c:numRef>
              <c:f>Лист1!$Q$7:$Q$30</c:f>
              <c:numCache>
                <c:formatCode>0</c:formatCode>
                <c:ptCount val="24"/>
                <c:pt idx="0">
                  <c:v>36.200000000000003</c:v>
                </c:pt>
                <c:pt idx="1">
                  <c:v>94.6</c:v>
                </c:pt>
                <c:pt idx="2">
                  <c:v>86.7</c:v>
                </c:pt>
                <c:pt idx="3">
                  <c:v>66.400000000000006</c:v>
                </c:pt>
                <c:pt idx="4">
                  <c:v>79.7</c:v>
                </c:pt>
                <c:pt idx="5">
                  <c:v>0</c:v>
                </c:pt>
                <c:pt idx="6">
                  <c:v>92.4</c:v>
                </c:pt>
                <c:pt idx="7">
                  <c:v>94.2</c:v>
                </c:pt>
                <c:pt idx="8">
                  <c:v>54.3</c:v>
                </c:pt>
                <c:pt idx="9">
                  <c:v>99.2</c:v>
                </c:pt>
                <c:pt idx="10">
                  <c:v>64.2</c:v>
                </c:pt>
                <c:pt idx="11">
                  <c:v>72.900000000000006</c:v>
                </c:pt>
                <c:pt idx="12">
                  <c:v>85.2</c:v>
                </c:pt>
                <c:pt idx="13">
                  <c:v>21.1</c:v>
                </c:pt>
                <c:pt idx="14">
                  <c:v>45.5</c:v>
                </c:pt>
                <c:pt idx="15">
                  <c:v>100</c:v>
                </c:pt>
                <c:pt idx="16">
                  <c:v>96</c:v>
                </c:pt>
                <c:pt idx="17">
                  <c:v>33.4</c:v>
                </c:pt>
                <c:pt idx="18">
                  <c:v>98.2</c:v>
                </c:pt>
                <c:pt idx="19">
                  <c:v>96.8</c:v>
                </c:pt>
                <c:pt idx="20">
                  <c:v>80.7</c:v>
                </c:pt>
                <c:pt idx="21">
                  <c:v>64.400000000000006</c:v>
                </c:pt>
                <c:pt idx="22">
                  <c:v>59.5</c:v>
                </c:pt>
                <c:pt idx="23">
                  <c:v>79.400000000000006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D8-4ACC-B2F0-32FA92625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4689792"/>
        <c:axId val="184691328"/>
      </c:barChart>
      <c:catAx>
        <c:axId val="184689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uk-UA"/>
          </a:p>
        </c:txPr>
        <c:crossAx val="184691328"/>
        <c:crosses val="autoZero"/>
        <c:auto val="1"/>
        <c:lblAlgn val="ctr"/>
        <c:lblOffset val="100"/>
        <c:noMultiLvlLbl val="0"/>
      </c:catAx>
      <c:valAx>
        <c:axId val="184691328"/>
        <c:scaling>
          <c:orientation val="minMax"/>
        </c:scaling>
        <c:delete val="1"/>
        <c:axPos val="l"/>
        <c:majorGridlines/>
        <c:numFmt formatCode="0" sourceLinked="1"/>
        <c:majorTickMark val="none"/>
        <c:minorTickMark val="none"/>
        <c:tickLblPos val="nextTo"/>
        <c:crossAx val="18468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b="0" i="0" u="none" strike="noStrike" kern="1200" baseline="0" noProof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b="1" cap="all" baseline="0" noProof="0" dirty="0" smtClean="0">
                <a:solidFill>
                  <a:schemeClr val="tx1"/>
                </a:solidFill>
              </a:rPr>
              <a:t>Стан передачі об’єктів </a:t>
            </a:r>
          </a:p>
          <a:p>
            <a:pPr>
              <a:defRPr lang="uk-UA" b="0" i="0" u="none" strike="noStrike" kern="1200" baseline="0" noProof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b="1" cap="all" baseline="0" noProof="0" dirty="0" smtClean="0">
                <a:solidFill>
                  <a:schemeClr val="tx1"/>
                </a:solidFill>
              </a:rPr>
              <a:t>у комунальну власність ОТГ</a:t>
            </a:r>
            <a:r>
              <a:rPr lang="uk-UA" noProof="0" dirty="0" smtClean="0">
                <a:solidFill>
                  <a:schemeClr val="tx1"/>
                </a:solidFill>
              </a:rPr>
              <a:t>, % </a:t>
            </a:r>
            <a:endParaRPr lang="uk-UA" noProof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98180227471566E-2"/>
          <c:y val="0.14080769542982385"/>
          <c:w val="0.90693840769903766"/>
          <c:h val="0.6160391806694266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8A-4F7F-9B91-B45505FD361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8A-4F7F-9B91-B45505FD361B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8A-4F7F-9B91-B45505FD361B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8A-4F7F-9B91-B45505FD361B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8A-4F7F-9B91-B45505FD361B}"/>
              </c:ext>
            </c:extLst>
          </c:dPt>
          <c:dLbls>
            <c:dLbl>
              <c:idx val="0"/>
              <c:layout>
                <c:manualLayout>
                  <c:x val="-1.1111111111111112E-2"/>
                  <c:y val="-2.7318234705197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133333333333333E-2"/>
                      <c:h val="5.2250994398896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D8A-4F7F-9B91-B45505FD361B}"/>
                </c:ext>
              </c:extLst>
            </c:dLbl>
            <c:dLbl>
              <c:idx val="1"/>
              <c:layout>
                <c:manualLayout>
                  <c:x val="-2.0370135052831989E-17"/>
                  <c:y val="-1.3041101821035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A-4F7F-9B91-B45505FD361B}"/>
                </c:ext>
              </c:extLst>
            </c:dLbl>
            <c:dLbl>
              <c:idx val="2"/>
              <c:layout>
                <c:manualLayout>
                  <c:x val="6.6666666666666463E-3"/>
                  <c:y val="-1.3041101821035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8A-4F7F-9B91-B45505FD361B}"/>
                </c:ext>
              </c:extLst>
            </c:dLbl>
            <c:dLbl>
              <c:idx val="3"/>
              <c:layout>
                <c:manualLayout>
                  <c:x val="-6.6666666666666671E-3"/>
                  <c:y val="-1.2572449062423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A-4F7F-9B91-B45505FD361B}"/>
                </c:ext>
              </c:extLst>
            </c:dLbl>
            <c:dLbl>
              <c:idx val="4"/>
              <c:layout>
                <c:manualLayout>
                  <c:x val="-6.6666666666666671E-3"/>
                  <c:y val="-9.604675704196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A-4F7F-9B91-B45505FD361B}"/>
                </c:ext>
              </c:extLst>
            </c:dLbl>
            <c:dLbl>
              <c:idx val="5"/>
              <c:layout>
                <c:manualLayout>
                  <c:x val="2.2222222222221815E-3"/>
                  <c:y val="-1.2488567795005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A-4F7F-9B91-B45505FD361B}"/>
                </c:ext>
              </c:extLst>
            </c:dLbl>
            <c:dLbl>
              <c:idx val="6"/>
              <c:layout>
                <c:manualLayout>
                  <c:x val="1.1111111111111151E-2"/>
                  <c:y val="-9.6046757041967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8A-4F7F-9B91-B45505FD361B}"/>
                </c:ext>
              </c:extLst>
            </c:dLbl>
            <c:dLbl>
              <c:idx val="7"/>
              <c:layout>
                <c:manualLayout>
                  <c:x val="4.4444444444444852E-3"/>
                  <c:y val="-3.36596585220662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133333333333333E-2"/>
                      <c:h val="4.88145682820575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D8A-4F7F-9B91-B45505FD361B}"/>
                </c:ext>
              </c:extLst>
            </c:dLbl>
            <c:dLbl>
              <c:idx val="8"/>
              <c:layout>
                <c:manualLayout>
                  <c:x val="-6.6666666666666671E-3"/>
                  <c:y val="-1.74619151987444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A-4F7F-9B91-B45505FD361B}"/>
                </c:ext>
              </c:extLst>
            </c:dLbl>
            <c:dLbl>
              <c:idx val="9"/>
              <c:layout>
                <c:manualLayout>
                  <c:x val="-6.6666666666667478E-3"/>
                  <c:y val="-5.727737641042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8A-4F7F-9B91-B45505FD361B}"/>
                </c:ext>
              </c:extLst>
            </c:dLbl>
            <c:dLbl>
              <c:idx val="10"/>
              <c:layout>
                <c:manualLayout>
                  <c:x val="-1.3333333333333334E-2"/>
                  <c:y val="-1.3041101821035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8A-4F7F-9B91-B45505FD361B}"/>
                </c:ext>
              </c:extLst>
            </c:dLbl>
            <c:dLbl>
              <c:idx val="11"/>
              <c:layout>
                <c:manualLayout>
                  <c:x val="-8.8888888888888889E-3"/>
                  <c:y val="-1.6477527937873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A-4F7F-9B91-B45505FD361B}"/>
                </c:ext>
              </c:extLst>
            </c:dLbl>
            <c:dLbl>
              <c:idx val="12"/>
              <c:layout>
                <c:manualLayout>
                  <c:x val="0"/>
                  <c:y val="-9.6046757041967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8A-4F7F-9B91-B45505FD361B}"/>
                </c:ext>
              </c:extLst>
            </c:dLbl>
            <c:dLbl>
              <c:idx val="13"/>
              <c:layout>
                <c:manualLayout>
                  <c:x val="2.2222222222221407E-3"/>
                  <c:y val="7.04602646318568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8A-4F7F-9B91-B45505FD361B}"/>
                </c:ext>
              </c:extLst>
            </c:dLbl>
            <c:dLbl>
              <c:idx val="14"/>
              <c:layout>
                <c:manualLayout>
                  <c:x val="6.6666666666666671E-3"/>
                  <c:y val="-1.3041101821035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8A-4F7F-9B91-B45505FD361B}"/>
                </c:ext>
              </c:extLst>
            </c:dLbl>
            <c:dLbl>
              <c:idx val="15"/>
              <c:layout>
                <c:manualLayout>
                  <c:x val="0"/>
                  <c:y val="-2.7318234705197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8A-4F7F-9B91-B45505FD361B}"/>
                </c:ext>
              </c:extLst>
            </c:dLbl>
            <c:dLbl>
              <c:idx val="16"/>
              <c:layout>
                <c:manualLayout>
                  <c:x val="2.2222222222222222E-3"/>
                  <c:y val="-1.3041101821035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8A-4F7F-9B91-B45505FD361B}"/>
                </c:ext>
              </c:extLst>
            </c:dLbl>
            <c:dLbl>
              <c:idx val="17"/>
              <c:layout>
                <c:manualLayout>
                  <c:x val="0"/>
                  <c:y val="-1.195795113239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8A-4F7F-9B91-B45505FD361B}"/>
                </c:ext>
              </c:extLst>
            </c:dLbl>
            <c:dLbl>
              <c:idx val="18"/>
              <c:layout>
                <c:manualLayout>
                  <c:x val="-4.4444444444446075E-3"/>
                  <c:y val="-6.1682495873582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8A-4F7F-9B91-B45505FD361B}"/>
                </c:ext>
              </c:extLst>
            </c:dLbl>
            <c:dLbl>
              <c:idx val="19"/>
              <c:layout>
                <c:manualLayout>
                  <c:x val="-2.2222222222223853E-3"/>
                  <c:y val="-6.1682495873582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8A-4F7F-9B91-B45505FD361B}"/>
                </c:ext>
              </c:extLst>
            </c:dLbl>
            <c:dLbl>
              <c:idx val="20"/>
              <c:layout>
                <c:manualLayout>
                  <c:x val="-4.4444444444444444E-3"/>
                  <c:y val="-1.5282625754254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8A-4F7F-9B91-B45505FD361B}"/>
                </c:ext>
              </c:extLst>
            </c:dLbl>
            <c:dLbl>
              <c:idx val="21"/>
              <c:layout>
                <c:manualLayout>
                  <c:x val="-1.3333333333333334E-2"/>
                  <c:y val="-9.604675704196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D8A-4F7F-9B91-B45505FD361B}"/>
                </c:ext>
              </c:extLst>
            </c:dLbl>
            <c:dLbl>
              <c:idx val="22"/>
              <c:layout>
                <c:manualLayout>
                  <c:x val="-1.6296108042265591E-16"/>
                  <c:y val="-2.2965608680358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D8A-4F7F-9B91-B45505FD361B}"/>
                </c:ext>
              </c:extLst>
            </c:dLbl>
            <c:dLbl>
              <c:idx val="23"/>
              <c:layout>
                <c:manualLayout>
                  <c:x val="-4.4444444444444444E-3"/>
                  <c:y val="-6.1682495873582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A-4F7F-9B91-B45505FD3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'[Копiя_форма_стратплан_Мiнрегiон_(003).xlsx]Лист3'!$A$1:$A$24</c:f>
              <c:strCache>
                <c:ptCount val="24"/>
                <c:pt idx="0">
                  <c:v>Вінницька </c:v>
                </c:pt>
                <c:pt idx="1">
                  <c:v>Волинська </c:v>
                </c:pt>
                <c:pt idx="2">
                  <c:v>Дніпропетровська</c:v>
                </c:pt>
                <c:pt idx="3">
                  <c:v>Донецька </c:v>
                </c:pt>
                <c:pt idx="4">
                  <c:v>Житомирська </c:v>
                </c:pt>
                <c:pt idx="5">
                  <c:v>Закарпатська </c:v>
                </c:pt>
                <c:pt idx="6">
                  <c:v>Запорізька </c:v>
                </c:pt>
                <c:pt idx="7">
                  <c:v>Івано-Франківська</c:v>
                </c:pt>
                <c:pt idx="8">
                  <c:v>Київська</c:v>
                </c:pt>
                <c:pt idx="9">
                  <c:v>Кіровоградська </c:v>
                </c:pt>
                <c:pt idx="10">
                  <c:v>Луганська </c:v>
                </c:pt>
                <c:pt idx="11">
                  <c:v>Львівська</c:v>
                </c:pt>
                <c:pt idx="12">
                  <c:v>Миколаївська </c:v>
                </c:pt>
                <c:pt idx="13">
                  <c:v>Одеська </c:v>
                </c:pt>
                <c:pt idx="14">
                  <c:v>Полтавська </c:v>
                </c:pt>
                <c:pt idx="15">
                  <c:v>Рівненська </c:v>
                </c:pt>
                <c:pt idx="16">
                  <c:v>Сумська </c:v>
                </c:pt>
                <c:pt idx="17">
                  <c:v>Тернопільська</c:v>
                </c:pt>
                <c:pt idx="18">
                  <c:v>Харківська</c:v>
                </c:pt>
                <c:pt idx="19">
                  <c:v>Херсонська</c:v>
                </c:pt>
                <c:pt idx="20">
                  <c:v>Хмельницька</c:v>
                </c:pt>
                <c:pt idx="21">
                  <c:v>Черкаська </c:v>
                </c:pt>
                <c:pt idx="22">
                  <c:v>Чернівецька </c:v>
                </c:pt>
                <c:pt idx="23">
                  <c:v>Чернігівська </c:v>
                </c:pt>
              </c:strCache>
            </c:strRef>
          </c:cat>
          <c:val>
            <c:numRef>
              <c:f>'[Копiя_форма_стратплан_Мiнрегiон_(003).xlsx]Лист3'!$B$1:$B$24</c:f>
              <c:numCache>
                <c:formatCode>General</c:formatCode>
                <c:ptCount val="24"/>
                <c:pt idx="0">
                  <c:v>171</c:v>
                </c:pt>
                <c:pt idx="1">
                  <c:v>295</c:v>
                </c:pt>
                <c:pt idx="2">
                  <c:v>242</c:v>
                </c:pt>
                <c:pt idx="3">
                  <c:v>36</c:v>
                </c:pt>
                <c:pt idx="4">
                  <c:v>89</c:v>
                </c:pt>
                <c:pt idx="5">
                  <c:v>21</c:v>
                </c:pt>
                <c:pt idx="6">
                  <c:v>254</c:v>
                </c:pt>
                <c:pt idx="7">
                  <c:v>101</c:v>
                </c:pt>
                <c:pt idx="8">
                  <c:v>50</c:v>
                </c:pt>
                <c:pt idx="9">
                  <c:v>41</c:v>
                </c:pt>
                <c:pt idx="10">
                  <c:v>156</c:v>
                </c:pt>
                <c:pt idx="11">
                  <c:v>288</c:v>
                </c:pt>
                <c:pt idx="12">
                  <c:v>122</c:v>
                </c:pt>
                <c:pt idx="13">
                  <c:v>110</c:v>
                </c:pt>
                <c:pt idx="14">
                  <c:v>91</c:v>
                </c:pt>
                <c:pt idx="15">
                  <c:v>93</c:v>
                </c:pt>
                <c:pt idx="16">
                  <c:v>184</c:v>
                </c:pt>
                <c:pt idx="17">
                  <c:v>49</c:v>
                </c:pt>
                <c:pt idx="18">
                  <c:v>70</c:v>
                </c:pt>
                <c:pt idx="19">
                  <c:v>90</c:v>
                </c:pt>
                <c:pt idx="20">
                  <c:v>29</c:v>
                </c:pt>
                <c:pt idx="21">
                  <c:v>138</c:v>
                </c:pt>
                <c:pt idx="22">
                  <c:v>51</c:v>
                </c:pt>
                <c:pt idx="23">
                  <c:v>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5D8A-4F7F-9B91-B45505FD36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471360"/>
        <c:axId val="185790848"/>
      </c:barChart>
      <c:catAx>
        <c:axId val="1854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790848"/>
        <c:crosses val="autoZero"/>
        <c:auto val="1"/>
        <c:lblAlgn val="ctr"/>
        <c:lblOffset val="100"/>
        <c:noMultiLvlLbl val="0"/>
      </c:catAx>
      <c:valAx>
        <c:axId val="185790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4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2FC8C668-E2DC-4EA2-80A7-C99EBA08BA79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2" y="9376977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6CFC6630-0B0A-4A64-9872-56B68E6C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25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005" tIns="45502" rIns="91005" bIns="45502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005" tIns="45502" rIns="91005" bIns="45502" rtlCol="0"/>
          <a:lstStyle>
            <a:lvl1pPr algn="r">
              <a:defRPr sz="1200"/>
            </a:lvl1pPr>
          </a:lstStyle>
          <a:p>
            <a:fld id="{5A74D13A-36BC-4061-9CCD-9B8D734B7CD9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5" tIns="45502" rIns="91005" bIns="45502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005" tIns="45502" rIns="91005" bIns="45502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377320"/>
            <a:ext cx="2945659" cy="493633"/>
          </a:xfrm>
          <a:prstGeom prst="rect">
            <a:avLst/>
          </a:prstGeom>
        </p:spPr>
        <p:txBody>
          <a:bodyPr vert="horz" lIns="91005" tIns="45502" rIns="91005" bIns="45502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5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5D63144-1B1E-45A6-AEAB-FBA6F80108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73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4" y="9377320"/>
            <a:ext cx="2945659" cy="493633"/>
          </a:xfrm>
          <a:prstGeom prst="rect">
            <a:avLst/>
          </a:prstGeom>
        </p:spPr>
        <p:txBody>
          <a:bodyPr/>
          <a:lstStyle/>
          <a:p>
            <a:fld id="{A7298D73-9C7D-44B8-8A3B-CAFAEDF1AB7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10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3144-1B1E-45A6-AEAB-FBA6F801085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3144-1B1E-45A6-AEAB-FBA6F801085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9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0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52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03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4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49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0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39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0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03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95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3D95-9880-4B3C-B216-BFBF519BB9EF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6E3-67AE-44B2-9E5E-AF9F007E3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2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1521" y="2348880"/>
            <a:ext cx="8640960" cy="126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b="1" dirty="0">
                <a:solidFill>
                  <a:schemeClr val="bg1"/>
                </a:solidFill>
                <a:latin typeface="Open Sans" pitchFamily="34" charset="0"/>
              </a:rPr>
              <a:t>ДЕЦЕНТРАЛІЗАЦІЯ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b="1" dirty="0">
                <a:solidFill>
                  <a:schemeClr val="bg1"/>
                </a:solidFill>
                <a:latin typeface="Open Sans" pitchFamily="34" charset="0"/>
              </a:rPr>
              <a:t>2018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187624" y="3789040"/>
            <a:ext cx="6768752" cy="11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2400" b="1" dirty="0" smtClean="0">
                <a:solidFill>
                  <a:srgbClr val="EFC319"/>
                </a:solidFill>
                <a:latin typeface="Open Sans" pitchFamily="34" charset="0"/>
              </a:rPr>
              <a:t>СТАН ТА ОСНОВНІ ЗАВДАННЯ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2400" b="1" dirty="0" smtClean="0">
                <a:solidFill>
                  <a:srgbClr val="EFC319"/>
                </a:solidFill>
                <a:latin typeface="Open Sans" pitchFamily="34" charset="0"/>
              </a:rPr>
              <a:t>ЩОДО </a:t>
            </a:r>
            <a:r>
              <a:rPr lang="uk-UA" altLang="uk-UA" sz="2400" b="1" cap="all" dirty="0" smtClean="0">
                <a:solidFill>
                  <a:srgbClr val="EFC319"/>
                </a:solidFill>
                <a:latin typeface="Open Sans" pitchFamily="34" charset="0"/>
              </a:rPr>
              <a:t>формування СПРОМОЖНИХ ТЕРИТОРІАЛЬНИХ ГРОМАД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23821" y="3615152"/>
            <a:ext cx="1696357" cy="0"/>
          </a:xfrm>
          <a:prstGeom prst="line">
            <a:avLst/>
          </a:prstGeom>
          <a:ln>
            <a:solidFill>
              <a:srgbClr val="E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91879" y="56760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09 лютого 2018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4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265" y="105456"/>
            <a:ext cx="6508750" cy="34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marL="187076">
              <a:defRPr/>
            </a:pPr>
            <a:r>
              <a:rPr lang="ru-RU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ОБЛАСТЕЙ ЩОДО ФОРМУВАННЯ ОТГ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48545" y="5635625"/>
            <a:ext cx="2725964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just"/>
            <a:r>
              <a:rPr lang="uk-UA" altLang="uk-UA" sz="900" dirty="0"/>
              <a:t>Примітка: при розрахунку рейтингу за параметрами «Покриття площі області ОТГ» «</a:t>
            </a:r>
            <a:r>
              <a:rPr lang="uk-UA" altLang="uk-UA" sz="900" i="1" dirty="0"/>
              <a:t>Територіальні громади, що об'єдналися</a:t>
            </a:r>
            <a:r>
              <a:rPr lang="uk-UA" altLang="uk-UA" sz="900" dirty="0"/>
              <a:t>» враховувалися також дані тих громад, в  яких відбулося приєднання</a:t>
            </a:r>
          </a:p>
        </p:txBody>
      </p:sp>
      <p:grpSp>
        <p:nvGrpSpPr>
          <p:cNvPr id="9" name="Group 165"/>
          <p:cNvGrpSpPr/>
          <p:nvPr/>
        </p:nvGrpSpPr>
        <p:grpSpPr>
          <a:xfrm>
            <a:off x="-36512" y="764704"/>
            <a:ext cx="4968552" cy="3650922"/>
            <a:chOff x="1714663" y="980728"/>
            <a:chExt cx="7306889" cy="4752589"/>
          </a:xfrm>
        </p:grpSpPr>
        <p:grpSp>
          <p:nvGrpSpPr>
            <p:cNvPr id="10" name="Group 99"/>
            <p:cNvGrpSpPr/>
            <p:nvPr/>
          </p:nvGrpSpPr>
          <p:grpSpPr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13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2876" cy="365585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62"/>
              <p:cNvSpPr>
                <a:spLocks/>
              </p:cNvSpPr>
              <p:nvPr/>
            </p:nvSpPr>
            <p:spPr bwMode="auto">
              <a:xfrm>
                <a:off x="4566619" y="4995602"/>
                <a:ext cx="85058" cy="73070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61"/>
              <p:cNvSpPr>
                <a:spLocks/>
              </p:cNvSpPr>
              <p:nvPr/>
            </p:nvSpPr>
            <p:spPr bwMode="auto">
              <a:xfrm>
                <a:off x="3541942" y="4822356"/>
                <a:ext cx="107651" cy="4596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60"/>
              <p:cNvSpPr>
                <a:spLocks/>
              </p:cNvSpPr>
              <p:nvPr/>
            </p:nvSpPr>
            <p:spPr bwMode="auto">
              <a:xfrm>
                <a:off x="4775275" y="4962603"/>
                <a:ext cx="71767" cy="5303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3937991" y="5038030"/>
                <a:ext cx="150180" cy="424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105"/>
              <p:cNvSpPr>
                <a:spLocks/>
              </p:cNvSpPr>
              <p:nvPr/>
            </p:nvSpPr>
            <p:spPr bwMode="auto">
              <a:xfrm>
                <a:off x="822759" y="3385707"/>
                <a:ext cx="704382" cy="827340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3" y="108"/>
                  </a:cxn>
                  <a:cxn ang="0">
                    <a:pos x="11" y="90"/>
                  </a:cxn>
                  <a:cxn ang="0">
                    <a:pos x="22" y="80"/>
                  </a:cxn>
                  <a:cxn ang="0">
                    <a:pos x="39" y="71"/>
                  </a:cxn>
                  <a:cxn ang="0">
                    <a:pos x="63" y="69"/>
                  </a:cxn>
                  <a:cxn ang="0">
                    <a:pos x="93" y="66"/>
                  </a:cxn>
                  <a:cxn ang="0">
                    <a:pos x="116" y="59"/>
                  </a:cxn>
                  <a:cxn ang="0">
                    <a:pos x="103" y="56"/>
                  </a:cxn>
                  <a:cxn ang="0">
                    <a:pos x="102" y="40"/>
                  </a:cxn>
                  <a:cxn ang="0">
                    <a:pos x="113" y="21"/>
                  </a:cxn>
                  <a:cxn ang="0">
                    <a:pos x="123" y="7"/>
                  </a:cxn>
                  <a:cxn ang="0">
                    <a:pos x="140" y="6"/>
                  </a:cxn>
                  <a:cxn ang="0">
                    <a:pos x="151" y="11"/>
                  </a:cxn>
                  <a:cxn ang="0">
                    <a:pos x="162" y="53"/>
                  </a:cxn>
                  <a:cxn ang="0">
                    <a:pos x="163" y="66"/>
                  </a:cxn>
                  <a:cxn ang="0">
                    <a:pos x="160" y="81"/>
                  </a:cxn>
                  <a:cxn ang="0">
                    <a:pos x="176" y="87"/>
                  </a:cxn>
                  <a:cxn ang="0">
                    <a:pos x="165" y="95"/>
                  </a:cxn>
                  <a:cxn ang="0">
                    <a:pos x="179" y="111"/>
                  </a:cxn>
                  <a:cxn ang="0">
                    <a:pos x="188" y="117"/>
                  </a:cxn>
                  <a:cxn ang="0">
                    <a:pos x="196" y="126"/>
                  </a:cxn>
                  <a:cxn ang="0">
                    <a:pos x="204" y="135"/>
                  </a:cxn>
                  <a:cxn ang="0">
                    <a:pos x="219" y="135"/>
                  </a:cxn>
                  <a:cxn ang="0">
                    <a:pos x="233" y="143"/>
                  </a:cxn>
                  <a:cxn ang="0">
                    <a:pos x="246" y="168"/>
                  </a:cxn>
                  <a:cxn ang="0">
                    <a:pos x="241" y="189"/>
                  </a:cxn>
                  <a:cxn ang="0">
                    <a:pos x="241" y="205"/>
                  </a:cxn>
                  <a:cxn ang="0">
                    <a:pos x="225" y="217"/>
                  </a:cxn>
                  <a:cxn ang="0">
                    <a:pos x="189" y="240"/>
                  </a:cxn>
                  <a:cxn ang="0">
                    <a:pos x="182" y="245"/>
                  </a:cxn>
                  <a:cxn ang="0">
                    <a:pos x="161" y="264"/>
                  </a:cxn>
                  <a:cxn ang="0">
                    <a:pos x="153" y="302"/>
                  </a:cxn>
                  <a:cxn ang="0">
                    <a:pos x="148" y="331"/>
                  </a:cxn>
                  <a:cxn ang="0">
                    <a:pos x="124" y="306"/>
                  </a:cxn>
                  <a:cxn ang="0">
                    <a:pos x="113" y="285"/>
                  </a:cxn>
                  <a:cxn ang="0">
                    <a:pos x="111" y="256"/>
                  </a:cxn>
                  <a:cxn ang="0">
                    <a:pos x="106" y="238"/>
                  </a:cxn>
                  <a:cxn ang="0">
                    <a:pos x="91" y="217"/>
                  </a:cxn>
                  <a:cxn ang="0">
                    <a:pos x="78" y="213"/>
                  </a:cxn>
                  <a:cxn ang="0">
                    <a:pos x="62" y="201"/>
                  </a:cxn>
                  <a:cxn ang="0">
                    <a:pos x="60" y="180"/>
                  </a:cxn>
                  <a:cxn ang="0">
                    <a:pos x="45" y="186"/>
                  </a:cxn>
                  <a:cxn ang="0">
                    <a:pos x="40" y="177"/>
                  </a:cxn>
                  <a:cxn ang="0">
                    <a:pos x="32" y="169"/>
                  </a:cxn>
                  <a:cxn ang="0">
                    <a:pos x="12" y="153"/>
                  </a:cxn>
                  <a:cxn ang="0">
                    <a:pos x="0" y="135"/>
                  </a:cxn>
                  <a:cxn ang="0">
                    <a:pos x="0" y="135"/>
                  </a:cxn>
                </a:cxnLst>
                <a:rect l="0" t="0" r="r" b="b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FFC000">
                  <a:alpha val="87059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Freeform 57"/>
              <p:cNvSpPr>
                <a:spLocks/>
              </p:cNvSpPr>
              <p:nvPr/>
            </p:nvSpPr>
            <p:spPr bwMode="auto">
              <a:xfrm>
                <a:off x="542335" y="2890717"/>
                <a:ext cx="971516" cy="833233"/>
              </a:xfrm>
              <a:custGeom>
                <a:avLst/>
                <a:gdLst/>
                <a:ahLst/>
                <a:cxnLst>
                  <a:cxn ang="0">
                    <a:pos x="28" y="267"/>
                  </a:cxn>
                  <a:cxn ang="0">
                    <a:pos x="20" y="247"/>
                  </a:cxn>
                  <a:cxn ang="0">
                    <a:pos x="16" y="227"/>
                  </a:cxn>
                  <a:cxn ang="0">
                    <a:pos x="18" y="197"/>
                  </a:cxn>
                  <a:cxn ang="0">
                    <a:pos x="15" y="179"/>
                  </a:cxn>
                  <a:cxn ang="0">
                    <a:pos x="48" y="134"/>
                  </a:cxn>
                  <a:cxn ang="0">
                    <a:pos x="148" y="45"/>
                  </a:cxn>
                  <a:cxn ang="0">
                    <a:pos x="172" y="32"/>
                  </a:cxn>
                  <a:cxn ang="0">
                    <a:pos x="189" y="24"/>
                  </a:cxn>
                  <a:cxn ang="0">
                    <a:pos x="201" y="13"/>
                  </a:cxn>
                  <a:cxn ang="0">
                    <a:pos x="201" y="0"/>
                  </a:cxn>
                  <a:cxn ang="0">
                    <a:pos x="219" y="10"/>
                  </a:cxn>
                  <a:cxn ang="0">
                    <a:pos x="234" y="14"/>
                  </a:cxn>
                  <a:cxn ang="0">
                    <a:pos x="244" y="22"/>
                  </a:cxn>
                  <a:cxn ang="0">
                    <a:pos x="237" y="35"/>
                  </a:cxn>
                  <a:cxn ang="0">
                    <a:pos x="245" y="40"/>
                  </a:cxn>
                  <a:cxn ang="0">
                    <a:pos x="259" y="48"/>
                  </a:cxn>
                  <a:cxn ang="0">
                    <a:pos x="274" y="58"/>
                  </a:cxn>
                  <a:cxn ang="0">
                    <a:pos x="295" y="58"/>
                  </a:cxn>
                  <a:cxn ang="0">
                    <a:pos x="304" y="69"/>
                  </a:cxn>
                  <a:cxn ang="0">
                    <a:pos x="318" y="72"/>
                  </a:cxn>
                  <a:cxn ang="0">
                    <a:pos x="315" y="84"/>
                  </a:cxn>
                  <a:cxn ang="0">
                    <a:pos x="318" y="108"/>
                  </a:cxn>
                  <a:cxn ang="0">
                    <a:pos x="318" y="108"/>
                  </a:cxn>
                  <a:cxn ang="0">
                    <a:pos x="333" y="124"/>
                  </a:cxn>
                  <a:cxn ang="0">
                    <a:pos x="333" y="124"/>
                  </a:cxn>
                  <a:cxn ang="0">
                    <a:pos x="333" y="144"/>
                  </a:cxn>
                  <a:cxn ang="0">
                    <a:pos x="319" y="152"/>
                  </a:cxn>
                  <a:cxn ang="0">
                    <a:pos x="296" y="164"/>
                  </a:cxn>
                  <a:cxn ang="0">
                    <a:pos x="289" y="172"/>
                  </a:cxn>
                  <a:cxn ang="0">
                    <a:pos x="274" y="190"/>
                  </a:cxn>
                  <a:cxn ang="0">
                    <a:pos x="254" y="199"/>
                  </a:cxn>
                  <a:cxn ang="0">
                    <a:pos x="250" y="209"/>
                  </a:cxn>
                  <a:cxn ang="0">
                    <a:pos x="239" y="204"/>
                  </a:cxn>
                  <a:cxn ang="0">
                    <a:pos x="222" y="205"/>
                  </a:cxn>
                  <a:cxn ang="0">
                    <a:pos x="212" y="219"/>
                  </a:cxn>
                  <a:cxn ang="0">
                    <a:pos x="201" y="238"/>
                  </a:cxn>
                  <a:cxn ang="0">
                    <a:pos x="202" y="254"/>
                  </a:cxn>
                  <a:cxn ang="0">
                    <a:pos x="215" y="257"/>
                  </a:cxn>
                  <a:cxn ang="0">
                    <a:pos x="192" y="264"/>
                  </a:cxn>
                  <a:cxn ang="0">
                    <a:pos x="162" y="267"/>
                  </a:cxn>
                  <a:cxn ang="0">
                    <a:pos x="138" y="269"/>
                  </a:cxn>
                  <a:cxn ang="0">
                    <a:pos x="121" y="278"/>
                  </a:cxn>
                  <a:cxn ang="0">
                    <a:pos x="110" y="288"/>
                  </a:cxn>
                  <a:cxn ang="0">
                    <a:pos x="102" y="306"/>
                  </a:cxn>
                  <a:cxn ang="0">
                    <a:pos x="100" y="333"/>
                  </a:cxn>
                  <a:cxn ang="0">
                    <a:pos x="100" y="333"/>
                  </a:cxn>
                  <a:cxn ang="0">
                    <a:pos x="83" y="333"/>
                  </a:cxn>
                  <a:cxn ang="0">
                    <a:pos x="83" y="333"/>
                  </a:cxn>
                  <a:cxn ang="0">
                    <a:pos x="69" y="324"/>
                  </a:cxn>
                  <a:cxn ang="0">
                    <a:pos x="55" y="313"/>
                  </a:cxn>
                  <a:cxn ang="0">
                    <a:pos x="43" y="304"/>
                  </a:cxn>
                  <a:cxn ang="0">
                    <a:pos x="31" y="295"/>
                  </a:cxn>
                  <a:cxn ang="0">
                    <a:pos x="28" y="267"/>
                  </a:cxn>
                  <a:cxn ang="0">
                    <a:pos x="28" y="267"/>
                  </a:cxn>
                </a:cxnLst>
                <a:rect l="0" t="0" r="r" b="b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Freeform 56"/>
              <p:cNvSpPr>
                <a:spLocks/>
              </p:cNvSpPr>
              <p:nvPr/>
            </p:nvSpPr>
            <p:spPr bwMode="auto">
              <a:xfrm>
                <a:off x="1250705" y="3088713"/>
                <a:ext cx="538255" cy="799055"/>
              </a:xfrm>
              <a:custGeom>
                <a:avLst/>
                <a:gdLst/>
                <a:ahLst/>
                <a:cxnLst>
                  <a:cxn ang="0">
                    <a:pos x="96" y="288"/>
                  </a:cxn>
                  <a:cxn ang="0">
                    <a:pos x="104" y="292"/>
                  </a:cxn>
                  <a:cxn ang="0">
                    <a:pos x="114" y="294"/>
                  </a:cxn>
                  <a:cxn ang="0">
                    <a:pos x="126" y="302"/>
                  </a:cxn>
                  <a:cxn ang="0">
                    <a:pos x="134" y="304"/>
                  </a:cxn>
                  <a:cxn ang="0">
                    <a:pos x="151" y="309"/>
                  </a:cxn>
                  <a:cxn ang="0">
                    <a:pos x="165" y="318"/>
                  </a:cxn>
                  <a:cxn ang="0">
                    <a:pos x="180" y="320"/>
                  </a:cxn>
                  <a:cxn ang="0">
                    <a:pos x="175" y="303"/>
                  </a:cxn>
                  <a:cxn ang="0">
                    <a:pos x="169" y="266"/>
                  </a:cxn>
                  <a:cxn ang="0">
                    <a:pos x="169" y="223"/>
                  </a:cxn>
                  <a:cxn ang="0">
                    <a:pos x="173" y="188"/>
                  </a:cxn>
                  <a:cxn ang="0">
                    <a:pos x="171" y="153"/>
                  </a:cxn>
                  <a:cxn ang="0">
                    <a:pos x="172" y="134"/>
                  </a:cxn>
                  <a:cxn ang="0">
                    <a:pos x="178" y="111"/>
                  </a:cxn>
                  <a:cxn ang="0">
                    <a:pos x="179" y="100"/>
                  </a:cxn>
                  <a:cxn ang="0">
                    <a:pos x="178" y="89"/>
                  </a:cxn>
                  <a:cxn ang="0">
                    <a:pos x="182" y="55"/>
                  </a:cxn>
                  <a:cxn ang="0">
                    <a:pos x="189" y="24"/>
                  </a:cxn>
                  <a:cxn ang="0">
                    <a:pos x="178" y="10"/>
                  </a:cxn>
                  <a:cxn ang="0">
                    <a:pos x="159" y="5"/>
                  </a:cxn>
                  <a:cxn ang="0">
                    <a:pos x="144" y="12"/>
                  </a:cxn>
                  <a:cxn ang="0">
                    <a:pos x="120" y="20"/>
                  </a:cxn>
                  <a:cxn ang="0">
                    <a:pos x="96" y="23"/>
                  </a:cxn>
                  <a:cxn ang="0">
                    <a:pos x="83" y="45"/>
                  </a:cxn>
                  <a:cxn ang="0">
                    <a:pos x="83" y="65"/>
                  </a:cxn>
                  <a:cxn ang="0">
                    <a:pos x="69" y="73"/>
                  </a:cxn>
                  <a:cxn ang="0">
                    <a:pos x="46" y="85"/>
                  </a:cxn>
                  <a:cxn ang="0">
                    <a:pos x="39" y="93"/>
                  </a:cxn>
                  <a:cxn ang="0">
                    <a:pos x="24" y="111"/>
                  </a:cxn>
                  <a:cxn ang="0">
                    <a:pos x="4" y="120"/>
                  </a:cxn>
                  <a:cxn ang="0">
                    <a:pos x="0" y="130"/>
                  </a:cxn>
                  <a:cxn ang="0">
                    <a:pos x="11" y="172"/>
                  </a:cxn>
                  <a:cxn ang="0">
                    <a:pos x="12" y="185"/>
                  </a:cxn>
                  <a:cxn ang="0">
                    <a:pos x="9" y="200"/>
                  </a:cxn>
                  <a:cxn ang="0">
                    <a:pos x="25" y="206"/>
                  </a:cxn>
                  <a:cxn ang="0">
                    <a:pos x="14" y="214"/>
                  </a:cxn>
                  <a:cxn ang="0">
                    <a:pos x="28" y="230"/>
                  </a:cxn>
                  <a:cxn ang="0">
                    <a:pos x="37" y="236"/>
                  </a:cxn>
                  <a:cxn ang="0">
                    <a:pos x="45" y="245"/>
                  </a:cxn>
                  <a:cxn ang="0">
                    <a:pos x="53" y="254"/>
                  </a:cxn>
                  <a:cxn ang="0">
                    <a:pos x="68" y="254"/>
                  </a:cxn>
                  <a:cxn ang="0">
                    <a:pos x="82" y="262"/>
                  </a:cxn>
                  <a:cxn ang="0">
                    <a:pos x="96" y="288"/>
                  </a:cxn>
                  <a:cxn ang="0">
                    <a:pos x="96" y="288"/>
                  </a:cxn>
                </a:cxnLst>
                <a:rect l="0" t="0" r="r" b="b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55"/>
              <p:cNvSpPr>
                <a:spLocks/>
              </p:cNvSpPr>
              <p:nvPr/>
            </p:nvSpPr>
            <p:spPr bwMode="auto">
              <a:xfrm>
                <a:off x="984900" y="2301443"/>
                <a:ext cx="796085" cy="760163"/>
              </a:xfrm>
              <a:custGeom>
                <a:avLst/>
                <a:gdLst/>
                <a:ahLst/>
                <a:cxnLst>
                  <a:cxn ang="0">
                    <a:pos x="45" y="236"/>
                  </a:cxn>
                  <a:cxn ang="0">
                    <a:pos x="36" y="206"/>
                  </a:cxn>
                  <a:cxn ang="0">
                    <a:pos x="37" y="194"/>
                  </a:cxn>
                  <a:cxn ang="0">
                    <a:pos x="53" y="194"/>
                  </a:cxn>
                  <a:cxn ang="0">
                    <a:pos x="29" y="149"/>
                  </a:cxn>
                  <a:cxn ang="0">
                    <a:pos x="20" y="126"/>
                  </a:cxn>
                  <a:cxn ang="0">
                    <a:pos x="9" y="107"/>
                  </a:cxn>
                  <a:cxn ang="0">
                    <a:pos x="12" y="87"/>
                  </a:cxn>
                  <a:cxn ang="0">
                    <a:pos x="12" y="87"/>
                  </a:cxn>
                  <a:cxn ang="0">
                    <a:pos x="5" y="63"/>
                  </a:cxn>
                  <a:cxn ang="0">
                    <a:pos x="5" y="63"/>
                  </a:cxn>
                  <a:cxn ang="0">
                    <a:pos x="18" y="46"/>
                  </a:cxn>
                  <a:cxn ang="0">
                    <a:pos x="42" y="52"/>
                  </a:cxn>
                  <a:cxn ang="0">
                    <a:pos x="60" y="50"/>
                  </a:cxn>
                  <a:cxn ang="0">
                    <a:pos x="84" y="32"/>
                  </a:cxn>
                  <a:cxn ang="0">
                    <a:pos x="93" y="15"/>
                  </a:cxn>
                  <a:cxn ang="0">
                    <a:pos x="129" y="10"/>
                  </a:cxn>
                  <a:cxn ang="0">
                    <a:pos x="178" y="7"/>
                  </a:cxn>
                  <a:cxn ang="0">
                    <a:pos x="206" y="12"/>
                  </a:cxn>
                  <a:cxn ang="0">
                    <a:pos x="225" y="14"/>
                  </a:cxn>
                  <a:cxn ang="0">
                    <a:pos x="228" y="26"/>
                  </a:cxn>
                  <a:cxn ang="0">
                    <a:pos x="225" y="39"/>
                  </a:cxn>
                  <a:cxn ang="0">
                    <a:pos x="218" y="54"/>
                  </a:cxn>
                  <a:cxn ang="0">
                    <a:pos x="221" y="74"/>
                  </a:cxn>
                  <a:cxn ang="0">
                    <a:pos x="222" y="85"/>
                  </a:cxn>
                  <a:cxn ang="0">
                    <a:pos x="218" y="114"/>
                  </a:cxn>
                  <a:cxn ang="0">
                    <a:pos x="229" y="116"/>
                  </a:cxn>
                  <a:cxn ang="0">
                    <a:pos x="248" y="126"/>
                  </a:cxn>
                  <a:cxn ang="0">
                    <a:pos x="259" y="143"/>
                  </a:cxn>
                  <a:cxn ang="0">
                    <a:pos x="267" y="162"/>
                  </a:cxn>
                  <a:cxn ang="0">
                    <a:pos x="258" y="174"/>
                  </a:cxn>
                  <a:cxn ang="0">
                    <a:pos x="272" y="186"/>
                  </a:cxn>
                  <a:cxn ang="0">
                    <a:pos x="257" y="195"/>
                  </a:cxn>
                  <a:cxn ang="0">
                    <a:pos x="259" y="210"/>
                  </a:cxn>
                  <a:cxn ang="0">
                    <a:pos x="249" y="221"/>
                  </a:cxn>
                  <a:cxn ang="0">
                    <a:pos x="245" y="235"/>
                  </a:cxn>
                  <a:cxn ang="0">
                    <a:pos x="232" y="247"/>
                  </a:cxn>
                  <a:cxn ang="0">
                    <a:pos x="217" y="238"/>
                  </a:cxn>
                  <a:cxn ang="0">
                    <a:pos x="199" y="243"/>
                  </a:cxn>
                  <a:cxn ang="0">
                    <a:pos x="182" y="247"/>
                  </a:cxn>
                  <a:cxn ang="0">
                    <a:pos x="170" y="260"/>
                  </a:cxn>
                  <a:cxn ang="0">
                    <a:pos x="157" y="280"/>
                  </a:cxn>
                  <a:cxn ang="0">
                    <a:pos x="157" y="295"/>
                  </a:cxn>
                  <a:cxn ang="0">
                    <a:pos x="148" y="304"/>
                  </a:cxn>
                  <a:cxn ang="0">
                    <a:pos x="139" y="294"/>
                  </a:cxn>
                  <a:cxn ang="0">
                    <a:pos x="118" y="294"/>
                  </a:cxn>
                  <a:cxn ang="0">
                    <a:pos x="103" y="284"/>
                  </a:cxn>
                  <a:cxn ang="0">
                    <a:pos x="89" y="276"/>
                  </a:cxn>
                  <a:cxn ang="0">
                    <a:pos x="81" y="271"/>
                  </a:cxn>
                  <a:cxn ang="0">
                    <a:pos x="88" y="258"/>
                  </a:cxn>
                  <a:cxn ang="0">
                    <a:pos x="78" y="250"/>
                  </a:cxn>
                  <a:cxn ang="0">
                    <a:pos x="63" y="246"/>
                  </a:cxn>
                  <a:cxn ang="0">
                    <a:pos x="45" y="236"/>
                  </a:cxn>
                  <a:cxn ang="0">
                    <a:pos x="45" y="236"/>
                  </a:cxn>
                </a:cxnLst>
                <a:rect l="0" t="0" r="r" b="b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1394240" y="2323835"/>
                <a:ext cx="915697" cy="878018"/>
              </a:xfrm>
              <a:custGeom>
                <a:avLst/>
                <a:gdLst/>
                <a:ahLst/>
                <a:cxnLst>
                  <a:cxn ang="0">
                    <a:pos x="83" y="17"/>
                  </a:cxn>
                  <a:cxn ang="0">
                    <a:pos x="73" y="45"/>
                  </a:cxn>
                  <a:cxn ang="0">
                    <a:pos x="77" y="76"/>
                  </a:cxn>
                  <a:cxn ang="0">
                    <a:pos x="84" y="107"/>
                  </a:cxn>
                  <a:cxn ang="0">
                    <a:pos x="114" y="134"/>
                  </a:cxn>
                  <a:cxn ang="0">
                    <a:pos x="113" y="165"/>
                  </a:cxn>
                  <a:cxn ang="0">
                    <a:pos x="112" y="186"/>
                  </a:cxn>
                  <a:cxn ang="0">
                    <a:pos x="104" y="212"/>
                  </a:cxn>
                  <a:cxn ang="0">
                    <a:pos x="87" y="238"/>
                  </a:cxn>
                  <a:cxn ang="0">
                    <a:pos x="54" y="234"/>
                  </a:cxn>
                  <a:cxn ang="0">
                    <a:pos x="25" y="251"/>
                  </a:cxn>
                  <a:cxn ang="0">
                    <a:pos x="12" y="286"/>
                  </a:cxn>
                  <a:cxn ang="0">
                    <a:pos x="17" y="299"/>
                  </a:cxn>
                  <a:cxn ang="0">
                    <a:pos x="17" y="335"/>
                  </a:cxn>
                  <a:cxn ang="0">
                    <a:pos x="32" y="351"/>
                  </a:cxn>
                  <a:cxn ang="0">
                    <a:pos x="45" y="329"/>
                  </a:cxn>
                  <a:cxn ang="0">
                    <a:pos x="93" y="318"/>
                  </a:cxn>
                  <a:cxn ang="0">
                    <a:pos x="127" y="316"/>
                  </a:cxn>
                  <a:cxn ang="0">
                    <a:pos x="146" y="326"/>
                  </a:cxn>
                  <a:cxn ang="0">
                    <a:pos x="176" y="306"/>
                  </a:cxn>
                  <a:cxn ang="0">
                    <a:pos x="216" y="272"/>
                  </a:cxn>
                  <a:cxn ang="0">
                    <a:pos x="251" y="268"/>
                  </a:cxn>
                  <a:cxn ang="0">
                    <a:pos x="256" y="245"/>
                  </a:cxn>
                  <a:cxn ang="0">
                    <a:pos x="256" y="207"/>
                  </a:cxn>
                  <a:cxn ang="0">
                    <a:pos x="272" y="168"/>
                  </a:cxn>
                  <a:cxn ang="0">
                    <a:pos x="280" y="151"/>
                  </a:cxn>
                  <a:cxn ang="0">
                    <a:pos x="286" y="132"/>
                  </a:cxn>
                  <a:cxn ang="0">
                    <a:pos x="292" y="107"/>
                  </a:cxn>
                  <a:cxn ang="0">
                    <a:pos x="306" y="101"/>
                  </a:cxn>
                  <a:cxn ang="0">
                    <a:pos x="322" y="85"/>
                  </a:cxn>
                  <a:cxn ang="0">
                    <a:pos x="270" y="70"/>
                  </a:cxn>
                  <a:cxn ang="0">
                    <a:pos x="263" y="52"/>
                  </a:cxn>
                  <a:cxn ang="0">
                    <a:pos x="253" y="45"/>
                  </a:cxn>
                  <a:cxn ang="0">
                    <a:pos x="234" y="46"/>
                  </a:cxn>
                  <a:cxn ang="0">
                    <a:pos x="181" y="28"/>
                  </a:cxn>
                  <a:cxn ang="0">
                    <a:pos x="148" y="17"/>
                  </a:cxn>
                  <a:cxn ang="0">
                    <a:pos x="105" y="5"/>
                  </a:cxn>
                  <a:cxn ang="0">
                    <a:pos x="80" y="4"/>
                  </a:cxn>
                </a:cxnLst>
                <a:rect l="0" t="0" r="r" b="b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53"/>
              <p:cNvSpPr>
                <a:spLocks/>
              </p:cNvSpPr>
              <p:nvPr/>
            </p:nvSpPr>
            <p:spPr bwMode="auto">
              <a:xfrm>
                <a:off x="1718521" y="2966144"/>
                <a:ext cx="596732" cy="974659"/>
              </a:xfrm>
              <a:custGeom>
                <a:avLst/>
                <a:gdLst/>
                <a:ahLst/>
                <a:cxnLst>
                  <a:cxn ang="0">
                    <a:pos x="138" y="12"/>
                  </a:cxn>
                  <a:cxn ang="0">
                    <a:pos x="142" y="32"/>
                  </a:cxn>
                  <a:cxn ang="0">
                    <a:pos x="146" y="45"/>
                  </a:cxn>
                  <a:cxn ang="0">
                    <a:pos x="161" y="63"/>
                  </a:cxn>
                  <a:cxn ang="0">
                    <a:pos x="178" y="68"/>
                  </a:cxn>
                  <a:cxn ang="0">
                    <a:pos x="182" y="91"/>
                  </a:cxn>
                  <a:cxn ang="0">
                    <a:pos x="178" y="111"/>
                  </a:cxn>
                  <a:cxn ang="0">
                    <a:pos x="171" y="128"/>
                  </a:cxn>
                  <a:cxn ang="0">
                    <a:pos x="183" y="149"/>
                  </a:cxn>
                  <a:cxn ang="0">
                    <a:pos x="204" y="155"/>
                  </a:cxn>
                  <a:cxn ang="0">
                    <a:pos x="199" y="166"/>
                  </a:cxn>
                  <a:cxn ang="0">
                    <a:pos x="199" y="179"/>
                  </a:cxn>
                  <a:cxn ang="0">
                    <a:pos x="195" y="191"/>
                  </a:cxn>
                  <a:cxn ang="0">
                    <a:pos x="196" y="217"/>
                  </a:cxn>
                  <a:cxn ang="0">
                    <a:pos x="203" y="251"/>
                  </a:cxn>
                  <a:cxn ang="0">
                    <a:pos x="182" y="268"/>
                  </a:cxn>
                  <a:cxn ang="0">
                    <a:pos x="153" y="274"/>
                  </a:cxn>
                  <a:cxn ang="0">
                    <a:pos x="142" y="302"/>
                  </a:cxn>
                  <a:cxn ang="0">
                    <a:pos x="140" y="358"/>
                  </a:cxn>
                  <a:cxn ang="0">
                    <a:pos x="125" y="360"/>
                  </a:cxn>
                  <a:cxn ang="0">
                    <a:pos x="98" y="368"/>
                  </a:cxn>
                  <a:cxn ang="0">
                    <a:pos x="83" y="367"/>
                  </a:cxn>
                  <a:cxn ang="0">
                    <a:pos x="70" y="361"/>
                  </a:cxn>
                  <a:cxn ang="0">
                    <a:pos x="48" y="366"/>
                  </a:cxn>
                  <a:cxn ang="0">
                    <a:pos x="48" y="381"/>
                  </a:cxn>
                  <a:cxn ang="0">
                    <a:pos x="32" y="369"/>
                  </a:cxn>
                  <a:cxn ang="0">
                    <a:pos x="32" y="369"/>
                  </a:cxn>
                  <a:cxn ang="0">
                    <a:pos x="15" y="369"/>
                  </a:cxn>
                  <a:cxn ang="0">
                    <a:pos x="15" y="369"/>
                  </a:cxn>
                  <a:cxn ang="0">
                    <a:pos x="10" y="352"/>
                  </a:cxn>
                  <a:cxn ang="0">
                    <a:pos x="4" y="315"/>
                  </a:cxn>
                  <a:cxn ang="0">
                    <a:pos x="4" y="272"/>
                  </a:cxn>
                  <a:cxn ang="0">
                    <a:pos x="8" y="237"/>
                  </a:cxn>
                  <a:cxn ang="0">
                    <a:pos x="6" y="202"/>
                  </a:cxn>
                  <a:cxn ang="0">
                    <a:pos x="7" y="183"/>
                  </a:cxn>
                  <a:cxn ang="0">
                    <a:pos x="13" y="160"/>
                  </a:cxn>
                  <a:cxn ang="0">
                    <a:pos x="14" y="149"/>
                  </a:cxn>
                  <a:cxn ang="0">
                    <a:pos x="13" y="138"/>
                  </a:cxn>
                  <a:cxn ang="0">
                    <a:pos x="17" y="104"/>
                  </a:cxn>
                  <a:cxn ang="0">
                    <a:pos x="24" y="73"/>
                  </a:cxn>
                  <a:cxn ang="0">
                    <a:pos x="32" y="69"/>
                  </a:cxn>
                  <a:cxn ang="0">
                    <a:pos x="44" y="61"/>
                  </a:cxn>
                  <a:cxn ang="0">
                    <a:pos x="62" y="49"/>
                  </a:cxn>
                  <a:cxn ang="0">
                    <a:pos x="81" y="28"/>
                  </a:cxn>
                  <a:cxn ang="0">
                    <a:pos x="102" y="15"/>
                  </a:cxn>
                  <a:cxn ang="0">
                    <a:pos x="116" y="9"/>
                  </a:cxn>
                  <a:cxn ang="0">
                    <a:pos x="138" y="12"/>
                  </a:cxn>
                  <a:cxn ang="0">
                    <a:pos x="138" y="12"/>
                  </a:cxn>
                </a:cxnLst>
                <a:rect l="0" t="0" r="r" b="b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>
                <a:off x="1242731" y="3798198"/>
                <a:ext cx="922342" cy="414849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319" y="40"/>
                  </a:cxn>
                  <a:cxn ang="0">
                    <a:pos x="313" y="62"/>
                  </a:cxn>
                  <a:cxn ang="0">
                    <a:pos x="295" y="60"/>
                  </a:cxn>
                  <a:cxn ang="0">
                    <a:pos x="277" y="64"/>
                  </a:cxn>
                  <a:cxn ang="0">
                    <a:pos x="251" y="65"/>
                  </a:cxn>
                  <a:cxn ang="0">
                    <a:pos x="236" y="69"/>
                  </a:cxn>
                  <a:cxn ang="0">
                    <a:pos x="227" y="76"/>
                  </a:cxn>
                  <a:cxn ang="0">
                    <a:pos x="216" y="85"/>
                  </a:cxn>
                  <a:cxn ang="0">
                    <a:pos x="209" y="87"/>
                  </a:cxn>
                  <a:cxn ang="0">
                    <a:pos x="179" y="94"/>
                  </a:cxn>
                  <a:cxn ang="0">
                    <a:pos x="170" y="113"/>
                  </a:cxn>
                  <a:cxn ang="0">
                    <a:pos x="131" y="130"/>
                  </a:cxn>
                  <a:cxn ang="0">
                    <a:pos x="131" y="130"/>
                  </a:cxn>
                  <a:cxn ang="0">
                    <a:pos x="76" y="134"/>
                  </a:cxn>
                  <a:cxn ang="0">
                    <a:pos x="76" y="134"/>
                  </a:cxn>
                  <a:cxn ang="0">
                    <a:pos x="35" y="150"/>
                  </a:cxn>
                  <a:cxn ang="0">
                    <a:pos x="0" y="166"/>
                  </a:cxn>
                  <a:cxn ang="0">
                    <a:pos x="5" y="137"/>
                  </a:cxn>
                  <a:cxn ang="0">
                    <a:pos x="13" y="99"/>
                  </a:cxn>
                  <a:cxn ang="0">
                    <a:pos x="34" y="80"/>
                  </a:cxn>
                  <a:cxn ang="0">
                    <a:pos x="41" y="75"/>
                  </a:cxn>
                  <a:cxn ang="0">
                    <a:pos x="77" y="52"/>
                  </a:cxn>
                  <a:cxn ang="0">
                    <a:pos x="93" y="40"/>
                  </a:cxn>
                  <a:cxn ang="0">
                    <a:pos x="93" y="24"/>
                  </a:cxn>
                  <a:cxn ang="0">
                    <a:pos x="98" y="3"/>
                  </a:cxn>
                  <a:cxn ang="0">
                    <a:pos x="107" y="8"/>
                  </a:cxn>
                  <a:cxn ang="0">
                    <a:pos x="117" y="10"/>
                  </a:cxn>
                  <a:cxn ang="0">
                    <a:pos x="129" y="18"/>
                  </a:cxn>
                  <a:cxn ang="0">
                    <a:pos x="137" y="20"/>
                  </a:cxn>
                  <a:cxn ang="0">
                    <a:pos x="154" y="25"/>
                  </a:cxn>
                  <a:cxn ang="0">
                    <a:pos x="168" y="34"/>
                  </a:cxn>
                  <a:cxn ang="0">
                    <a:pos x="183" y="36"/>
                  </a:cxn>
                  <a:cxn ang="0">
                    <a:pos x="183" y="36"/>
                  </a:cxn>
                  <a:cxn ang="0">
                    <a:pos x="200" y="36"/>
                  </a:cxn>
                  <a:cxn ang="0">
                    <a:pos x="200" y="36"/>
                  </a:cxn>
                  <a:cxn ang="0">
                    <a:pos x="216" y="48"/>
                  </a:cxn>
                  <a:cxn ang="0">
                    <a:pos x="216" y="33"/>
                  </a:cxn>
                  <a:cxn ang="0">
                    <a:pos x="238" y="28"/>
                  </a:cxn>
                  <a:cxn ang="0">
                    <a:pos x="251" y="34"/>
                  </a:cxn>
                  <a:cxn ang="0">
                    <a:pos x="266" y="35"/>
                  </a:cxn>
                  <a:cxn ang="0">
                    <a:pos x="293" y="27"/>
                  </a:cxn>
                  <a:cxn ang="0">
                    <a:pos x="307" y="25"/>
                  </a:cxn>
                  <a:cxn ang="0">
                    <a:pos x="307" y="25"/>
                  </a:cxn>
                </a:cxnLst>
                <a:rect l="0" t="0" r="r" b="b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Freeform 112"/>
              <p:cNvSpPr>
                <a:spLocks/>
              </p:cNvSpPr>
              <p:nvPr/>
            </p:nvSpPr>
            <p:spPr bwMode="auto">
              <a:xfrm>
                <a:off x="2114570" y="3304387"/>
                <a:ext cx="906394" cy="853268"/>
              </a:xfrm>
              <a:custGeom>
                <a:avLst/>
                <a:gdLst/>
                <a:ahLst/>
                <a:cxnLst>
                  <a:cxn ang="0">
                    <a:pos x="288" y="311"/>
                  </a:cxn>
                  <a:cxn ang="0">
                    <a:pos x="274" y="322"/>
                  </a:cxn>
                  <a:cxn ang="0">
                    <a:pos x="253" y="330"/>
                  </a:cxn>
                  <a:cxn ang="0">
                    <a:pos x="235" y="329"/>
                  </a:cxn>
                  <a:cxn ang="0">
                    <a:pos x="207" y="323"/>
                  </a:cxn>
                  <a:cxn ang="0">
                    <a:pos x="196" y="325"/>
                  </a:cxn>
                  <a:cxn ang="0">
                    <a:pos x="180" y="342"/>
                  </a:cxn>
                  <a:cxn ang="0">
                    <a:pos x="157" y="315"/>
                  </a:cxn>
                  <a:cxn ang="0">
                    <a:pos x="130" y="318"/>
                  </a:cxn>
                  <a:cxn ang="0">
                    <a:pos x="123" y="322"/>
                  </a:cxn>
                  <a:cxn ang="0">
                    <a:pos x="124" y="312"/>
                  </a:cxn>
                  <a:cxn ang="0">
                    <a:pos x="111" y="315"/>
                  </a:cxn>
                  <a:cxn ang="0">
                    <a:pos x="118" y="304"/>
                  </a:cxn>
                  <a:cxn ang="0">
                    <a:pos x="111" y="296"/>
                  </a:cxn>
                  <a:cxn ang="0">
                    <a:pos x="100" y="297"/>
                  </a:cxn>
                  <a:cxn ang="0">
                    <a:pos x="84" y="294"/>
                  </a:cxn>
                  <a:cxn ang="0">
                    <a:pos x="76" y="280"/>
                  </a:cxn>
                  <a:cxn ang="0">
                    <a:pos x="52" y="261"/>
                  </a:cxn>
                  <a:cxn ang="0">
                    <a:pos x="31" y="256"/>
                  </a:cxn>
                  <a:cxn ang="0">
                    <a:pos x="5" y="260"/>
                  </a:cxn>
                  <a:cxn ang="0">
                    <a:pos x="11" y="238"/>
                  </a:cxn>
                  <a:cxn ang="0">
                    <a:pos x="0" y="223"/>
                  </a:cxn>
                  <a:cxn ang="0">
                    <a:pos x="2" y="167"/>
                  </a:cxn>
                  <a:cxn ang="0">
                    <a:pos x="13" y="139"/>
                  </a:cxn>
                  <a:cxn ang="0">
                    <a:pos x="42" y="133"/>
                  </a:cxn>
                  <a:cxn ang="0">
                    <a:pos x="63" y="116"/>
                  </a:cxn>
                  <a:cxn ang="0">
                    <a:pos x="56" y="82"/>
                  </a:cxn>
                  <a:cxn ang="0">
                    <a:pos x="55" y="56"/>
                  </a:cxn>
                  <a:cxn ang="0">
                    <a:pos x="59" y="44"/>
                  </a:cxn>
                  <a:cxn ang="0">
                    <a:pos x="59" y="31"/>
                  </a:cxn>
                  <a:cxn ang="0">
                    <a:pos x="64" y="20"/>
                  </a:cxn>
                  <a:cxn ang="0">
                    <a:pos x="101" y="21"/>
                  </a:cxn>
                  <a:cxn ang="0">
                    <a:pos x="129" y="20"/>
                  </a:cxn>
                  <a:cxn ang="0">
                    <a:pos x="146" y="18"/>
                  </a:cxn>
                  <a:cxn ang="0">
                    <a:pos x="168" y="17"/>
                  </a:cxn>
                  <a:cxn ang="0">
                    <a:pos x="179" y="7"/>
                  </a:cxn>
                  <a:cxn ang="0">
                    <a:pos x="196" y="22"/>
                  </a:cxn>
                  <a:cxn ang="0">
                    <a:pos x="196" y="39"/>
                  </a:cxn>
                  <a:cxn ang="0">
                    <a:pos x="200" y="58"/>
                  </a:cxn>
                  <a:cxn ang="0">
                    <a:pos x="229" y="56"/>
                  </a:cxn>
                  <a:cxn ang="0">
                    <a:pos x="253" y="46"/>
                  </a:cxn>
                  <a:cxn ang="0">
                    <a:pos x="259" y="66"/>
                  </a:cxn>
                  <a:cxn ang="0">
                    <a:pos x="261" y="95"/>
                  </a:cxn>
                  <a:cxn ang="0">
                    <a:pos x="258" y="109"/>
                  </a:cxn>
                  <a:cxn ang="0">
                    <a:pos x="278" y="127"/>
                  </a:cxn>
                  <a:cxn ang="0">
                    <a:pos x="273" y="153"/>
                  </a:cxn>
                  <a:cxn ang="0">
                    <a:pos x="274" y="164"/>
                  </a:cxn>
                  <a:cxn ang="0">
                    <a:pos x="279" y="181"/>
                  </a:cxn>
                  <a:cxn ang="0">
                    <a:pos x="281" y="193"/>
                  </a:cxn>
                  <a:cxn ang="0">
                    <a:pos x="291" y="205"/>
                  </a:cxn>
                  <a:cxn ang="0">
                    <a:pos x="302" y="226"/>
                  </a:cxn>
                  <a:cxn ang="0">
                    <a:pos x="309" y="241"/>
                  </a:cxn>
                  <a:cxn ang="0">
                    <a:pos x="314" y="258"/>
                  </a:cxn>
                  <a:cxn ang="0">
                    <a:pos x="317" y="270"/>
                  </a:cxn>
                  <a:cxn ang="0">
                    <a:pos x="299" y="273"/>
                  </a:cxn>
                  <a:cxn ang="0">
                    <a:pos x="286" y="283"/>
                  </a:cxn>
                  <a:cxn ang="0">
                    <a:pos x="288" y="311"/>
                  </a:cxn>
                  <a:cxn ang="0">
                    <a:pos x="288" y="311"/>
                  </a:cxn>
                </a:cxnLst>
                <a:rect l="0" t="0" r="r" b="b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Freeform 50"/>
              <p:cNvSpPr>
                <a:spLocks/>
              </p:cNvSpPr>
              <p:nvPr/>
            </p:nvSpPr>
            <p:spPr bwMode="auto">
              <a:xfrm>
                <a:off x="2089319" y="2490011"/>
                <a:ext cx="843930" cy="968766"/>
              </a:xfrm>
              <a:custGeom>
                <a:avLst/>
                <a:gdLst/>
                <a:ahLst/>
                <a:cxnLst>
                  <a:cxn ang="0">
                    <a:pos x="85" y="18"/>
                  </a:cxn>
                  <a:cxn ang="0">
                    <a:pos x="125" y="13"/>
                  </a:cxn>
                  <a:cxn ang="0">
                    <a:pos x="143" y="19"/>
                  </a:cxn>
                  <a:cxn ang="0">
                    <a:pos x="169" y="21"/>
                  </a:cxn>
                  <a:cxn ang="0">
                    <a:pos x="191" y="50"/>
                  </a:cxn>
                  <a:cxn ang="0">
                    <a:pos x="236" y="14"/>
                  </a:cxn>
                  <a:cxn ang="0">
                    <a:pos x="257" y="59"/>
                  </a:cxn>
                  <a:cxn ang="0">
                    <a:pos x="246" y="86"/>
                  </a:cxn>
                  <a:cxn ang="0">
                    <a:pos x="247" y="106"/>
                  </a:cxn>
                  <a:cxn ang="0">
                    <a:pos x="260" y="139"/>
                  </a:cxn>
                  <a:cxn ang="0">
                    <a:pos x="272" y="193"/>
                  </a:cxn>
                  <a:cxn ang="0">
                    <a:pos x="271" y="237"/>
                  </a:cxn>
                  <a:cxn ang="0">
                    <a:pos x="290" y="278"/>
                  </a:cxn>
                  <a:cxn ang="0">
                    <a:pos x="293" y="318"/>
                  </a:cxn>
                  <a:cxn ang="0">
                    <a:pos x="260" y="346"/>
                  </a:cxn>
                  <a:cxn ang="0">
                    <a:pos x="263" y="372"/>
                  </a:cxn>
                  <a:cxn ang="0">
                    <a:pos x="209" y="385"/>
                  </a:cxn>
                  <a:cxn ang="0">
                    <a:pos x="205" y="348"/>
                  </a:cxn>
                  <a:cxn ang="0">
                    <a:pos x="177" y="343"/>
                  </a:cxn>
                  <a:cxn ang="0">
                    <a:pos x="138" y="346"/>
                  </a:cxn>
                  <a:cxn ang="0">
                    <a:pos x="73" y="346"/>
                  </a:cxn>
                  <a:cxn ang="0">
                    <a:pos x="40" y="319"/>
                  </a:cxn>
                  <a:cxn ang="0">
                    <a:pos x="51" y="282"/>
                  </a:cxn>
                  <a:cxn ang="0">
                    <a:pos x="30" y="254"/>
                  </a:cxn>
                  <a:cxn ang="0">
                    <a:pos x="11" y="223"/>
                  </a:cxn>
                  <a:cxn ang="0">
                    <a:pos x="8" y="194"/>
                  </a:cxn>
                  <a:cxn ang="0">
                    <a:pos x="11" y="161"/>
                  </a:cxn>
                  <a:cxn ang="0">
                    <a:pos x="14" y="115"/>
                  </a:cxn>
                  <a:cxn ang="0">
                    <a:pos x="27" y="102"/>
                  </a:cxn>
                  <a:cxn ang="0">
                    <a:pos x="35" y="85"/>
                  </a:cxn>
                  <a:cxn ang="0">
                    <a:pos x="45" y="56"/>
                  </a:cxn>
                  <a:cxn ang="0">
                    <a:pos x="57" y="53"/>
                  </a:cxn>
                  <a:cxn ang="0">
                    <a:pos x="72" y="32"/>
                  </a:cxn>
                </a:cxnLst>
                <a:rect l="0" t="0" r="r" b="b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49"/>
              <p:cNvSpPr>
                <a:spLocks/>
              </p:cNvSpPr>
              <p:nvPr/>
            </p:nvSpPr>
            <p:spPr bwMode="auto">
              <a:xfrm>
                <a:off x="2785727" y="2556009"/>
                <a:ext cx="925000" cy="1085442"/>
              </a:xfrm>
              <a:custGeom>
                <a:avLst/>
                <a:gdLst/>
                <a:ahLst/>
                <a:cxnLst>
                  <a:cxn ang="0">
                    <a:pos x="14" y="333"/>
                  </a:cxn>
                  <a:cxn ang="0">
                    <a:pos x="32" y="310"/>
                  </a:cxn>
                  <a:cxn ang="0">
                    <a:pos x="42" y="267"/>
                  </a:cxn>
                  <a:cxn ang="0">
                    <a:pos x="34" y="227"/>
                  </a:cxn>
                  <a:cxn ang="0">
                    <a:pos x="22" y="191"/>
                  </a:cxn>
                  <a:cxn ang="0">
                    <a:pos x="25" y="143"/>
                  </a:cxn>
                  <a:cxn ang="0">
                    <a:pos x="22" y="92"/>
                  </a:cxn>
                  <a:cxn ang="0">
                    <a:pos x="1" y="79"/>
                  </a:cxn>
                  <a:cxn ang="0">
                    <a:pos x="0" y="59"/>
                  </a:cxn>
                  <a:cxn ang="0">
                    <a:pos x="39" y="18"/>
                  </a:cxn>
                  <a:cxn ang="0">
                    <a:pos x="72" y="18"/>
                  </a:cxn>
                  <a:cxn ang="0">
                    <a:pos x="115" y="21"/>
                  </a:cxn>
                  <a:cxn ang="0">
                    <a:pos x="146" y="53"/>
                  </a:cxn>
                  <a:cxn ang="0">
                    <a:pos x="145" y="83"/>
                  </a:cxn>
                  <a:cxn ang="0">
                    <a:pos x="144" y="104"/>
                  </a:cxn>
                  <a:cxn ang="0">
                    <a:pos x="164" y="127"/>
                  </a:cxn>
                  <a:cxn ang="0">
                    <a:pos x="190" y="148"/>
                  </a:cxn>
                  <a:cxn ang="0">
                    <a:pos x="217" y="171"/>
                  </a:cxn>
                  <a:cxn ang="0">
                    <a:pos x="270" y="189"/>
                  </a:cxn>
                  <a:cxn ang="0">
                    <a:pos x="300" y="180"/>
                  </a:cxn>
                  <a:cxn ang="0">
                    <a:pos x="314" y="210"/>
                  </a:cxn>
                  <a:cxn ang="0">
                    <a:pos x="322" y="240"/>
                  </a:cxn>
                  <a:cxn ang="0">
                    <a:pos x="294" y="269"/>
                  </a:cxn>
                  <a:cxn ang="0">
                    <a:pos x="272" y="311"/>
                  </a:cxn>
                  <a:cxn ang="0">
                    <a:pos x="230" y="309"/>
                  </a:cxn>
                  <a:cxn ang="0">
                    <a:pos x="209" y="357"/>
                  </a:cxn>
                  <a:cxn ang="0">
                    <a:pos x="190" y="392"/>
                  </a:cxn>
                  <a:cxn ang="0">
                    <a:pos x="135" y="406"/>
                  </a:cxn>
                  <a:cxn ang="0">
                    <a:pos x="120" y="422"/>
                  </a:cxn>
                  <a:cxn ang="0">
                    <a:pos x="89" y="416"/>
                  </a:cxn>
                  <a:cxn ang="0">
                    <a:pos x="52" y="432"/>
                  </a:cxn>
                  <a:cxn ang="0">
                    <a:pos x="21" y="408"/>
                  </a:cxn>
                  <a:cxn ang="0">
                    <a:pos x="22" y="365"/>
                  </a:cxn>
                  <a:cxn ang="0">
                    <a:pos x="17" y="346"/>
                  </a:cxn>
                </a:cxnLst>
                <a:rect l="0" t="0" r="r" b="b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3179119" y="2170624"/>
                <a:ext cx="938291" cy="953445"/>
              </a:xfrm>
              <a:custGeom>
                <a:avLst/>
                <a:gdLst/>
                <a:ahLst/>
                <a:cxnLst>
                  <a:cxn ang="0">
                    <a:pos x="185" y="376"/>
                  </a:cxn>
                  <a:cxn ang="0">
                    <a:pos x="175" y="364"/>
                  </a:cxn>
                  <a:cxn ang="0">
                    <a:pos x="176" y="341"/>
                  </a:cxn>
                  <a:cxn ang="0">
                    <a:pos x="161" y="334"/>
                  </a:cxn>
                  <a:cxn ang="0">
                    <a:pos x="146" y="335"/>
                  </a:cxn>
                  <a:cxn ang="0">
                    <a:pos x="131" y="343"/>
                  </a:cxn>
                  <a:cxn ang="0">
                    <a:pos x="86" y="342"/>
                  </a:cxn>
                  <a:cxn ang="0">
                    <a:pos x="78" y="324"/>
                  </a:cxn>
                  <a:cxn ang="0">
                    <a:pos x="73" y="312"/>
                  </a:cxn>
                  <a:cxn ang="0">
                    <a:pos x="51" y="302"/>
                  </a:cxn>
                  <a:cxn ang="0">
                    <a:pos x="29" y="295"/>
                  </a:cxn>
                  <a:cxn ang="0">
                    <a:pos x="25" y="281"/>
                  </a:cxn>
                  <a:cxn ang="0">
                    <a:pos x="17" y="268"/>
                  </a:cxn>
                  <a:cxn ang="0">
                    <a:pos x="5" y="258"/>
                  </a:cxn>
                  <a:cxn ang="0">
                    <a:pos x="5" y="258"/>
                  </a:cxn>
                  <a:cxn ang="0">
                    <a:pos x="6" y="237"/>
                  </a:cxn>
                  <a:cxn ang="0">
                    <a:pos x="7" y="207"/>
                  </a:cxn>
                  <a:cxn ang="0">
                    <a:pos x="7" y="207"/>
                  </a:cxn>
                  <a:cxn ang="0">
                    <a:pos x="14" y="200"/>
                  </a:cxn>
                  <a:cxn ang="0">
                    <a:pos x="11" y="163"/>
                  </a:cxn>
                  <a:cxn ang="0">
                    <a:pos x="14" y="130"/>
                  </a:cxn>
                  <a:cxn ang="0">
                    <a:pos x="29" y="97"/>
                  </a:cxn>
                  <a:cxn ang="0">
                    <a:pos x="43" y="82"/>
                  </a:cxn>
                  <a:cxn ang="0">
                    <a:pos x="52" y="66"/>
                  </a:cxn>
                  <a:cxn ang="0">
                    <a:pos x="78" y="60"/>
                  </a:cxn>
                  <a:cxn ang="0">
                    <a:pos x="91" y="59"/>
                  </a:cxn>
                  <a:cxn ang="0">
                    <a:pos x="131" y="56"/>
                  </a:cxn>
                  <a:cxn ang="0">
                    <a:pos x="161" y="61"/>
                  </a:cxn>
                  <a:cxn ang="0">
                    <a:pos x="176" y="65"/>
                  </a:cxn>
                  <a:cxn ang="0">
                    <a:pos x="203" y="52"/>
                  </a:cxn>
                  <a:cxn ang="0">
                    <a:pos x="210" y="24"/>
                  </a:cxn>
                  <a:cxn ang="0">
                    <a:pos x="231" y="16"/>
                  </a:cxn>
                  <a:cxn ang="0">
                    <a:pos x="257" y="24"/>
                  </a:cxn>
                  <a:cxn ang="0">
                    <a:pos x="295" y="8"/>
                  </a:cxn>
                  <a:cxn ang="0">
                    <a:pos x="327" y="4"/>
                  </a:cxn>
                  <a:cxn ang="0">
                    <a:pos x="319" y="24"/>
                  </a:cxn>
                  <a:cxn ang="0">
                    <a:pos x="318" y="49"/>
                  </a:cxn>
                  <a:cxn ang="0">
                    <a:pos x="330" y="61"/>
                  </a:cxn>
                  <a:cxn ang="0">
                    <a:pos x="321" y="71"/>
                  </a:cxn>
                  <a:cxn ang="0">
                    <a:pos x="319" y="79"/>
                  </a:cxn>
                  <a:cxn ang="0">
                    <a:pos x="307" y="87"/>
                  </a:cxn>
                  <a:cxn ang="0">
                    <a:pos x="292" y="103"/>
                  </a:cxn>
                  <a:cxn ang="0">
                    <a:pos x="295" y="132"/>
                  </a:cxn>
                  <a:cxn ang="0">
                    <a:pos x="297" y="151"/>
                  </a:cxn>
                  <a:cxn ang="0">
                    <a:pos x="293" y="175"/>
                  </a:cxn>
                  <a:cxn ang="0">
                    <a:pos x="285" y="189"/>
                  </a:cxn>
                  <a:cxn ang="0">
                    <a:pos x="289" y="216"/>
                  </a:cxn>
                  <a:cxn ang="0">
                    <a:pos x="278" y="230"/>
                  </a:cxn>
                  <a:cxn ang="0">
                    <a:pos x="285" y="243"/>
                  </a:cxn>
                  <a:cxn ang="0">
                    <a:pos x="294" y="251"/>
                  </a:cxn>
                  <a:cxn ang="0">
                    <a:pos x="306" y="245"/>
                  </a:cxn>
                  <a:cxn ang="0">
                    <a:pos x="306" y="264"/>
                  </a:cxn>
                  <a:cxn ang="0">
                    <a:pos x="297" y="284"/>
                  </a:cxn>
                  <a:cxn ang="0">
                    <a:pos x="300" y="309"/>
                  </a:cxn>
                  <a:cxn ang="0">
                    <a:pos x="292" y="339"/>
                  </a:cxn>
                  <a:cxn ang="0">
                    <a:pos x="279" y="357"/>
                  </a:cxn>
                  <a:cxn ang="0">
                    <a:pos x="259" y="368"/>
                  </a:cxn>
                  <a:cxn ang="0">
                    <a:pos x="227" y="368"/>
                  </a:cxn>
                  <a:cxn ang="0">
                    <a:pos x="205" y="368"/>
                  </a:cxn>
                  <a:cxn ang="0">
                    <a:pos x="185" y="376"/>
                  </a:cxn>
                  <a:cxn ang="0">
                    <a:pos x="185" y="376"/>
                  </a:cxn>
                </a:cxnLst>
                <a:rect l="0" t="0" r="r" b="b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955268" y="2149410"/>
                <a:ext cx="914368" cy="1046550"/>
              </a:xfrm>
              <a:custGeom>
                <a:avLst/>
                <a:gdLst/>
                <a:ahLst/>
                <a:cxnLst>
                  <a:cxn ang="0">
                    <a:pos x="45" y="33"/>
                  </a:cxn>
                  <a:cxn ang="0">
                    <a:pos x="56" y="70"/>
                  </a:cxn>
                  <a:cxn ang="0">
                    <a:pos x="45" y="88"/>
                  </a:cxn>
                  <a:cxn ang="0">
                    <a:pos x="18" y="112"/>
                  </a:cxn>
                  <a:cxn ang="0">
                    <a:pos x="23" y="160"/>
                  </a:cxn>
                  <a:cxn ang="0">
                    <a:pos x="11" y="198"/>
                  </a:cxn>
                  <a:cxn ang="0">
                    <a:pos x="4" y="239"/>
                  </a:cxn>
                  <a:cxn ang="0">
                    <a:pos x="20" y="260"/>
                  </a:cxn>
                  <a:cxn ang="0">
                    <a:pos x="32" y="273"/>
                  </a:cxn>
                  <a:cxn ang="0">
                    <a:pos x="26" y="318"/>
                  </a:cxn>
                  <a:cxn ang="0">
                    <a:pos x="35" y="348"/>
                  </a:cxn>
                  <a:cxn ang="0">
                    <a:pos x="90" y="355"/>
                  </a:cxn>
                  <a:cxn ang="0">
                    <a:pos x="123" y="352"/>
                  </a:cxn>
                  <a:cxn ang="0">
                    <a:pos x="155" y="342"/>
                  </a:cxn>
                  <a:cxn ang="0">
                    <a:pos x="173" y="391"/>
                  </a:cxn>
                  <a:cxn ang="0">
                    <a:pos x="183" y="407"/>
                  </a:cxn>
                  <a:cxn ang="0">
                    <a:pos x="212" y="410"/>
                  </a:cxn>
                  <a:cxn ang="0">
                    <a:pos x="253" y="400"/>
                  </a:cxn>
                  <a:cxn ang="0">
                    <a:pos x="300" y="376"/>
                  </a:cxn>
                  <a:cxn ang="0">
                    <a:pos x="313" y="361"/>
                  </a:cxn>
                  <a:cxn ang="0">
                    <a:pos x="293" y="322"/>
                  </a:cxn>
                  <a:cxn ang="0">
                    <a:pos x="288" y="283"/>
                  </a:cxn>
                  <a:cxn ang="0">
                    <a:pos x="276" y="248"/>
                  </a:cxn>
                  <a:cxn ang="0">
                    <a:pos x="254" y="229"/>
                  </a:cxn>
                  <a:cxn ang="0">
                    <a:pos x="198" y="218"/>
                  </a:cxn>
                  <a:cxn ang="0">
                    <a:pos x="164" y="211"/>
                  </a:cxn>
                  <a:cxn ang="0">
                    <a:pos x="150" y="189"/>
                  </a:cxn>
                  <a:cxn ang="0">
                    <a:pos x="138" y="145"/>
                  </a:cxn>
                  <a:cxn ang="0">
                    <a:pos x="168" y="116"/>
                  </a:cxn>
                  <a:cxn ang="0">
                    <a:pos x="127" y="69"/>
                  </a:cxn>
                  <a:cxn ang="0">
                    <a:pos x="102" y="20"/>
                  </a:cxn>
                  <a:cxn ang="0">
                    <a:pos x="66" y="26"/>
                  </a:cxn>
                  <a:cxn ang="0">
                    <a:pos x="53" y="13"/>
                  </a:cxn>
                </a:cxnLst>
                <a:rect l="0" t="0" r="r" b="b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3697437" y="2995607"/>
                <a:ext cx="1133657" cy="828519"/>
              </a:xfrm>
              <a:custGeom>
                <a:avLst/>
                <a:gdLst/>
                <a:ahLst/>
                <a:cxnLst>
                  <a:cxn ang="0">
                    <a:pos x="326" y="70"/>
                  </a:cxn>
                  <a:cxn ang="0">
                    <a:pos x="324" y="92"/>
                  </a:cxn>
                  <a:cxn ang="0">
                    <a:pos x="327" y="112"/>
                  </a:cxn>
                  <a:cxn ang="0">
                    <a:pos x="349" y="123"/>
                  </a:cxn>
                  <a:cxn ang="0">
                    <a:pos x="363" y="137"/>
                  </a:cxn>
                  <a:cxn ang="0">
                    <a:pos x="383" y="152"/>
                  </a:cxn>
                  <a:cxn ang="0">
                    <a:pos x="393" y="160"/>
                  </a:cxn>
                  <a:cxn ang="0">
                    <a:pos x="390" y="185"/>
                  </a:cxn>
                  <a:cxn ang="0">
                    <a:pos x="383" y="198"/>
                  </a:cxn>
                  <a:cxn ang="0">
                    <a:pos x="380" y="216"/>
                  </a:cxn>
                  <a:cxn ang="0">
                    <a:pos x="359" y="221"/>
                  </a:cxn>
                  <a:cxn ang="0">
                    <a:pos x="343" y="246"/>
                  </a:cxn>
                  <a:cxn ang="0">
                    <a:pos x="315" y="250"/>
                  </a:cxn>
                  <a:cxn ang="0">
                    <a:pos x="285" y="265"/>
                  </a:cxn>
                  <a:cxn ang="0">
                    <a:pos x="270" y="284"/>
                  </a:cxn>
                  <a:cxn ang="0">
                    <a:pos x="266" y="301"/>
                  </a:cxn>
                  <a:cxn ang="0">
                    <a:pos x="263" y="321"/>
                  </a:cxn>
                  <a:cxn ang="0">
                    <a:pos x="242" y="318"/>
                  </a:cxn>
                  <a:cxn ang="0">
                    <a:pos x="219" y="307"/>
                  </a:cxn>
                  <a:cxn ang="0">
                    <a:pos x="185" y="299"/>
                  </a:cxn>
                  <a:cxn ang="0">
                    <a:pos x="168" y="298"/>
                  </a:cxn>
                  <a:cxn ang="0">
                    <a:pos x="150" y="284"/>
                  </a:cxn>
                  <a:cxn ang="0">
                    <a:pos x="136" y="273"/>
                  </a:cxn>
                  <a:cxn ang="0">
                    <a:pos x="126" y="260"/>
                  </a:cxn>
                  <a:cxn ang="0">
                    <a:pos x="96" y="249"/>
                  </a:cxn>
                  <a:cxn ang="0">
                    <a:pos x="84" y="240"/>
                  </a:cxn>
                  <a:cxn ang="0">
                    <a:pos x="75" y="210"/>
                  </a:cxn>
                  <a:cxn ang="0">
                    <a:pos x="74" y="188"/>
                  </a:cxn>
                  <a:cxn ang="0">
                    <a:pos x="73" y="174"/>
                  </a:cxn>
                  <a:cxn ang="0">
                    <a:pos x="58" y="161"/>
                  </a:cxn>
                  <a:cxn ang="0">
                    <a:pos x="43" y="143"/>
                  </a:cxn>
                  <a:cxn ang="0">
                    <a:pos x="36" y="128"/>
                  </a:cxn>
                  <a:cxn ang="0">
                    <a:pos x="34" y="110"/>
                  </a:cxn>
                  <a:cxn ang="0">
                    <a:pos x="24" y="99"/>
                  </a:cxn>
                  <a:cxn ang="0">
                    <a:pos x="15" y="79"/>
                  </a:cxn>
                  <a:cxn ang="0">
                    <a:pos x="0" y="63"/>
                  </a:cxn>
                  <a:cxn ang="0">
                    <a:pos x="3" y="46"/>
                  </a:cxn>
                  <a:cxn ang="0">
                    <a:pos x="22" y="38"/>
                  </a:cxn>
                  <a:cxn ang="0">
                    <a:pos x="44" y="38"/>
                  </a:cxn>
                  <a:cxn ang="0">
                    <a:pos x="76" y="38"/>
                  </a:cxn>
                  <a:cxn ang="0">
                    <a:pos x="96" y="27"/>
                  </a:cxn>
                  <a:cxn ang="0">
                    <a:pos x="109" y="9"/>
                  </a:cxn>
                  <a:cxn ang="0">
                    <a:pos x="126" y="9"/>
                  </a:cxn>
                  <a:cxn ang="0">
                    <a:pos x="146" y="13"/>
                  </a:cxn>
                  <a:cxn ang="0">
                    <a:pos x="181" y="16"/>
                  </a:cxn>
                  <a:cxn ang="0">
                    <a:pos x="198" y="13"/>
                  </a:cxn>
                  <a:cxn ang="0">
                    <a:pos x="214" y="13"/>
                  </a:cxn>
                  <a:cxn ang="0">
                    <a:pos x="229" y="13"/>
                  </a:cxn>
                  <a:cxn ang="0">
                    <a:pos x="246" y="3"/>
                  </a:cxn>
                  <a:cxn ang="0">
                    <a:pos x="256" y="30"/>
                  </a:cxn>
                  <a:cxn ang="0">
                    <a:pos x="264" y="52"/>
                  </a:cxn>
                  <a:cxn ang="0">
                    <a:pos x="271" y="59"/>
                  </a:cxn>
                  <a:cxn ang="0">
                    <a:pos x="274" y="68"/>
                  </a:cxn>
                  <a:cxn ang="0">
                    <a:pos x="282" y="78"/>
                  </a:cxn>
                  <a:cxn ang="0">
                    <a:pos x="303" y="71"/>
                  </a:cxn>
                  <a:cxn ang="0">
                    <a:pos x="326" y="70"/>
                  </a:cxn>
                  <a:cxn ang="0">
                    <a:pos x="326" y="70"/>
                  </a:cxn>
                </a:cxnLst>
                <a:rect l="0" t="0" r="r" b="b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4581238" y="2976751"/>
                <a:ext cx="1089799" cy="921624"/>
              </a:xfrm>
              <a:custGeom>
                <a:avLst/>
                <a:gdLst/>
                <a:ahLst/>
                <a:cxnLst>
                  <a:cxn ang="0">
                    <a:pos x="102" y="33"/>
                  </a:cxn>
                  <a:cxn ang="0">
                    <a:pos x="79" y="45"/>
                  </a:cxn>
                  <a:cxn ang="0">
                    <a:pos x="51" y="61"/>
                  </a:cxn>
                  <a:cxn ang="0">
                    <a:pos x="32" y="69"/>
                  </a:cxn>
                  <a:cxn ang="0">
                    <a:pos x="14" y="77"/>
                  </a:cxn>
                  <a:cxn ang="0">
                    <a:pos x="12" y="100"/>
                  </a:cxn>
                  <a:cxn ang="0">
                    <a:pos x="15" y="120"/>
                  </a:cxn>
                  <a:cxn ang="0">
                    <a:pos x="37" y="131"/>
                  </a:cxn>
                  <a:cxn ang="0">
                    <a:pos x="51" y="145"/>
                  </a:cxn>
                  <a:cxn ang="0">
                    <a:pos x="71" y="160"/>
                  </a:cxn>
                  <a:cxn ang="0">
                    <a:pos x="81" y="168"/>
                  </a:cxn>
                  <a:cxn ang="0">
                    <a:pos x="78" y="193"/>
                  </a:cxn>
                  <a:cxn ang="0">
                    <a:pos x="71" y="206"/>
                  </a:cxn>
                  <a:cxn ang="0">
                    <a:pos x="68" y="224"/>
                  </a:cxn>
                  <a:cxn ang="0">
                    <a:pos x="47" y="229"/>
                  </a:cxn>
                  <a:cxn ang="0">
                    <a:pos x="31" y="254"/>
                  </a:cxn>
                  <a:cxn ang="0">
                    <a:pos x="64" y="265"/>
                  </a:cxn>
                  <a:cxn ang="0">
                    <a:pos x="102" y="287"/>
                  </a:cxn>
                  <a:cxn ang="0">
                    <a:pos x="132" y="287"/>
                  </a:cxn>
                  <a:cxn ang="0">
                    <a:pos x="157" y="303"/>
                  </a:cxn>
                  <a:cxn ang="0">
                    <a:pos x="175" y="321"/>
                  </a:cxn>
                  <a:cxn ang="0">
                    <a:pos x="185" y="333"/>
                  </a:cxn>
                  <a:cxn ang="0">
                    <a:pos x="195" y="349"/>
                  </a:cxn>
                  <a:cxn ang="0">
                    <a:pos x="208" y="349"/>
                  </a:cxn>
                  <a:cxn ang="0">
                    <a:pos x="228" y="339"/>
                  </a:cxn>
                  <a:cxn ang="0">
                    <a:pos x="245" y="338"/>
                  </a:cxn>
                  <a:cxn ang="0">
                    <a:pos x="241" y="316"/>
                  </a:cxn>
                  <a:cxn ang="0">
                    <a:pos x="254" y="310"/>
                  </a:cxn>
                  <a:cxn ang="0">
                    <a:pos x="263" y="303"/>
                  </a:cxn>
                  <a:cxn ang="0">
                    <a:pos x="278" y="309"/>
                  </a:cxn>
                  <a:cxn ang="0">
                    <a:pos x="284" y="298"/>
                  </a:cxn>
                  <a:cxn ang="0">
                    <a:pos x="296" y="299"/>
                  </a:cxn>
                  <a:cxn ang="0">
                    <a:pos x="304" y="282"/>
                  </a:cxn>
                  <a:cxn ang="0">
                    <a:pos x="310" y="267"/>
                  </a:cxn>
                  <a:cxn ang="0">
                    <a:pos x="328" y="245"/>
                  </a:cxn>
                  <a:cxn ang="0">
                    <a:pos x="343" y="231"/>
                  </a:cxn>
                  <a:cxn ang="0">
                    <a:pos x="332" y="226"/>
                  </a:cxn>
                  <a:cxn ang="0">
                    <a:pos x="348" y="221"/>
                  </a:cxn>
                  <a:cxn ang="0">
                    <a:pos x="371" y="218"/>
                  </a:cxn>
                  <a:cxn ang="0">
                    <a:pos x="373" y="200"/>
                  </a:cxn>
                  <a:cxn ang="0">
                    <a:pos x="373" y="169"/>
                  </a:cxn>
                  <a:cxn ang="0">
                    <a:pos x="376" y="153"/>
                  </a:cxn>
                  <a:cxn ang="0">
                    <a:pos x="380" y="134"/>
                  </a:cxn>
                  <a:cxn ang="0">
                    <a:pos x="377" y="120"/>
                  </a:cxn>
                  <a:cxn ang="0">
                    <a:pos x="384" y="103"/>
                  </a:cxn>
                  <a:cxn ang="0">
                    <a:pos x="381" y="87"/>
                  </a:cxn>
                  <a:cxn ang="0">
                    <a:pos x="374" y="80"/>
                  </a:cxn>
                  <a:cxn ang="0">
                    <a:pos x="346" y="65"/>
                  </a:cxn>
                  <a:cxn ang="0">
                    <a:pos x="328" y="41"/>
                  </a:cxn>
                  <a:cxn ang="0">
                    <a:pos x="318" y="21"/>
                  </a:cxn>
                  <a:cxn ang="0">
                    <a:pos x="308" y="8"/>
                  </a:cxn>
                  <a:cxn ang="0">
                    <a:pos x="292" y="3"/>
                  </a:cxn>
                  <a:cxn ang="0">
                    <a:pos x="259" y="22"/>
                  </a:cxn>
                  <a:cxn ang="0">
                    <a:pos x="230" y="35"/>
                  </a:cxn>
                  <a:cxn ang="0">
                    <a:pos x="219" y="45"/>
                  </a:cxn>
                  <a:cxn ang="0">
                    <a:pos x="203" y="45"/>
                  </a:cxn>
                  <a:cxn ang="0">
                    <a:pos x="184" y="39"/>
                  </a:cxn>
                  <a:cxn ang="0">
                    <a:pos x="166" y="30"/>
                  </a:cxn>
                  <a:cxn ang="0">
                    <a:pos x="141" y="14"/>
                  </a:cxn>
                  <a:cxn ang="0">
                    <a:pos x="112" y="25"/>
                  </a:cxn>
                  <a:cxn ang="0">
                    <a:pos x="102" y="33"/>
                  </a:cxn>
                  <a:cxn ang="0">
                    <a:pos x="102" y="33"/>
                  </a:cxn>
                </a:cxnLst>
                <a:rect l="0" t="0" r="r" b="b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44"/>
              <p:cNvSpPr>
                <a:spLocks/>
              </p:cNvSpPr>
              <p:nvPr/>
            </p:nvSpPr>
            <p:spPr bwMode="auto">
              <a:xfrm>
                <a:off x="5623192" y="3119355"/>
                <a:ext cx="818679" cy="974659"/>
              </a:xfrm>
              <a:custGeom>
                <a:avLst/>
                <a:gdLst/>
                <a:ahLst/>
                <a:cxnLst>
                  <a:cxn ang="0">
                    <a:pos x="4" y="161"/>
                  </a:cxn>
                  <a:cxn ang="0">
                    <a:pos x="5" y="143"/>
                  </a:cxn>
                  <a:cxn ang="0">
                    <a:pos x="5" y="112"/>
                  </a:cxn>
                  <a:cxn ang="0">
                    <a:pos x="8" y="96"/>
                  </a:cxn>
                  <a:cxn ang="0">
                    <a:pos x="12" y="77"/>
                  </a:cxn>
                  <a:cxn ang="0">
                    <a:pos x="9" y="63"/>
                  </a:cxn>
                  <a:cxn ang="0">
                    <a:pos x="16" y="46"/>
                  </a:cxn>
                  <a:cxn ang="0">
                    <a:pos x="13" y="30"/>
                  </a:cxn>
                  <a:cxn ang="0">
                    <a:pos x="20" y="29"/>
                  </a:cxn>
                  <a:cxn ang="0">
                    <a:pos x="30" y="15"/>
                  </a:cxn>
                  <a:cxn ang="0">
                    <a:pos x="38" y="2"/>
                  </a:cxn>
                  <a:cxn ang="0">
                    <a:pos x="56" y="15"/>
                  </a:cxn>
                  <a:cxn ang="0">
                    <a:pos x="73" y="17"/>
                  </a:cxn>
                  <a:cxn ang="0">
                    <a:pos x="96" y="26"/>
                  </a:cxn>
                  <a:cxn ang="0">
                    <a:pos x="115" y="33"/>
                  </a:cxn>
                  <a:cxn ang="0">
                    <a:pos x="137" y="33"/>
                  </a:cxn>
                  <a:cxn ang="0">
                    <a:pos x="155" y="36"/>
                  </a:cxn>
                  <a:cxn ang="0">
                    <a:pos x="176" y="45"/>
                  </a:cxn>
                  <a:cxn ang="0">
                    <a:pos x="192" y="46"/>
                  </a:cxn>
                  <a:cxn ang="0">
                    <a:pos x="201" y="56"/>
                  </a:cxn>
                  <a:cxn ang="0">
                    <a:pos x="221" y="67"/>
                  </a:cxn>
                  <a:cxn ang="0">
                    <a:pos x="242" y="68"/>
                  </a:cxn>
                  <a:cxn ang="0">
                    <a:pos x="260" y="58"/>
                  </a:cxn>
                  <a:cxn ang="0">
                    <a:pos x="261" y="72"/>
                  </a:cxn>
                  <a:cxn ang="0">
                    <a:pos x="265" y="98"/>
                  </a:cxn>
                  <a:cxn ang="0">
                    <a:pos x="258" y="146"/>
                  </a:cxn>
                  <a:cxn ang="0">
                    <a:pos x="235" y="165"/>
                  </a:cxn>
                  <a:cxn ang="0">
                    <a:pos x="232" y="183"/>
                  </a:cxn>
                  <a:cxn ang="0">
                    <a:pos x="251" y="191"/>
                  </a:cxn>
                  <a:cxn ang="0">
                    <a:pos x="262" y="195"/>
                  </a:cxn>
                  <a:cxn ang="0">
                    <a:pos x="269" y="202"/>
                  </a:cxn>
                  <a:cxn ang="0">
                    <a:pos x="254" y="205"/>
                  </a:cxn>
                  <a:cxn ang="0">
                    <a:pos x="236" y="213"/>
                  </a:cxn>
                  <a:cxn ang="0">
                    <a:pos x="232" y="238"/>
                  </a:cxn>
                  <a:cxn ang="0">
                    <a:pos x="243" y="249"/>
                  </a:cxn>
                  <a:cxn ang="0">
                    <a:pos x="259" y="268"/>
                  </a:cxn>
                  <a:cxn ang="0">
                    <a:pos x="265" y="290"/>
                  </a:cxn>
                  <a:cxn ang="0">
                    <a:pos x="269" y="297"/>
                  </a:cxn>
                  <a:cxn ang="0">
                    <a:pos x="269" y="319"/>
                  </a:cxn>
                  <a:cxn ang="0">
                    <a:pos x="262" y="364"/>
                  </a:cxn>
                  <a:cxn ang="0">
                    <a:pos x="247" y="386"/>
                  </a:cxn>
                  <a:cxn ang="0">
                    <a:pos x="194" y="389"/>
                  </a:cxn>
                  <a:cxn ang="0">
                    <a:pos x="170" y="390"/>
                  </a:cxn>
                  <a:cxn ang="0">
                    <a:pos x="170" y="390"/>
                  </a:cxn>
                  <a:cxn ang="0">
                    <a:pos x="170" y="378"/>
                  </a:cxn>
                  <a:cxn ang="0">
                    <a:pos x="170" y="378"/>
                  </a:cxn>
                  <a:cxn ang="0">
                    <a:pos x="154" y="362"/>
                  </a:cxn>
                  <a:cxn ang="0">
                    <a:pos x="137" y="356"/>
                  </a:cxn>
                  <a:cxn ang="0">
                    <a:pos x="111" y="343"/>
                  </a:cxn>
                  <a:cxn ang="0">
                    <a:pos x="89" y="304"/>
                  </a:cxn>
                  <a:cxn ang="0">
                    <a:pos x="73" y="295"/>
                  </a:cxn>
                  <a:cxn ang="0">
                    <a:pos x="64" y="272"/>
                  </a:cxn>
                  <a:cxn ang="0">
                    <a:pos x="62" y="251"/>
                  </a:cxn>
                  <a:cxn ang="0">
                    <a:pos x="60" y="238"/>
                  </a:cxn>
                  <a:cxn ang="0">
                    <a:pos x="53" y="222"/>
                  </a:cxn>
                  <a:cxn ang="0">
                    <a:pos x="39" y="209"/>
                  </a:cxn>
                  <a:cxn ang="0">
                    <a:pos x="30" y="201"/>
                  </a:cxn>
                  <a:cxn ang="0">
                    <a:pos x="30" y="185"/>
                  </a:cxn>
                  <a:cxn ang="0">
                    <a:pos x="19" y="173"/>
                  </a:cxn>
                  <a:cxn ang="0">
                    <a:pos x="10" y="169"/>
                  </a:cxn>
                  <a:cxn ang="0">
                    <a:pos x="4" y="161"/>
                  </a:cxn>
                  <a:cxn ang="0">
                    <a:pos x="4" y="161"/>
                  </a:cxn>
                </a:cxnLst>
                <a:rect l="0" t="0" r="r" b="b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auto">
              <a:xfrm>
                <a:off x="4005771" y="3600202"/>
                <a:ext cx="1370223" cy="800234"/>
              </a:xfrm>
              <a:custGeom>
                <a:avLst/>
                <a:gdLst/>
                <a:ahLst/>
                <a:cxnLst>
                  <a:cxn ang="0">
                    <a:pos x="429" y="234"/>
                  </a:cxn>
                  <a:cxn ang="0">
                    <a:pos x="404" y="236"/>
                  </a:cxn>
                  <a:cxn ang="0">
                    <a:pos x="382" y="229"/>
                  </a:cxn>
                  <a:cxn ang="0">
                    <a:pos x="374" y="196"/>
                  </a:cxn>
                  <a:cxn ang="0">
                    <a:pos x="354" y="196"/>
                  </a:cxn>
                  <a:cxn ang="0">
                    <a:pos x="317" y="192"/>
                  </a:cxn>
                  <a:cxn ang="0">
                    <a:pos x="272" y="192"/>
                  </a:cxn>
                  <a:cxn ang="0">
                    <a:pos x="262" y="192"/>
                  </a:cxn>
                  <a:cxn ang="0">
                    <a:pos x="229" y="206"/>
                  </a:cxn>
                  <a:cxn ang="0">
                    <a:pos x="238" y="224"/>
                  </a:cxn>
                  <a:cxn ang="0">
                    <a:pos x="239" y="247"/>
                  </a:cxn>
                  <a:cxn ang="0">
                    <a:pos x="242" y="287"/>
                  </a:cxn>
                  <a:cxn ang="0">
                    <a:pos x="220" y="298"/>
                  </a:cxn>
                  <a:cxn ang="0">
                    <a:pos x="175" y="309"/>
                  </a:cxn>
                  <a:cxn ang="0">
                    <a:pos x="136" y="314"/>
                  </a:cxn>
                  <a:cxn ang="0">
                    <a:pos x="110" y="313"/>
                  </a:cxn>
                  <a:cxn ang="0">
                    <a:pos x="66" y="308"/>
                  </a:cxn>
                  <a:cxn ang="0">
                    <a:pos x="46" y="309"/>
                  </a:cxn>
                  <a:cxn ang="0">
                    <a:pos x="20" y="302"/>
                  </a:cxn>
                  <a:cxn ang="0">
                    <a:pos x="14" y="275"/>
                  </a:cxn>
                  <a:cxn ang="0">
                    <a:pos x="12" y="239"/>
                  </a:cxn>
                  <a:cxn ang="0">
                    <a:pos x="35" y="207"/>
                  </a:cxn>
                  <a:cxn ang="0">
                    <a:pos x="66" y="162"/>
                  </a:cxn>
                  <a:cxn ang="0">
                    <a:pos x="69" y="121"/>
                  </a:cxn>
                  <a:cxn ang="0">
                    <a:pos x="86" y="115"/>
                  </a:cxn>
                  <a:cxn ang="0">
                    <a:pos x="99" y="100"/>
                  </a:cxn>
                  <a:cxn ang="0">
                    <a:pos x="80" y="79"/>
                  </a:cxn>
                  <a:cxn ang="0">
                    <a:pos x="100" y="82"/>
                  </a:cxn>
                  <a:cxn ang="0">
                    <a:pos x="110" y="65"/>
                  </a:cxn>
                  <a:cxn ang="0">
                    <a:pos x="154" y="79"/>
                  </a:cxn>
                  <a:cxn ang="0">
                    <a:pos x="161" y="42"/>
                  </a:cxn>
                  <a:cxn ang="0">
                    <a:pos x="206" y="8"/>
                  </a:cxn>
                  <a:cxn ang="0">
                    <a:pos x="267" y="15"/>
                  </a:cxn>
                  <a:cxn ang="0">
                    <a:pos x="335" y="37"/>
                  </a:cxn>
                  <a:cxn ang="0">
                    <a:pos x="378" y="71"/>
                  </a:cxn>
                  <a:cxn ang="0">
                    <a:pos x="398" y="99"/>
                  </a:cxn>
                  <a:cxn ang="0">
                    <a:pos x="431" y="89"/>
                  </a:cxn>
                  <a:cxn ang="0">
                    <a:pos x="455" y="97"/>
                  </a:cxn>
                  <a:cxn ang="0">
                    <a:pos x="473" y="97"/>
                  </a:cxn>
                  <a:cxn ang="0">
                    <a:pos x="469" y="142"/>
                  </a:cxn>
                  <a:cxn ang="0">
                    <a:pos x="477" y="167"/>
                  </a:cxn>
                  <a:cxn ang="0">
                    <a:pos x="463" y="192"/>
                  </a:cxn>
                  <a:cxn ang="0">
                    <a:pos x="443" y="206"/>
                  </a:cxn>
                  <a:cxn ang="0">
                    <a:pos x="444" y="233"/>
                  </a:cxn>
                </a:cxnLst>
                <a:rect l="0" t="0" r="r" b="b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2845533" y="3153533"/>
                <a:ext cx="1120367" cy="824983"/>
              </a:xfrm>
              <a:custGeom>
                <a:avLst/>
                <a:gdLst/>
                <a:ahLst/>
                <a:cxnLst>
                  <a:cxn ang="0">
                    <a:pos x="385" y="177"/>
                  </a:cxn>
                  <a:cxn ang="0">
                    <a:pos x="389" y="206"/>
                  </a:cxn>
                  <a:cxn ang="0">
                    <a:pos x="389" y="228"/>
                  </a:cxn>
                  <a:cxn ang="0">
                    <a:pos x="372" y="230"/>
                  </a:cxn>
                  <a:cxn ang="0">
                    <a:pos x="355" y="235"/>
                  </a:cxn>
                  <a:cxn ang="0">
                    <a:pos x="342" y="217"/>
                  </a:cxn>
                  <a:cxn ang="0">
                    <a:pos x="332" y="209"/>
                  </a:cxn>
                  <a:cxn ang="0">
                    <a:pos x="319" y="221"/>
                  </a:cxn>
                  <a:cxn ang="0">
                    <a:pos x="311" y="233"/>
                  </a:cxn>
                  <a:cxn ang="0">
                    <a:pos x="301" y="242"/>
                  </a:cxn>
                  <a:cxn ang="0">
                    <a:pos x="288" y="244"/>
                  </a:cxn>
                  <a:cxn ang="0">
                    <a:pos x="275" y="243"/>
                  </a:cxn>
                  <a:cxn ang="0">
                    <a:pos x="250" y="240"/>
                  </a:cxn>
                  <a:cxn ang="0">
                    <a:pos x="238" y="252"/>
                  </a:cxn>
                  <a:cxn ang="0">
                    <a:pos x="230" y="270"/>
                  </a:cxn>
                  <a:cxn ang="0">
                    <a:pos x="209" y="274"/>
                  </a:cxn>
                  <a:cxn ang="0">
                    <a:pos x="192" y="273"/>
                  </a:cxn>
                  <a:cxn ang="0">
                    <a:pos x="178" y="273"/>
                  </a:cxn>
                  <a:cxn ang="0">
                    <a:pos x="139" y="272"/>
                  </a:cxn>
                  <a:cxn ang="0">
                    <a:pos x="127" y="286"/>
                  </a:cxn>
                  <a:cxn ang="0">
                    <a:pos x="122" y="300"/>
                  </a:cxn>
                  <a:cxn ang="0">
                    <a:pos x="115" y="306"/>
                  </a:cxn>
                  <a:cxn ang="0">
                    <a:pos x="87" y="320"/>
                  </a:cxn>
                  <a:cxn ang="0">
                    <a:pos x="59" y="330"/>
                  </a:cxn>
                  <a:cxn ang="0">
                    <a:pos x="56" y="318"/>
                  </a:cxn>
                  <a:cxn ang="0">
                    <a:pos x="51" y="301"/>
                  </a:cxn>
                  <a:cxn ang="0">
                    <a:pos x="44" y="286"/>
                  </a:cxn>
                  <a:cxn ang="0">
                    <a:pos x="33" y="265"/>
                  </a:cxn>
                  <a:cxn ang="0">
                    <a:pos x="23" y="253"/>
                  </a:cxn>
                  <a:cxn ang="0">
                    <a:pos x="21" y="241"/>
                  </a:cxn>
                  <a:cxn ang="0">
                    <a:pos x="16" y="224"/>
                  </a:cxn>
                  <a:cxn ang="0">
                    <a:pos x="15" y="213"/>
                  </a:cxn>
                  <a:cxn ang="0">
                    <a:pos x="20" y="187"/>
                  </a:cxn>
                  <a:cxn ang="0">
                    <a:pos x="31" y="193"/>
                  </a:cxn>
                  <a:cxn ang="0">
                    <a:pos x="47" y="185"/>
                  </a:cxn>
                  <a:cxn ang="0">
                    <a:pos x="68" y="177"/>
                  </a:cxn>
                  <a:cxn ang="0">
                    <a:pos x="82" y="177"/>
                  </a:cxn>
                  <a:cxn ang="0">
                    <a:pos x="99" y="183"/>
                  </a:cxn>
                  <a:cxn ang="0">
                    <a:pos x="104" y="173"/>
                  </a:cxn>
                  <a:cxn ang="0">
                    <a:pos x="114" y="167"/>
                  </a:cxn>
                  <a:cxn ang="0">
                    <a:pos x="144" y="166"/>
                  </a:cxn>
                  <a:cxn ang="0">
                    <a:pos x="169" y="153"/>
                  </a:cxn>
                  <a:cxn ang="0">
                    <a:pos x="187" y="135"/>
                  </a:cxn>
                  <a:cxn ang="0">
                    <a:pos x="188" y="118"/>
                  </a:cxn>
                  <a:cxn ang="0">
                    <a:pos x="194" y="90"/>
                  </a:cxn>
                  <a:cxn ang="0">
                    <a:pos x="209" y="70"/>
                  </a:cxn>
                  <a:cxn ang="0">
                    <a:pos x="227" y="69"/>
                  </a:cxn>
                  <a:cxn ang="0">
                    <a:pos x="251" y="72"/>
                  </a:cxn>
                  <a:cxn ang="0">
                    <a:pos x="268" y="46"/>
                  </a:cxn>
                  <a:cxn ang="0">
                    <a:pos x="273" y="30"/>
                  </a:cxn>
                  <a:cxn ang="0">
                    <a:pos x="284" y="17"/>
                  </a:cxn>
                  <a:cxn ang="0">
                    <a:pos x="301" y="0"/>
                  </a:cxn>
                  <a:cxn ang="0">
                    <a:pos x="316" y="16"/>
                  </a:cxn>
                  <a:cxn ang="0">
                    <a:pos x="325" y="36"/>
                  </a:cxn>
                  <a:cxn ang="0">
                    <a:pos x="335" y="47"/>
                  </a:cxn>
                  <a:cxn ang="0">
                    <a:pos x="337" y="65"/>
                  </a:cxn>
                  <a:cxn ang="0">
                    <a:pos x="344" y="80"/>
                  </a:cxn>
                  <a:cxn ang="0">
                    <a:pos x="359" y="98"/>
                  </a:cxn>
                  <a:cxn ang="0">
                    <a:pos x="374" y="111"/>
                  </a:cxn>
                  <a:cxn ang="0">
                    <a:pos x="375" y="125"/>
                  </a:cxn>
                  <a:cxn ang="0">
                    <a:pos x="376" y="147"/>
                  </a:cxn>
                  <a:cxn ang="0">
                    <a:pos x="385" y="177"/>
                  </a:cxn>
                  <a:cxn ang="0">
                    <a:pos x="385" y="177"/>
                  </a:cxn>
                </a:cxnLst>
                <a:rect l="0" t="0" r="r" b="b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2896036" y="3596666"/>
                <a:ext cx="1420726" cy="711843"/>
              </a:xfrm>
              <a:custGeom>
                <a:avLst/>
                <a:gdLst/>
                <a:ahLst/>
                <a:cxnLst>
                  <a:cxn ang="0">
                    <a:pos x="375" y="231"/>
                  </a:cxn>
                  <a:cxn ang="0">
                    <a:pos x="328" y="267"/>
                  </a:cxn>
                  <a:cxn ang="0">
                    <a:pos x="289" y="271"/>
                  </a:cxn>
                  <a:cxn ang="0">
                    <a:pos x="263" y="256"/>
                  </a:cxn>
                  <a:cxn ang="0">
                    <a:pos x="246" y="225"/>
                  </a:cxn>
                  <a:cxn ang="0">
                    <a:pos x="218" y="219"/>
                  </a:cxn>
                  <a:cxn ang="0">
                    <a:pos x="181" y="201"/>
                  </a:cxn>
                  <a:cxn ang="0">
                    <a:pos x="119" y="200"/>
                  </a:cxn>
                  <a:cxn ang="0">
                    <a:pos x="74" y="204"/>
                  </a:cxn>
                  <a:cxn ang="0">
                    <a:pos x="26" y="190"/>
                  </a:cxn>
                  <a:cxn ang="0">
                    <a:pos x="10" y="166"/>
                  </a:cxn>
                  <a:cxn ang="0">
                    <a:pos x="41" y="154"/>
                  </a:cxn>
                  <a:cxn ang="0">
                    <a:pos x="97" y="129"/>
                  </a:cxn>
                  <a:cxn ang="0">
                    <a:pos x="109" y="109"/>
                  </a:cxn>
                  <a:cxn ang="0">
                    <a:pos x="160" y="96"/>
                  </a:cxn>
                  <a:cxn ang="0">
                    <a:pos x="191" y="97"/>
                  </a:cxn>
                  <a:cxn ang="0">
                    <a:pos x="220" y="75"/>
                  </a:cxn>
                  <a:cxn ang="0">
                    <a:pos x="257" y="66"/>
                  </a:cxn>
                  <a:cxn ang="0">
                    <a:pos x="283" y="65"/>
                  </a:cxn>
                  <a:cxn ang="0">
                    <a:pos x="301" y="44"/>
                  </a:cxn>
                  <a:cxn ang="0">
                    <a:pos x="324" y="40"/>
                  </a:cxn>
                  <a:cxn ang="0">
                    <a:pos x="354" y="53"/>
                  </a:cxn>
                  <a:cxn ang="0">
                    <a:pos x="371" y="29"/>
                  </a:cxn>
                  <a:cxn ang="0">
                    <a:pos x="379" y="9"/>
                  </a:cxn>
                  <a:cxn ang="0">
                    <a:pos x="419" y="33"/>
                  </a:cxn>
                  <a:cxn ang="0">
                    <a:pos x="451" y="58"/>
                  </a:cxn>
                  <a:cxn ang="0">
                    <a:pos x="502" y="67"/>
                  </a:cxn>
                  <a:cxn ang="0">
                    <a:pos x="492" y="84"/>
                  </a:cxn>
                  <a:cxn ang="0">
                    <a:pos x="472" y="81"/>
                  </a:cxn>
                  <a:cxn ang="0">
                    <a:pos x="491" y="102"/>
                  </a:cxn>
                  <a:cxn ang="0">
                    <a:pos x="478" y="117"/>
                  </a:cxn>
                  <a:cxn ang="0">
                    <a:pos x="461" y="123"/>
                  </a:cxn>
                  <a:cxn ang="0">
                    <a:pos x="458" y="164"/>
                  </a:cxn>
                  <a:cxn ang="0">
                    <a:pos x="427" y="209"/>
                  </a:cxn>
                  <a:cxn ang="0">
                    <a:pos x="403" y="227"/>
                  </a:cxn>
                </a:cxnLst>
                <a:rect l="0" t="0" r="r" b="b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2339175" y="4068053"/>
                <a:ext cx="1134987" cy="1364758"/>
              </a:xfrm>
              <a:custGeom>
                <a:avLst/>
                <a:gdLst/>
                <a:ahLst/>
                <a:cxnLst>
                  <a:cxn ang="0">
                    <a:pos x="117" y="19"/>
                  </a:cxn>
                  <a:cxn ang="0">
                    <a:pos x="156" y="23"/>
                  </a:cxn>
                  <a:cxn ang="0">
                    <a:pos x="195" y="16"/>
                  </a:cxn>
                  <a:cxn ang="0">
                    <a:pos x="223" y="1"/>
                  </a:cxn>
                  <a:cxn ang="0">
                    <a:pos x="269" y="15"/>
                  </a:cxn>
                  <a:cxn ang="0">
                    <a:pos x="264" y="47"/>
                  </a:cxn>
                  <a:cxn ang="0">
                    <a:pos x="281" y="93"/>
                  </a:cxn>
                  <a:cxn ang="0">
                    <a:pos x="331" y="118"/>
                  </a:cxn>
                  <a:cxn ang="0">
                    <a:pos x="337" y="166"/>
                  </a:cxn>
                  <a:cxn ang="0">
                    <a:pos x="368" y="190"/>
                  </a:cxn>
                  <a:cxn ang="0">
                    <a:pos x="373" y="228"/>
                  </a:cxn>
                  <a:cxn ang="0">
                    <a:pos x="366" y="247"/>
                  </a:cxn>
                  <a:cxn ang="0">
                    <a:pos x="380" y="286"/>
                  </a:cxn>
                  <a:cxn ang="0">
                    <a:pos x="336" y="299"/>
                  </a:cxn>
                  <a:cxn ang="0">
                    <a:pos x="317" y="342"/>
                  </a:cxn>
                  <a:cxn ang="0">
                    <a:pos x="296" y="379"/>
                  </a:cxn>
                  <a:cxn ang="0">
                    <a:pos x="283" y="357"/>
                  </a:cxn>
                  <a:cxn ang="0">
                    <a:pos x="272" y="346"/>
                  </a:cxn>
                  <a:cxn ang="0">
                    <a:pos x="251" y="351"/>
                  </a:cxn>
                  <a:cxn ang="0">
                    <a:pos x="265" y="360"/>
                  </a:cxn>
                  <a:cxn ang="0">
                    <a:pos x="280" y="379"/>
                  </a:cxn>
                  <a:cxn ang="0">
                    <a:pos x="278" y="405"/>
                  </a:cxn>
                  <a:cxn ang="0">
                    <a:pos x="248" y="426"/>
                  </a:cxn>
                  <a:cxn ang="0">
                    <a:pos x="234" y="434"/>
                  </a:cxn>
                  <a:cxn ang="0">
                    <a:pos x="206" y="450"/>
                  </a:cxn>
                  <a:cxn ang="0">
                    <a:pos x="191" y="463"/>
                  </a:cxn>
                  <a:cxn ang="0">
                    <a:pos x="190" y="448"/>
                  </a:cxn>
                  <a:cxn ang="0">
                    <a:pos x="187" y="438"/>
                  </a:cxn>
                  <a:cxn ang="0">
                    <a:pos x="183" y="485"/>
                  </a:cxn>
                  <a:cxn ang="0">
                    <a:pos x="199" y="519"/>
                  </a:cxn>
                  <a:cxn ang="0">
                    <a:pos x="180" y="517"/>
                  </a:cxn>
                  <a:cxn ang="0">
                    <a:pos x="119" y="513"/>
                  </a:cxn>
                  <a:cxn ang="0">
                    <a:pos x="91" y="531"/>
                  </a:cxn>
                  <a:cxn ang="0">
                    <a:pos x="80" y="522"/>
                  </a:cxn>
                  <a:cxn ang="0">
                    <a:pos x="47" y="534"/>
                  </a:cxn>
                  <a:cxn ang="0">
                    <a:pos x="7" y="497"/>
                  </a:cxn>
                  <a:cxn ang="0">
                    <a:pos x="19" y="485"/>
                  </a:cxn>
                  <a:cxn ang="0">
                    <a:pos x="42" y="462"/>
                  </a:cxn>
                  <a:cxn ang="0">
                    <a:pos x="64" y="431"/>
                  </a:cxn>
                  <a:cxn ang="0">
                    <a:pos x="89" y="402"/>
                  </a:cxn>
                  <a:cxn ang="0">
                    <a:pos x="103" y="375"/>
                  </a:cxn>
                  <a:cxn ang="0">
                    <a:pos x="97" y="347"/>
                  </a:cxn>
                  <a:cxn ang="0">
                    <a:pos x="108" y="310"/>
                  </a:cxn>
                  <a:cxn ang="0">
                    <a:pos x="135" y="320"/>
                  </a:cxn>
                  <a:cxn ang="0">
                    <a:pos x="150" y="319"/>
                  </a:cxn>
                  <a:cxn ang="0">
                    <a:pos x="178" y="324"/>
                  </a:cxn>
                  <a:cxn ang="0">
                    <a:pos x="210" y="331"/>
                  </a:cxn>
                  <a:cxn ang="0">
                    <a:pos x="248" y="330"/>
                  </a:cxn>
                  <a:cxn ang="0">
                    <a:pos x="219" y="303"/>
                  </a:cxn>
                  <a:cxn ang="0">
                    <a:pos x="226" y="265"/>
                  </a:cxn>
                  <a:cxn ang="0">
                    <a:pos x="183" y="226"/>
                  </a:cxn>
                  <a:cxn ang="0">
                    <a:pos x="185" y="206"/>
                  </a:cxn>
                  <a:cxn ang="0">
                    <a:pos x="174" y="197"/>
                  </a:cxn>
                  <a:cxn ang="0">
                    <a:pos x="172" y="158"/>
                  </a:cxn>
                  <a:cxn ang="0">
                    <a:pos x="132" y="138"/>
                  </a:cxn>
                  <a:cxn ang="0">
                    <a:pos x="135" y="96"/>
                  </a:cxn>
                  <a:cxn ang="0">
                    <a:pos x="138" y="71"/>
                  </a:cxn>
                  <a:cxn ang="0">
                    <a:pos x="120" y="41"/>
                  </a:cxn>
                  <a:cxn ang="0">
                    <a:pos x="101" y="35"/>
                  </a:cxn>
                </a:cxnLst>
                <a:rect l="0" t="0" r="r" b="b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3052861" y="4048050"/>
                <a:ext cx="1037967" cy="760163"/>
              </a:xfrm>
              <a:custGeom>
                <a:avLst/>
                <a:gdLst/>
                <a:ahLst/>
                <a:cxnLst>
                  <a:cxn ang="0">
                    <a:pos x="121" y="277"/>
                  </a:cxn>
                  <a:cxn ang="0">
                    <a:pos x="107" y="244"/>
                  </a:cxn>
                  <a:cxn ang="0">
                    <a:pos x="136" y="211"/>
                  </a:cxn>
                  <a:cxn ang="0">
                    <a:pos x="107" y="184"/>
                  </a:cxn>
                  <a:cxn ang="0">
                    <a:pos x="81" y="150"/>
                  </a:cxn>
                  <a:cxn ang="0">
                    <a:pos x="52" y="118"/>
                  </a:cxn>
                  <a:cxn ang="0">
                    <a:pos x="20" y="85"/>
                  </a:cxn>
                  <a:cxn ang="0">
                    <a:pos x="13" y="31"/>
                  </a:cxn>
                  <a:cxn ang="0">
                    <a:pos x="48" y="20"/>
                  </a:cxn>
                  <a:cxn ang="0">
                    <a:pos x="96" y="16"/>
                  </a:cxn>
                  <a:cxn ang="0">
                    <a:pos x="147" y="28"/>
                  </a:cxn>
                  <a:cxn ang="0">
                    <a:pos x="182" y="31"/>
                  </a:cxn>
                  <a:cxn ang="0">
                    <a:pos x="198" y="59"/>
                  </a:cxn>
                  <a:cxn ang="0">
                    <a:pos x="217" y="86"/>
                  </a:cxn>
                  <a:cxn ang="0">
                    <a:pos x="249" y="86"/>
                  </a:cxn>
                  <a:cxn ang="0">
                    <a:pos x="303" y="68"/>
                  </a:cxn>
                  <a:cxn ang="0">
                    <a:pos x="348" y="46"/>
                  </a:cxn>
                  <a:cxn ang="0">
                    <a:pos x="352" y="75"/>
                  </a:cxn>
                  <a:cxn ang="0">
                    <a:pos x="348" y="110"/>
                  </a:cxn>
                  <a:cxn ang="0">
                    <a:pos x="361" y="140"/>
                  </a:cxn>
                  <a:cxn ang="0">
                    <a:pos x="348" y="156"/>
                  </a:cxn>
                  <a:cxn ang="0">
                    <a:pos x="362" y="181"/>
                  </a:cxn>
                  <a:cxn ang="0">
                    <a:pos x="340" y="215"/>
                  </a:cxn>
                  <a:cxn ang="0">
                    <a:pos x="341" y="233"/>
                  </a:cxn>
                  <a:cxn ang="0">
                    <a:pos x="327" y="250"/>
                  </a:cxn>
                  <a:cxn ang="0">
                    <a:pos x="312" y="258"/>
                  </a:cxn>
                  <a:cxn ang="0">
                    <a:pos x="269" y="266"/>
                  </a:cxn>
                  <a:cxn ang="0">
                    <a:pos x="224" y="280"/>
                  </a:cxn>
                  <a:cxn ang="0">
                    <a:pos x="214" y="273"/>
                  </a:cxn>
                  <a:cxn ang="0">
                    <a:pos x="191" y="294"/>
                  </a:cxn>
                  <a:cxn ang="0">
                    <a:pos x="166" y="299"/>
                  </a:cxn>
                  <a:cxn ang="0">
                    <a:pos x="174" y="274"/>
                  </a:cxn>
                  <a:cxn ang="0">
                    <a:pos x="127" y="294"/>
                  </a:cxn>
                </a:cxnLst>
                <a:rect l="0" t="0" r="r" b="b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460297" y="4052764"/>
                <a:ext cx="1052587" cy="860339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60" y="117"/>
                  </a:cxn>
                  <a:cxn ang="0">
                    <a:pos x="82" y="106"/>
                  </a:cxn>
                  <a:cxn ang="0">
                    <a:pos x="79" y="66"/>
                  </a:cxn>
                  <a:cxn ang="0">
                    <a:pos x="78" y="43"/>
                  </a:cxn>
                  <a:cxn ang="0">
                    <a:pos x="69" y="25"/>
                  </a:cxn>
                  <a:cxn ang="0">
                    <a:pos x="102" y="11"/>
                  </a:cxn>
                  <a:cxn ang="0">
                    <a:pos x="112" y="11"/>
                  </a:cxn>
                  <a:cxn ang="0">
                    <a:pos x="157" y="11"/>
                  </a:cxn>
                  <a:cxn ang="0">
                    <a:pos x="194" y="15"/>
                  </a:cxn>
                  <a:cxn ang="0">
                    <a:pos x="214" y="15"/>
                  </a:cxn>
                  <a:cxn ang="0">
                    <a:pos x="222" y="48"/>
                  </a:cxn>
                  <a:cxn ang="0">
                    <a:pos x="245" y="55"/>
                  </a:cxn>
                  <a:cxn ang="0">
                    <a:pos x="269" y="53"/>
                  </a:cxn>
                  <a:cxn ang="0">
                    <a:pos x="290" y="59"/>
                  </a:cxn>
                  <a:cxn ang="0">
                    <a:pos x="308" y="89"/>
                  </a:cxn>
                  <a:cxn ang="0">
                    <a:pos x="338" y="100"/>
                  </a:cxn>
                  <a:cxn ang="0">
                    <a:pos x="366" y="121"/>
                  </a:cxn>
                  <a:cxn ang="0">
                    <a:pos x="354" y="135"/>
                  </a:cxn>
                  <a:cxn ang="0">
                    <a:pos x="334" y="154"/>
                  </a:cxn>
                  <a:cxn ang="0">
                    <a:pos x="347" y="186"/>
                  </a:cxn>
                  <a:cxn ang="0">
                    <a:pos x="358" y="204"/>
                  </a:cxn>
                  <a:cxn ang="0">
                    <a:pos x="328" y="245"/>
                  </a:cxn>
                  <a:cxn ang="0">
                    <a:pos x="234" y="267"/>
                  </a:cxn>
                  <a:cxn ang="0">
                    <a:pos x="178" y="309"/>
                  </a:cxn>
                  <a:cxn ang="0">
                    <a:pos x="152" y="333"/>
                  </a:cxn>
                  <a:cxn ang="0">
                    <a:pos x="145" y="322"/>
                  </a:cxn>
                  <a:cxn ang="0">
                    <a:pos x="125" y="343"/>
                  </a:cxn>
                  <a:cxn ang="0">
                    <a:pos x="101" y="311"/>
                  </a:cxn>
                  <a:cxn ang="0">
                    <a:pos x="72" y="287"/>
                  </a:cxn>
                  <a:cxn ang="0">
                    <a:pos x="65" y="264"/>
                  </a:cxn>
                  <a:cxn ang="0">
                    <a:pos x="70" y="237"/>
                  </a:cxn>
                  <a:cxn ang="0">
                    <a:pos x="50" y="220"/>
                  </a:cxn>
                  <a:cxn ang="0">
                    <a:pos x="37" y="176"/>
                  </a:cxn>
                  <a:cxn ang="0">
                    <a:pos x="9" y="158"/>
                  </a:cxn>
                  <a:cxn ang="0">
                    <a:pos x="0" y="133"/>
                  </a:cxn>
                </a:cxnLst>
                <a:rect l="0" t="0" r="r" b="b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3620354" y="4335616"/>
                <a:ext cx="1193463" cy="729521"/>
              </a:xfrm>
              <a:custGeom>
                <a:avLst/>
                <a:gdLst/>
                <a:ahLst/>
                <a:cxnLst>
                  <a:cxn ang="0">
                    <a:pos x="45" y="162"/>
                  </a:cxn>
                  <a:cxn ang="0">
                    <a:pos x="89" y="147"/>
                  </a:cxn>
                  <a:cxn ang="0">
                    <a:pos x="130" y="142"/>
                  </a:cxn>
                  <a:cxn ang="0">
                    <a:pos x="145" y="125"/>
                  </a:cxn>
                  <a:cxn ang="0">
                    <a:pos x="155" y="110"/>
                  </a:cxn>
                  <a:cxn ang="0">
                    <a:pos x="147" y="81"/>
                  </a:cxn>
                  <a:cxn ang="0">
                    <a:pos x="160" y="46"/>
                  </a:cxn>
                  <a:cxn ang="0">
                    <a:pos x="152" y="34"/>
                  </a:cxn>
                  <a:cxn ang="0">
                    <a:pos x="156" y="8"/>
                  </a:cxn>
                  <a:cxn ang="0">
                    <a:pos x="182" y="15"/>
                  </a:cxn>
                  <a:cxn ang="0">
                    <a:pos x="202" y="14"/>
                  </a:cxn>
                  <a:cxn ang="0">
                    <a:pos x="246" y="19"/>
                  </a:cxn>
                  <a:cxn ang="0">
                    <a:pos x="272" y="20"/>
                  </a:cxn>
                  <a:cxn ang="0">
                    <a:pos x="305" y="45"/>
                  </a:cxn>
                  <a:cxn ang="0">
                    <a:pos x="333" y="63"/>
                  </a:cxn>
                  <a:cxn ang="0">
                    <a:pos x="346" y="107"/>
                  </a:cxn>
                  <a:cxn ang="0">
                    <a:pos x="366" y="124"/>
                  </a:cxn>
                  <a:cxn ang="0">
                    <a:pos x="361" y="151"/>
                  </a:cxn>
                  <a:cxn ang="0">
                    <a:pos x="368" y="174"/>
                  </a:cxn>
                  <a:cxn ang="0">
                    <a:pos x="397" y="198"/>
                  </a:cxn>
                  <a:cxn ang="0">
                    <a:pos x="421" y="230"/>
                  </a:cxn>
                  <a:cxn ang="0">
                    <a:pos x="386" y="261"/>
                  </a:cxn>
                  <a:cxn ang="0">
                    <a:pos x="360" y="258"/>
                  </a:cxn>
                  <a:cxn ang="0">
                    <a:pos x="316" y="249"/>
                  </a:cxn>
                  <a:cxn ang="0">
                    <a:pos x="291" y="252"/>
                  </a:cxn>
                  <a:cxn ang="0">
                    <a:pos x="277" y="248"/>
                  </a:cxn>
                  <a:cxn ang="0">
                    <a:pos x="250" y="252"/>
                  </a:cxn>
                  <a:cxn ang="0">
                    <a:pos x="234" y="253"/>
                  </a:cxn>
                  <a:cxn ang="0">
                    <a:pos x="227" y="275"/>
                  </a:cxn>
                  <a:cxn ang="0">
                    <a:pos x="184" y="253"/>
                  </a:cxn>
                  <a:cxn ang="0">
                    <a:pos x="126" y="272"/>
                  </a:cxn>
                  <a:cxn ang="0">
                    <a:pos x="63" y="261"/>
                  </a:cxn>
                  <a:cxn ang="0">
                    <a:pos x="16" y="244"/>
                  </a:cxn>
                  <a:cxn ang="0">
                    <a:pos x="0" y="237"/>
                  </a:cxn>
                  <a:cxn ang="0">
                    <a:pos x="20" y="233"/>
                  </a:cxn>
                  <a:cxn ang="0">
                    <a:pos x="16" y="211"/>
                  </a:cxn>
                  <a:cxn ang="0">
                    <a:pos x="9" y="198"/>
                  </a:cxn>
                  <a:cxn ang="0">
                    <a:pos x="46" y="203"/>
                  </a:cxn>
                  <a:cxn ang="0">
                    <a:pos x="71" y="199"/>
                  </a:cxn>
                  <a:cxn ang="0">
                    <a:pos x="82" y="196"/>
                  </a:cxn>
                  <a:cxn ang="0">
                    <a:pos x="62" y="187"/>
                  </a:cxn>
                  <a:cxn ang="0">
                    <a:pos x="41" y="187"/>
                  </a:cxn>
                  <a:cxn ang="0">
                    <a:pos x="23" y="165"/>
                  </a:cxn>
                </a:cxnLst>
                <a:rect l="0" t="0" r="r" b="b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338995" y="3515347"/>
                <a:ext cx="835956" cy="596345"/>
              </a:xfrm>
              <a:custGeom>
                <a:avLst/>
                <a:gdLst/>
                <a:ahLst/>
                <a:cxnLst>
                  <a:cxn ang="0">
                    <a:pos x="171" y="84"/>
                  </a:cxn>
                  <a:cxn ang="0">
                    <a:pos x="155" y="83"/>
                  </a:cxn>
                  <a:cxn ang="0">
                    <a:pos x="155" y="83"/>
                  </a:cxn>
                  <a:cxn ang="0">
                    <a:pos x="141" y="74"/>
                  </a:cxn>
                  <a:cxn ang="0">
                    <a:pos x="127" y="63"/>
                  </a:cxn>
                  <a:cxn ang="0">
                    <a:pos x="115" y="54"/>
                  </a:cxn>
                  <a:cxn ang="0">
                    <a:pos x="103" y="45"/>
                  </a:cxn>
                  <a:cxn ang="0">
                    <a:pos x="100" y="17"/>
                  </a:cxn>
                  <a:cxn ang="0">
                    <a:pos x="100" y="17"/>
                  </a:cxn>
                  <a:cxn ang="0">
                    <a:pos x="79" y="12"/>
                  </a:cxn>
                  <a:cxn ang="0">
                    <a:pos x="79" y="12"/>
                  </a:cxn>
                  <a:cxn ang="0">
                    <a:pos x="63" y="4"/>
                  </a:cxn>
                  <a:cxn ang="0">
                    <a:pos x="61" y="11"/>
                  </a:cxn>
                  <a:cxn ang="0">
                    <a:pos x="44" y="32"/>
                  </a:cxn>
                  <a:cxn ang="0">
                    <a:pos x="35" y="55"/>
                  </a:cxn>
                  <a:cxn ang="0">
                    <a:pos x="6" y="86"/>
                  </a:cxn>
                  <a:cxn ang="0">
                    <a:pos x="1" y="118"/>
                  </a:cxn>
                  <a:cxn ang="0">
                    <a:pos x="14" y="130"/>
                  </a:cxn>
                  <a:cxn ang="0">
                    <a:pos x="21" y="142"/>
                  </a:cxn>
                  <a:cxn ang="0">
                    <a:pos x="30" y="152"/>
                  </a:cxn>
                  <a:cxn ang="0">
                    <a:pos x="46" y="167"/>
                  </a:cxn>
                  <a:cxn ang="0">
                    <a:pos x="61" y="182"/>
                  </a:cxn>
                  <a:cxn ang="0">
                    <a:pos x="75" y="197"/>
                  </a:cxn>
                  <a:cxn ang="0">
                    <a:pos x="76" y="212"/>
                  </a:cxn>
                  <a:cxn ang="0">
                    <a:pos x="104" y="202"/>
                  </a:cxn>
                  <a:cxn ang="0">
                    <a:pos x="129" y="196"/>
                  </a:cxn>
                  <a:cxn ang="0">
                    <a:pos x="155" y="211"/>
                  </a:cxn>
                  <a:cxn ang="0">
                    <a:pos x="179" y="216"/>
                  </a:cxn>
                  <a:cxn ang="0">
                    <a:pos x="210" y="226"/>
                  </a:cxn>
                  <a:cxn ang="0">
                    <a:pos x="250" y="233"/>
                  </a:cxn>
                  <a:cxn ang="0">
                    <a:pos x="283" y="233"/>
                  </a:cxn>
                  <a:cxn ang="0">
                    <a:pos x="282" y="204"/>
                  </a:cxn>
                  <a:cxn ang="0">
                    <a:pos x="277" y="186"/>
                  </a:cxn>
                  <a:cxn ang="0">
                    <a:pos x="262" y="165"/>
                  </a:cxn>
                  <a:cxn ang="0">
                    <a:pos x="249" y="161"/>
                  </a:cxn>
                  <a:cxn ang="0">
                    <a:pos x="233" y="149"/>
                  </a:cxn>
                  <a:cxn ang="0">
                    <a:pos x="231" y="128"/>
                  </a:cxn>
                  <a:cxn ang="0">
                    <a:pos x="216" y="134"/>
                  </a:cxn>
                  <a:cxn ang="0">
                    <a:pos x="211" y="125"/>
                  </a:cxn>
                  <a:cxn ang="0">
                    <a:pos x="203" y="117"/>
                  </a:cxn>
                  <a:cxn ang="0">
                    <a:pos x="183" y="101"/>
                  </a:cxn>
                  <a:cxn ang="0">
                    <a:pos x="171" y="84"/>
                  </a:cxn>
                  <a:cxn ang="0">
                    <a:pos x="171" y="84"/>
                  </a:cxn>
                </a:cxnLst>
                <a:rect l="0" t="0" r="r" b="b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128"/>
              <p:cNvSpPr>
                <a:spLocks/>
              </p:cNvSpPr>
              <p:nvPr/>
            </p:nvSpPr>
            <p:spPr bwMode="auto">
              <a:xfrm>
                <a:off x="3850275" y="4962603"/>
                <a:ext cx="1537680" cy="842661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3199054" y="2689185"/>
                <a:ext cx="1329" cy="2710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3842301" y="4702144"/>
                <a:ext cx="325611" cy="12021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4727431" y="3911339"/>
                <a:ext cx="59806" cy="299351"/>
              </a:xfrm>
              <a:custGeom>
                <a:avLst/>
                <a:gdLst/>
                <a:ahLst/>
                <a:cxnLst>
                  <a:cxn ang="0">
                    <a:pos x="13" y="120"/>
                  </a:cxn>
                  <a:cxn ang="0">
                    <a:pos x="13" y="105"/>
                  </a:cxn>
                  <a:cxn ang="0">
                    <a:pos x="6" y="79"/>
                  </a:cxn>
                  <a:cxn ang="0">
                    <a:pos x="12" y="67"/>
                  </a:cxn>
                  <a:cxn ang="0">
                    <a:pos x="20" y="52"/>
                  </a:cxn>
                  <a:cxn ang="0">
                    <a:pos x="12" y="32"/>
                  </a:cxn>
                  <a:cxn ang="0">
                    <a:pos x="6" y="15"/>
                  </a:cxn>
                  <a:cxn ang="0">
                    <a:pos x="10" y="0"/>
                  </a:cxn>
                </a:cxnLst>
                <a:rect l="0" t="0" r="r" b="b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4618451" y="3916053"/>
                <a:ext cx="116954" cy="141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2" y="6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4133357" y="3676808"/>
                <a:ext cx="42529" cy="14143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0" y="0"/>
                  </a:cxn>
                </a:cxnLst>
                <a:rect l="0" t="0" r="r" b="b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 flipH="1" flipV="1">
                <a:off x="3612380" y="3452884"/>
                <a:ext cx="25251" cy="1296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3496755" y="3366850"/>
                <a:ext cx="65122" cy="54213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15" y="13"/>
                  </a:cxn>
                  <a:cxn ang="0">
                    <a:pos x="2" y="0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3474161" y="3248995"/>
                <a:ext cx="38542" cy="2003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0" y="4"/>
                  </a:cxn>
                </a:cxnLst>
                <a:rect l="0" t="0" r="r" b="b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3192408" y="2988536"/>
                <a:ext cx="57148" cy="16028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24"/>
              <p:cNvSpPr>
                <a:spLocks/>
              </p:cNvSpPr>
              <p:nvPr/>
            </p:nvSpPr>
            <p:spPr bwMode="auto">
              <a:xfrm>
                <a:off x="4141331" y="4205975"/>
                <a:ext cx="711028" cy="517382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25" y="196"/>
                  </a:cxn>
                  <a:cxn ang="0">
                    <a:pos x="51" y="181"/>
                  </a:cxn>
                  <a:cxn ang="0">
                    <a:pos x="55" y="162"/>
                  </a:cxn>
                  <a:cxn ang="0">
                    <a:pos x="71" y="141"/>
                  </a:cxn>
                  <a:cxn ang="0">
                    <a:pos x="89" y="106"/>
                  </a:cxn>
                  <a:cxn ang="0">
                    <a:pos x="107" y="97"/>
                  </a:cxn>
                  <a:cxn ang="0">
                    <a:pos x="93" y="87"/>
                  </a:cxn>
                  <a:cxn ang="0">
                    <a:pos x="111" y="82"/>
                  </a:cxn>
                  <a:cxn ang="0">
                    <a:pos x="134" y="68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176" y="63"/>
                  </a:cxn>
                  <a:cxn ang="0">
                    <a:pos x="193" y="74"/>
                  </a:cxn>
                  <a:cxn ang="0">
                    <a:pos x="193" y="74"/>
                  </a:cxn>
                  <a:cxn ang="0">
                    <a:pos x="215" y="78"/>
                  </a:cxn>
                  <a:cxn ang="0">
                    <a:pos x="235" y="71"/>
                  </a:cxn>
                  <a:cxn ang="0">
                    <a:pos x="248" y="54"/>
                  </a:cxn>
                  <a:cxn ang="0">
                    <a:pos x="236" y="27"/>
                  </a:cxn>
                  <a:cxn ang="0">
                    <a:pos x="219" y="1"/>
                  </a:cxn>
                  <a:cxn ang="0">
                    <a:pos x="220" y="34"/>
                  </a:cxn>
                  <a:cxn ang="0">
                    <a:pos x="195" y="53"/>
                  </a:cxn>
                  <a:cxn ang="0">
                    <a:pos x="195" y="53"/>
                  </a:cxn>
                  <a:cxn ang="0">
                    <a:pos x="172" y="50"/>
                  </a:cxn>
                  <a:cxn ang="0">
                    <a:pos x="172" y="50"/>
                  </a:cxn>
                  <a:cxn ang="0">
                    <a:pos x="143" y="51"/>
                  </a:cxn>
                  <a:cxn ang="0">
                    <a:pos x="119" y="49"/>
                  </a:cxn>
                  <a:cxn ang="0">
                    <a:pos x="103" y="60"/>
                  </a:cxn>
                  <a:cxn ang="0">
                    <a:pos x="86" y="56"/>
                  </a:cxn>
                  <a:cxn ang="0">
                    <a:pos x="83" y="80"/>
                  </a:cxn>
                  <a:cxn ang="0">
                    <a:pos x="77" y="113"/>
                  </a:cxn>
                  <a:cxn ang="0">
                    <a:pos x="64" y="127"/>
                  </a:cxn>
                  <a:cxn ang="0">
                    <a:pos x="54" y="148"/>
                  </a:cxn>
                  <a:cxn ang="0">
                    <a:pos x="44" y="168"/>
                  </a:cxn>
                  <a:cxn ang="0">
                    <a:pos x="31" y="188"/>
                  </a:cxn>
                  <a:cxn ang="0">
                    <a:pos x="16" y="195"/>
                  </a:cxn>
                  <a:cxn ang="0">
                    <a:pos x="0" y="207"/>
                  </a:cxn>
                  <a:cxn ang="0">
                    <a:pos x="0" y="207"/>
                  </a:cxn>
                </a:cxnLst>
                <a:rect l="0" t="0" r="r" b="b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/>
            </p:nvSpPr>
            <p:spPr bwMode="auto">
              <a:xfrm>
                <a:off x="4743379" y="3842983"/>
                <a:ext cx="63793" cy="73070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4158609" y="3676808"/>
                <a:ext cx="459842" cy="241602"/>
              </a:xfrm>
              <a:custGeom>
                <a:avLst/>
                <a:gdLst/>
                <a:ahLst/>
                <a:cxnLst>
                  <a:cxn ang="0">
                    <a:pos x="162" y="94"/>
                  </a:cxn>
                  <a:cxn ang="0">
                    <a:pos x="124" y="65"/>
                  </a:cxn>
                  <a:cxn ang="0">
                    <a:pos x="75" y="34"/>
                  </a:cxn>
                  <a:cxn ang="0">
                    <a:pos x="82" y="23"/>
                  </a:cxn>
                  <a:cxn ang="0">
                    <a:pos x="56" y="20"/>
                  </a:cxn>
                  <a:cxn ang="0">
                    <a:pos x="32" y="16"/>
                  </a:cxn>
                  <a:cxn ang="0">
                    <a:pos x="2" y="2"/>
                  </a:cxn>
                  <a:cxn ang="0">
                    <a:pos x="19" y="20"/>
                  </a:cxn>
                  <a:cxn ang="0">
                    <a:pos x="35" y="20"/>
                  </a:cxn>
                  <a:cxn ang="0">
                    <a:pos x="53" y="34"/>
                  </a:cxn>
                  <a:cxn ang="0">
                    <a:pos x="67" y="45"/>
                  </a:cxn>
                  <a:cxn ang="0">
                    <a:pos x="77" y="50"/>
                  </a:cxn>
                  <a:cxn ang="0">
                    <a:pos x="93" y="59"/>
                  </a:cxn>
                  <a:cxn ang="0">
                    <a:pos x="115" y="73"/>
                  </a:cxn>
                  <a:cxn ang="0">
                    <a:pos x="129" y="86"/>
                  </a:cxn>
                  <a:cxn ang="0">
                    <a:pos x="149" y="91"/>
                  </a:cxn>
                  <a:cxn ang="0">
                    <a:pos x="162" y="94"/>
                  </a:cxn>
                  <a:cxn ang="0">
                    <a:pos x="162" y="94"/>
                  </a:cxn>
                </a:cxnLst>
                <a:rect l="0" t="0" r="r" b="b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3496755" y="3260781"/>
                <a:ext cx="58477" cy="124926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587128" y="3446991"/>
                <a:ext cx="580783" cy="276959"/>
              </a:xfrm>
              <a:custGeom>
                <a:avLst/>
                <a:gdLst/>
                <a:ahLst/>
                <a:cxnLst>
                  <a:cxn ang="0">
                    <a:pos x="117" y="44"/>
                  </a:cxn>
                  <a:cxn ang="0">
                    <a:pos x="80" y="26"/>
                  </a:cxn>
                  <a:cxn ang="0">
                    <a:pos x="51" y="17"/>
                  </a:cxn>
                  <a:cxn ang="0">
                    <a:pos x="36" y="0"/>
                  </a:cxn>
                  <a:cxn ang="0">
                    <a:pos x="31" y="9"/>
                  </a:cxn>
                  <a:cxn ang="0">
                    <a:pos x="40" y="22"/>
                  </a:cxn>
                  <a:cxn ang="0">
                    <a:pos x="65" y="44"/>
                  </a:cxn>
                  <a:cxn ang="0">
                    <a:pos x="91" y="56"/>
                  </a:cxn>
                  <a:cxn ang="0">
                    <a:pos x="120" y="74"/>
                  </a:cxn>
                  <a:cxn ang="0">
                    <a:pos x="127" y="94"/>
                  </a:cxn>
                  <a:cxn ang="0">
                    <a:pos x="153" y="92"/>
                  </a:cxn>
                  <a:cxn ang="0">
                    <a:pos x="157" y="111"/>
                  </a:cxn>
                  <a:cxn ang="0">
                    <a:pos x="157" y="111"/>
                  </a:cxn>
                  <a:cxn ang="0">
                    <a:pos x="181" y="110"/>
                  </a:cxn>
                  <a:cxn ang="0">
                    <a:pos x="181" y="110"/>
                  </a:cxn>
                  <a:cxn ang="0">
                    <a:pos x="180" y="95"/>
                  </a:cxn>
                  <a:cxn ang="0">
                    <a:pos x="197" y="103"/>
                  </a:cxn>
                  <a:cxn ang="0">
                    <a:pos x="205" y="91"/>
                  </a:cxn>
                  <a:cxn ang="0">
                    <a:pos x="182" y="86"/>
                  </a:cxn>
                  <a:cxn ang="0">
                    <a:pos x="158" y="59"/>
                  </a:cxn>
                  <a:cxn ang="0">
                    <a:pos x="150" y="48"/>
                  </a:cxn>
                  <a:cxn ang="0">
                    <a:pos x="126" y="21"/>
                  </a:cxn>
                  <a:cxn ang="0">
                    <a:pos x="120" y="11"/>
                  </a:cxn>
                  <a:cxn ang="0">
                    <a:pos x="118" y="31"/>
                  </a:cxn>
                  <a:cxn ang="0">
                    <a:pos x="117" y="44"/>
                  </a:cxn>
                  <a:cxn ang="0">
                    <a:pos x="117" y="44"/>
                  </a:cxn>
                </a:cxnLst>
                <a:rect l="0" t="0" r="r" b="b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3561877" y="3418706"/>
                <a:ext cx="63793" cy="471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4" y="7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3249556" y="3133497"/>
                <a:ext cx="232579" cy="164997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uk-UA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3111338" y="2669150"/>
                <a:ext cx="119612" cy="315851"/>
              </a:xfrm>
              <a:custGeom>
                <a:avLst/>
                <a:gdLst/>
                <a:ahLst/>
                <a:cxnLst>
                  <a:cxn ang="0">
                    <a:pos x="29" y="126"/>
                  </a:cxn>
                  <a:cxn ang="0">
                    <a:pos x="15" y="88"/>
                  </a:cxn>
                  <a:cxn ang="0">
                    <a:pos x="11" y="51"/>
                  </a:cxn>
                  <a:cxn ang="0">
                    <a:pos x="0" y="48"/>
                  </a:cxn>
                  <a:cxn ang="0">
                    <a:pos x="25" y="23"/>
                  </a:cxn>
                  <a:cxn ang="0">
                    <a:pos x="37" y="16"/>
                  </a:cxn>
                  <a:cxn ang="0">
                    <a:pos x="35" y="35"/>
                  </a:cxn>
                  <a:cxn ang="0">
                    <a:pos x="35" y="57"/>
                  </a:cxn>
                  <a:cxn ang="0">
                    <a:pos x="32" y="99"/>
                  </a:cxn>
                  <a:cxn ang="0">
                    <a:pos x="29" y="126"/>
                  </a:cxn>
                  <a:cxn ang="0">
                    <a:pos x="29" y="126"/>
                  </a:cxn>
                </a:cxnLst>
                <a:rect l="0" t="0" r="r" b="b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5220498" y="3505918"/>
                <a:ext cx="894433" cy="1097227"/>
              </a:xfrm>
              <a:custGeom>
                <a:avLst/>
                <a:gdLst/>
                <a:ahLst/>
                <a:cxnLst>
                  <a:cxn ang="0">
                    <a:pos x="26" y="135"/>
                  </a:cxn>
                  <a:cxn ang="0">
                    <a:pos x="44" y="135"/>
                  </a:cxn>
                  <a:cxn ang="0">
                    <a:pos x="40" y="180"/>
                  </a:cxn>
                  <a:cxn ang="0">
                    <a:pos x="48" y="205"/>
                  </a:cxn>
                  <a:cxn ang="0">
                    <a:pos x="34" y="230"/>
                  </a:cxn>
                  <a:cxn ang="0">
                    <a:pos x="14" y="244"/>
                  </a:cxn>
                  <a:cxn ang="0">
                    <a:pos x="15" y="270"/>
                  </a:cxn>
                  <a:cxn ang="0">
                    <a:pos x="29" y="289"/>
                  </a:cxn>
                  <a:cxn ang="0">
                    <a:pos x="54" y="314"/>
                  </a:cxn>
                  <a:cxn ang="0">
                    <a:pos x="85" y="330"/>
                  </a:cxn>
                  <a:cxn ang="0">
                    <a:pos x="91" y="347"/>
                  </a:cxn>
                  <a:cxn ang="0">
                    <a:pos x="75" y="361"/>
                  </a:cxn>
                  <a:cxn ang="0">
                    <a:pos x="59" y="385"/>
                  </a:cxn>
                  <a:cxn ang="0">
                    <a:pos x="94" y="415"/>
                  </a:cxn>
                  <a:cxn ang="0">
                    <a:pos x="87" y="439"/>
                  </a:cxn>
                  <a:cxn ang="0">
                    <a:pos x="123" y="434"/>
                  </a:cxn>
                  <a:cxn ang="0">
                    <a:pos x="220" y="389"/>
                  </a:cxn>
                  <a:cxn ang="0">
                    <a:pos x="230" y="358"/>
                  </a:cxn>
                  <a:cxn ang="0">
                    <a:pos x="229" y="331"/>
                  </a:cxn>
                  <a:cxn ang="0">
                    <a:pos x="265" y="281"/>
                  </a:cxn>
                  <a:cxn ang="0">
                    <a:pos x="285" y="255"/>
                  </a:cxn>
                  <a:cxn ang="0">
                    <a:pos x="312" y="235"/>
                  </a:cxn>
                  <a:cxn ang="0">
                    <a:pos x="312" y="223"/>
                  </a:cxn>
                  <a:cxn ang="0">
                    <a:pos x="296" y="207"/>
                  </a:cxn>
                  <a:cxn ang="0">
                    <a:pos x="253" y="188"/>
                  </a:cxn>
                  <a:cxn ang="0">
                    <a:pos x="215" y="140"/>
                  </a:cxn>
                  <a:cxn ang="0">
                    <a:pos x="204" y="96"/>
                  </a:cxn>
                  <a:cxn ang="0">
                    <a:pos x="195" y="67"/>
                  </a:cxn>
                  <a:cxn ang="0">
                    <a:pos x="172" y="46"/>
                  </a:cxn>
                  <a:cxn ang="0">
                    <a:pos x="161" y="18"/>
                  </a:cxn>
                  <a:cxn ang="0">
                    <a:pos x="145" y="6"/>
                  </a:cxn>
                  <a:cxn ang="0">
                    <a:pos x="106" y="14"/>
                  </a:cxn>
                  <a:cxn ang="0">
                    <a:pos x="102" y="33"/>
                  </a:cxn>
                  <a:cxn ang="0">
                    <a:pos x="78" y="70"/>
                  </a:cxn>
                  <a:cxn ang="0">
                    <a:pos x="58" y="86"/>
                  </a:cxn>
                  <a:cxn ang="0">
                    <a:pos x="37" y="91"/>
                  </a:cxn>
                  <a:cxn ang="0">
                    <a:pos x="15" y="104"/>
                  </a:cxn>
                  <a:cxn ang="0">
                    <a:pos x="19" y="127"/>
                  </a:cxn>
                </a:cxnLst>
                <a:rect l="0" t="0" r="r" b="b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sz="11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Oval 147"/>
            <p:cNvSpPr/>
            <p:nvPr/>
          </p:nvSpPr>
          <p:spPr bwMode="auto">
            <a:xfrm>
              <a:off x="5124559" y="240873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12" name="Freeform 164"/>
            <p:cNvSpPr>
              <a:spLocks noChangeAspect="1"/>
            </p:cNvSpPr>
            <p:nvPr/>
          </p:nvSpPr>
          <p:spPr bwMode="auto">
            <a:xfrm>
              <a:off x="8150536" y="3212643"/>
              <a:ext cx="871016" cy="970283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9011" y="2370366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Ів.-Франківська</a:t>
            </a:r>
          </a:p>
          <a:p>
            <a:pPr algn="ctr"/>
            <a:r>
              <a:rPr lang="uk-UA" sz="800" dirty="0"/>
              <a:t>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2864" y="2601415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Чернівецька</a:t>
            </a:r>
          </a:p>
          <a:p>
            <a:pPr algn="ctr"/>
            <a:r>
              <a:rPr lang="uk-UA" sz="800" dirty="0"/>
              <a:t>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582" y="2154342"/>
            <a:ext cx="840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dirty="0"/>
              <a:t>Тернопільська</a:t>
            </a:r>
          </a:p>
          <a:p>
            <a:pPr algn="ctr"/>
            <a:r>
              <a:rPr lang="uk-UA" sz="800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91692" y="1974179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/>
              <a:t>Хмельницька</a:t>
            </a:r>
          </a:p>
          <a:p>
            <a:pPr algn="ctr"/>
            <a:r>
              <a:rPr lang="uk-UA" sz="8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245" y="258639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/>
              <a:t>Закарпатська</a:t>
            </a:r>
          </a:p>
          <a:p>
            <a:pPr algn="ctr"/>
            <a:r>
              <a:rPr lang="uk-UA" sz="800" dirty="0"/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3528" y="201032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/>
              <a:t>Львівська</a:t>
            </a:r>
          </a:p>
          <a:p>
            <a:pPr algn="ctr"/>
            <a:r>
              <a:rPr lang="uk-UA" sz="800" dirty="0"/>
              <a:t>14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0842" y="135303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/>
              <a:t>Волинська</a:t>
            </a:r>
          </a:p>
          <a:p>
            <a:pPr algn="ctr"/>
            <a:r>
              <a:rPr lang="uk-UA" sz="800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1527" y="1458603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Рівненська</a:t>
            </a:r>
          </a:p>
          <a:p>
            <a:pPr algn="ctr"/>
            <a:r>
              <a:rPr lang="uk-UA" sz="800" dirty="0"/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75656" y="1685990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Житомирська</a:t>
            </a:r>
          </a:p>
          <a:p>
            <a:pPr algn="ctr"/>
            <a:r>
              <a:rPr lang="uk-UA" sz="8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06962" y="1412776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Чернігівська</a:t>
            </a:r>
          </a:p>
          <a:p>
            <a:pPr algn="ctr"/>
            <a:r>
              <a:rPr lang="uk-UA" sz="800" dirty="0"/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2693" y="309919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Одеська</a:t>
            </a:r>
          </a:p>
          <a:p>
            <a:pPr algn="ctr"/>
            <a:r>
              <a:rPr lang="uk-UA" sz="800" dirty="0"/>
              <a:t>17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40023" y="189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Київська</a:t>
            </a:r>
          </a:p>
          <a:p>
            <a:pPr algn="ctr"/>
            <a:r>
              <a:rPr lang="uk-UA" sz="800" dirty="0"/>
              <a:t>20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87812" y="23853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Вінницька</a:t>
            </a:r>
          </a:p>
          <a:p>
            <a:pPr algn="ctr"/>
            <a:r>
              <a:rPr lang="uk-UA" sz="800" dirty="0"/>
              <a:t>21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39509" y="2579422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Кіровоградська</a:t>
            </a:r>
          </a:p>
          <a:p>
            <a:pPr algn="ctr"/>
            <a:r>
              <a:rPr lang="uk-UA" sz="800" dirty="0"/>
              <a:t>19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24239" y="2301589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Черкаська</a:t>
            </a:r>
          </a:p>
          <a:p>
            <a:pPr algn="ctr"/>
            <a:r>
              <a:rPr lang="uk-UA" sz="800" dirty="0"/>
              <a:t>20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19643" y="1556792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Сумська</a:t>
            </a:r>
          </a:p>
          <a:p>
            <a:pPr algn="ctr"/>
            <a:r>
              <a:rPr lang="uk-UA" sz="800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31225" y="201032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Харківська</a:t>
            </a:r>
          </a:p>
          <a:p>
            <a:pPr algn="ctr"/>
            <a:r>
              <a:rPr lang="uk-UA" sz="800" dirty="0"/>
              <a:t>13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3808" y="1953437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Полтавська</a:t>
            </a:r>
          </a:p>
          <a:p>
            <a:pPr algn="ctr"/>
            <a:r>
              <a:rPr lang="uk-UA" sz="800" dirty="0"/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861446" y="332292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Херсонська</a:t>
            </a:r>
          </a:p>
          <a:p>
            <a:pPr algn="ctr"/>
            <a:r>
              <a:rPr lang="uk-UA" sz="800" dirty="0"/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30108" y="3027768"/>
            <a:ext cx="797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Миколаївська</a:t>
            </a:r>
          </a:p>
          <a:p>
            <a:pPr algn="ctr"/>
            <a:r>
              <a:rPr lang="uk-UA" sz="800" dirty="0"/>
              <a:t>10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95936" y="2636912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Донецька</a:t>
            </a:r>
          </a:p>
          <a:p>
            <a:pPr algn="ctr"/>
            <a:r>
              <a:rPr lang="uk-UA" sz="800" dirty="0"/>
              <a:t>15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59935" y="3083159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Запорізька</a:t>
            </a:r>
          </a:p>
          <a:p>
            <a:pPr algn="ctr"/>
            <a:r>
              <a:rPr lang="uk-UA" sz="800" dirty="0"/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1840" y="2562297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Дніпропетровська</a:t>
            </a:r>
          </a:p>
          <a:p>
            <a:pPr algn="ctr"/>
            <a:r>
              <a:rPr lang="uk-UA" sz="800" dirty="0"/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83968" y="2082334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00" dirty="0"/>
              <a:t>Луганська</a:t>
            </a:r>
          </a:p>
          <a:p>
            <a:pPr algn="ctr"/>
            <a:r>
              <a:rPr lang="uk-UA" sz="800" dirty="0"/>
              <a:t>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934" y="4852392"/>
            <a:ext cx="780280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>
                <a:solidFill>
                  <a:schemeClr val="tx1"/>
                </a:solidFill>
              </a:rPr>
              <a:t>1-6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9934" y="5076800"/>
            <a:ext cx="78028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>
                <a:solidFill>
                  <a:schemeClr val="tx1"/>
                </a:solidFill>
              </a:rPr>
              <a:t>7-18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89934" y="5301208"/>
            <a:ext cx="78028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</a:t>
            </a:r>
            <a:r>
              <a:rPr lang="uk-UA" sz="800" dirty="0">
                <a:solidFill>
                  <a:schemeClr val="tx1"/>
                </a:solidFill>
              </a:rPr>
              <a:t>9-22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077072"/>
            <a:ext cx="120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dirty="0"/>
              <a:t>Місця в загальному рейтингу</a:t>
            </a:r>
          </a:p>
        </p:txBody>
      </p:sp>
      <p:sp>
        <p:nvSpPr>
          <p:cNvPr id="85" name="Полилиния 111"/>
          <p:cNvSpPr/>
          <p:nvPr/>
        </p:nvSpPr>
        <p:spPr>
          <a:xfrm rot="20353641">
            <a:off x="4564925" y="2600484"/>
            <a:ext cx="271463" cy="415925"/>
          </a:xfrm>
          <a:custGeom>
            <a:avLst/>
            <a:gdLst>
              <a:gd name="connsiteX0" fmla="*/ 358775 w 361950"/>
              <a:gd name="connsiteY0" fmla="*/ 415925 h 415925"/>
              <a:gd name="connsiteX1" fmla="*/ 352425 w 361950"/>
              <a:gd name="connsiteY1" fmla="*/ 400050 h 415925"/>
              <a:gd name="connsiteX2" fmla="*/ 361950 w 361950"/>
              <a:gd name="connsiteY2" fmla="*/ 381000 h 415925"/>
              <a:gd name="connsiteX3" fmla="*/ 355600 w 361950"/>
              <a:gd name="connsiteY3" fmla="*/ 371475 h 415925"/>
              <a:gd name="connsiteX4" fmla="*/ 346075 w 361950"/>
              <a:gd name="connsiteY4" fmla="*/ 352425 h 415925"/>
              <a:gd name="connsiteX5" fmla="*/ 327025 w 361950"/>
              <a:gd name="connsiteY5" fmla="*/ 339725 h 415925"/>
              <a:gd name="connsiteX6" fmla="*/ 266700 w 361950"/>
              <a:gd name="connsiteY6" fmla="*/ 339725 h 415925"/>
              <a:gd name="connsiteX7" fmla="*/ 257175 w 361950"/>
              <a:gd name="connsiteY7" fmla="*/ 333375 h 415925"/>
              <a:gd name="connsiteX8" fmla="*/ 250825 w 361950"/>
              <a:gd name="connsiteY8" fmla="*/ 314325 h 415925"/>
              <a:gd name="connsiteX9" fmla="*/ 238125 w 361950"/>
              <a:gd name="connsiteY9" fmla="*/ 298450 h 415925"/>
              <a:gd name="connsiteX10" fmla="*/ 215900 w 361950"/>
              <a:gd name="connsiteY10" fmla="*/ 295275 h 415925"/>
              <a:gd name="connsiteX11" fmla="*/ 206375 w 361950"/>
              <a:gd name="connsiteY11" fmla="*/ 288925 h 415925"/>
              <a:gd name="connsiteX12" fmla="*/ 193675 w 361950"/>
              <a:gd name="connsiteY12" fmla="*/ 285750 h 415925"/>
              <a:gd name="connsiteX13" fmla="*/ 184150 w 361950"/>
              <a:gd name="connsiteY13" fmla="*/ 282575 h 415925"/>
              <a:gd name="connsiteX14" fmla="*/ 165100 w 361950"/>
              <a:gd name="connsiteY14" fmla="*/ 269875 h 415925"/>
              <a:gd name="connsiteX15" fmla="*/ 158750 w 361950"/>
              <a:gd name="connsiteY15" fmla="*/ 260350 h 415925"/>
              <a:gd name="connsiteX16" fmla="*/ 152400 w 361950"/>
              <a:gd name="connsiteY16" fmla="*/ 238125 h 415925"/>
              <a:gd name="connsiteX17" fmla="*/ 149225 w 361950"/>
              <a:gd name="connsiteY17" fmla="*/ 228600 h 415925"/>
              <a:gd name="connsiteX18" fmla="*/ 136525 w 361950"/>
              <a:gd name="connsiteY18" fmla="*/ 209550 h 415925"/>
              <a:gd name="connsiteX19" fmla="*/ 133350 w 361950"/>
              <a:gd name="connsiteY19" fmla="*/ 200025 h 415925"/>
              <a:gd name="connsiteX20" fmla="*/ 114300 w 361950"/>
              <a:gd name="connsiteY20" fmla="*/ 184150 h 415925"/>
              <a:gd name="connsiteX21" fmla="*/ 98425 w 361950"/>
              <a:gd name="connsiteY21" fmla="*/ 165100 h 415925"/>
              <a:gd name="connsiteX22" fmla="*/ 79375 w 361950"/>
              <a:gd name="connsiteY22" fmla="*/ 155575 h 415925"/>
              <a:gd name="connsiteX23" fmla="*/ 69850 w 361950"/>
              <a:gd name="connsiteY23" fmla="*/ 146050 h 415925"/>
              <a:gd name="connsiteX24" fmla="*/ 63500 w 361950"/>
              <a:gd name="connsiteY24" fmla="*/ 136525 h 415925"/>
              <a:gd name="connsiteX25" fmla="*/ 53975 w 361950"/>
              <a:gd name="connsiteY25" fmla="*/ 133350 h 415925"/>
              <a:gd name="connsiteX26" fmla="*/ 44450 w 361950"/>
              <a:gd name="connsiteY26" fmla="*/ 127000 h 415925"/>
              <a:gd name="connsiteX27" fmla="*/ 34925 w 361950"/>
              <a:gd name="connsiteY27" fmla="*/ 123825 h 415925"/>
              <a:gd name="connsiteX28" fmla="*/ 25400 w 361950"/>
              <a:gd name="connsiteY28" fmla="*/ 114300 h 415925"/>
              <a:gd name="connsiteX29" fmla="*/ 15875 w 361950"/>
              <a:gd name="connsiteY29" fmla="*/ 82550 h 415925"/>
              <a:gd name="connsiteX30" fmla="*/ 12700 w 361950"/>
              <a:gd name="connsiteY30" fmla="*/ 63500 h 415925"/>
              <a:gd name="connsiteX31" fmla="*/ 0 w 361950"/>
              <a:gd name="connsiteY31" fmla="*/ 44450 h 415925"/>
              <a:gd name="connsiteX32" fmla="*/ 3175 w 361950"/>
              <a:gd name="connsiteY32" fmla="*/ 6350 h 415925"/>
              <a:gd name="connsiteX33" fmla="*/ 12700 w 361950"/>
              <a:gd name="connsiteY33" fmla="*/ 0 h 4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1950" h="415925">
                <a:moveTo>
                  <a:pt x="358775" y="415925"/>
                </a:moveTo>
                <a:cubicBezTo>
                  <a:pt x="356658" y="410633"/>
                  <a:pt x="353132" y="405705"/>
                  <a:pt x="352425" y="400050"/>
                </a:cubicBezTo>
                <a:cubicBezTo>
                  <a:pt x="351733" y="394515"/>
                  <a:pt x="359528" y="384633"/>
                  <a:pt x="361950" y="381000"/>
                </a:cubicBezTo>
                <a:cubicBezTo>
                  <a:pt x="359833" y="377825"/>
                  <a:pt x="357307" y="374888"/>
                  <a:pt x="355600" y="371475"/>
                </a:cubicBezTo>
                <a:cubicBezTo>
                  <a:pt x="351322" y="362919"/>
                  <a:pt x="354163" y="359502"/>
                  <a:pt x="346075" y="352425"/>
                </a:cubicBezTo>
                <a:cubicBezTo>
                  <a:pt x="340332" y="347399"/>
                  <a:pt x="327025" y="339725"/>
                  <a:pt x="327025" y="339725"/>
                </a:cubicBezTo>
                <a:cubicBezTo>
                  <a:pt x="305790" y="341495"/>
                  <a:pt x="287258" y="345892"/>
                  <a:pt x="266700" y="339725"/>
                </a:cubicBezTo>
                <a:cubicBezTo>
                  <a:pt x="263045" y="338629"/>
                  <a:pt x="260350" y="335492"/>
                  <a:pt x="257175" y="333375"/>
                </a:cubicBezTo>
                <a:lnTo>
                  <a:pt x="250825" y="314325"/>
                </a:lnTo>
                <a:cubicBezTo>
                  <a:pt x="247909" y="305578"/>
                  <a:pt x="248763" y="301641"/>
                  <a:pt x="238125" y="298450"/>
                </a:cubicBezTo>
                <a:cubicBezTo>
                  <a:pt x="230957" y="296300"/>
                  <a:pt x="223308" y="296333"/>
                  <a:pt x="215900" y="295275"/>
                </a:cubicBezTo>
                <a:cubicBezTo>
                  <a:pt x="212725" y="293158"/>
                  <a:pt x="209882" y="290428"/>
                  <a:pt x="206375" y="288925"/>
                </a:cubicBezTo>
                <a:cubicBezTo>
                  <a:pt x="202364" y="287206"/>
                  <a:pt x="197871" y="286949"/>
                  <a:pt x="193675" y="285750"/>
                </a:cubicBezTo>
                <a:cubicBezTo>
                  <a:pt x="190457" y="284831"/>
                  <a:pt x="187325" y="283633"/>
                  <a:pt x="184150" y="282575"/>
                </a:cubicBezTo>
                <a:lnTo>
                  <a:pt x="165100" y="269875"/>
                </a:lnTo>
                <a:cubicBezTo>
                  <a:pt x="161925" y="267758"/>
                  <a:pt x="160457" y="263763"/>
                  <a:pt x="158750" y="260350"/>
                </a:cubicBezTo>
                <a:cubicBezTo>
                  <a:pt x="156212" y="255275"/>
                  <a:pt x="153756" y="242872"/>
                  <a:pt x="152400" y="238125"/>
                </a:cubicBezTo>
                <a:cubicBezTo>
                  <a:pt x="151481" y="234907"/>
                  <a:pt x="150850" y="231526"/>
                  <a:pt x="149225" y="228600"/>
                </a:cubicBezTo>
                <a:cubicBezTo>
                  <a:pt x="145519" y="221929"/>
                  <a:pt x="138938" y="216790"/>
                  <a:pt x="136525" y="209550"/>
                </a:cubicBezTo>
                <a:cubicBezTo>
                  <a:pt x="135467" y="206375"/>
                  <a:pt x="135206" y="202810"/>
                  <a:pt x="133350" y="200025"/>
                </a:cubicBezTo>
                <a:cubicBezTo>
                  <a:pt x="126393" y="189590"/>
                  <a:pt x="123085" y="191471"/>
                  <a:pt x="114300" y="184150"/>
                </a:cubicBezTo>
                <a:cubicBezTo>
                  <a:pt x="83092" y="158143"/>
                  <a:pt x="123400" y="190075"/>
                  <a:pt x="98425" y="165100"/>
                </a:cubicBezTo>
                <a:cubicBezTo>
                  <a:pt x="92270" y="158945"/>
                  <a:pt x="87122" y="158157"/>
                  <a:pt x="79375" y="155575"/>
                </a:cubicBezTo>
                <a:cubicBezTo>
                  <a:pt x="76200" y="152400"/>
                  <a:pt x="72725" y="149499"/>
                  <a:pt x="69850" y="146050"/>
                </a:cubicBezTo>
                <a:cubicBezTo>
                  <a:pt x="67407" y="143119"/>
                  <a:pt x="66480" y="138909"/>
                  <a:pt x="63500" y="136525"/>
                </a:cubicBezTo>
                <a:cubicBezTo>
                  <a:pt x="60887" y="134434"/>
                  <a:pt x="57150" y="134408"/>
                  <a:pt x="53975" y="133350"/>
                </a:cubicBezTo>
                <a:cubicBezTo>
                  <a:pt x="50800" y="131233"/>
                  <a:pt x="47863" y="128707"/>
                  <a:pt x="44450" y="127000"/>
                </a:cubicBezTo>
                <a:cubicBezTo>
                  <a:pt x="41457" y="125503"/>
                  <a:pt x="37710" y="125681"/>
                  <a:pt x="34925" y="123825"/>
                </a:cubicBezTo>
                <a:cubicBezTo>
                  <a:pt x="31189" y="121334"/>
                  <a:pt x="28575" y="117475"/>
                  <a:pt x="25400" y="114300"/>
                </a:cubicBezTo>
                <a:cubicBezTo>
                  <a:pt x="21350" y="102151"/>
                  <a:pt x="18274" y="94546"/>
                  <a:pt x="15875" y="82550"/>
                </a:cubicBezTo>
                <a:cubicBezTo>
                  <a:pt x="14612" y="76237"/>
                  <a:pt x="15176" y="69442"/>
                  <a:pt x="12700" y="63500"/>
                </a:cubicBezTo>
                <a:cubicBezTo>
                  <a:pt x="9765" y="56455"/>
                  <a:pt x="0" y="44450"/>
                  <a:pt x="0" y="44450"/>
                </a:cubicBezTo>
                <a:cubicBezTo>
                  <a:pt x="1058" y="31750"/>
                  <a:pt x="-326" y="18604"/>
                  <a:pt x="3175" y="6350"/>
                </a:cubicBezTo>
                <a:cubicBezTo>
                  <a:pt x="4223" y="2681"/>
                  <a:pt x="12700" y="0"/>
                  <a:pt x="127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B1E62894-A045-4B7D-AEA7-8C0BB877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37930"/>
              </p:ext>
            </p:extLst>
          </p:nvPr>
        </p:nvGraphicFramePr>
        <p:xfrm>
          <a:off x="4873440" y="908719"/>
          <a:ext cx="4188274" cy="551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728">
                  <a:extLst>
                    <a:ext uri="{9D8B030D-6E8A-4147-A177-3AD203B41FA5}">
                      <a16:colId xmlns:a16="http://schemas.microsoft.com/office/drawing/2014/main" xmlns="" val="2679997780"/>
                    </a:ext>
                  </a:extLst>
                </a:gridCol>
                <a:gridCol w="440029">
                  <a:extLst>
                    <a:ext uri="{9D8B030D-6E8A-4147-A177-3AD203B41FA5}">
                      <a16:colId xmlns:a16="http://schemas.microsoft.com/office/drawing/2014/main" xmlns="" val="31915744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5039800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1912418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124941443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353867196"/>
                    </a:ext>
                  </a:extLst>
                </a:gridCol>
                <a:gridCol w="485517">
                  <a:extLst>
                    <a:ext uri="{9D8B030D-6E8A-4147-A177-3AD203B41FA5}">
                      <a16:colId xmlns:a16="http://schemas.microsoft.com/office/drawing/2014/main" xmlns="" val="622710709"/>
                    </a:ext>
                  </a:extLst>
                </a:gridCol>
              </a:tblGrid>
              <a:tr h="388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ОБЛАСТЬ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Загальний рейтинг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noProof="0" dirty="0" smtClean="0">
                          <a:effectLst/>
                        </a:rPr>
                        <a:t>Основні параметри. </a:t>
                      </a:r>
                    </a:p>
                    <a:p>
                      <a:pPr algn="ctr" fontAlgn="ctr"/>
                      <a:r>
                        <a:rPr lang="uk-UA" sz="1000" b="1" u="none" strike="noStrike" noProof="0" dirty="0" smtClean="0">
                          <a:effectLst/>
                        </a:rPr>
                        <a:t>Загальне місце за пара</a:t>
                      </a:r>
                      <a:r>
                        <a:rPr lang="uk-UA" sz="1000" u="none" strike="noStrike" noProof="0" dirty="0" smtClean="0">
                          <a:effectLst/>
                        </a:rPr>
                        <a:t>метрами</a:t>
                      </a:r>
                      <a:endParaRPr lang="uk-UA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91304"/>
                  </a:ext>
                </a:extLst>
              </a:tr>
              <a:tr h="17260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1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2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3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4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5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196484"/>
                  </a:ext>
                </a:extLst>
              </a:tr>
              <a:tr h="8071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К-сть ОТГ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Покриття ОТГ площі області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 smtClean="0">
                          <a:effectLst/>
                        </a:rPr>
                        <a:t>К-сть територіальних громад, що об'єдналися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 smtClean="0">
                          <a:effectLst/>
                        </a:rPr>
                        <a:t>К-сть ОТГ, з чисельністю менше 5 тис. осіб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% покриття перспективними планами</a:t>
                      </a:r>
                      <a:endParaRPr lang="uk-UA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02071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Житомирська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2556422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Хмельницька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70875552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Волинська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9331833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Дніпропетровська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66980336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Запорізька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81428584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Чернігівська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9016642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Сумська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22729875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Рівненська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77727840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Херсонська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89869175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Чернівецька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68781169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Миколаївська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37775192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 smtClean="0">
                          <a:effectLst/>
                        </a:rPr>
                        <a:t>Івано-франківська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4237452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Тернопільська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60158837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Харківська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4510660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Львівська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3915845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Донецька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842344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Полтавська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65271166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Одеська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7846570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Луганська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7981557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Кіровоградська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42807813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Київська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22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01993858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Черкаська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00068315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Вінницька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59356419"/>
                  </a:ext>
                </a:extLst>
              </a:tr>
              <a:tr h="17260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cap="all" baseline="0" dirty="0">
                          <a:effectLst/>
                        </a:rPr>
                        <a:t>Закарпатська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24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23790057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808047D-8C3C-43B7-99FF-D7F7D8222A2B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729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88640"/>
            <a:ext cx="7848872" cy="34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marL="187076">
              <a:defRPr/>
            </a:pPr>
            <a:r>
              <a:rPr lang="ru-RU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ОБЛАСТЕЙ ЩОДО ФОРМУВАННЯ </a:t>
            </a:r>
            <a:r>
              <a:rPr lang="ru-RU" sz="1400" b="1" dirty="0" smtClean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ОТГ. ОСНОВНІ </a:t>
            </a:r>
            <a:r>
              <a:rPr lang="ru-RU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ПАРАМЕТРИ </a:t>
            </a:r>
            <a:endParaRPr lang="uk-UA" sz="1400" b="1" dirty="0">
              <a:solidFill>
                <a:srgbClr val="0066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24790AF5-EAF5-4B88-AEA7-EF9954F6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6" y="6542441"/>
            <a:ext cx="8784976" cy="3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uk-UA" altLang="uk-UA" sz="900" dirty="0"/>
              <a:t>Примітка: при розрахунку рейтингу за параметрами «Покриття площі області ОТГ» «</a:t>
            </a:r>
            <a:r>
              <a:rPr lang="uk-UA" altLang="uk-UA" sz="900" i="1" dirty="0"/>
              <a:t>Територіальні громади, що об'єдналися</a:t>
            </a:r>
            <a:r>
              <a:rPr lang="uk-UA" altLang="uk-UA" sz="900" dirty="0"/>
              <a:t>» враховувалися також дані тих громад, в  яких відбулося приєднання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xmlns="" id="{D4E4006E-6A6D-4437-95DD-24E6645C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47224"/>
              </p:ext>
            </p:extLst>
          </p:nvPr>
        </p:nvGraphicFramePr>
        <p:xfrm>
          <a:off x="69686" y="692696"/>
          <a:ext cx="9004931" cy="5771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113">
                  <a:extLst>
                    <a:ext uri="{9D8B030D-6E8A-4147-A177-3AD203B41FA5}">
                      <a16:colId xmlns:a16="http://schemas.microsoft.com/office/drawing/2014/main" xmlns="" val="2017624775"/>
                    </a:ext>
                  </a:extLst>
                </a:gridCol>
                <a:gridCol w="404294">
                  <a:extLst>
                    <a:ext uri="{9D8B030D-6E8A-4147-A177-3AD203B41FA5}">
                      <a16:colId xmlns:a16="http://schemas.microsoft.com/office/drawing/2014/main" xmlns="" val="466331453"/>
                    </a:ext>
                  </a:extLst>
                </a:gridCol>
                <a:gridCol w="421140">
                  <a:extLst>
                    <a:ext uri="{9D8B030D-6E8A-4147-A177-3AD203B41FA5}">
                      <a16:colId xmlns:a16="http://schemas.microsoft.com/office/drawing/2014/main" xmlns="" val="2704716573"/>
                    </a:ext>
                  </a:extLst>
                </a:gridCol>
                <a:gridCol w="437985">
                  <a:extLst>
                    <a:ext uri="{9D8B030D-6E8A-4147-A177-3AD203B41FA5}">
                      <a16:colId xmlns:a16="http://schemas.microsoft.com/office/drawing/2014/main" xmlns="" val="2432993396"/>
                    </a:ext>
                  </a:extLst>
                </a:gridCol>
                <a:gridCol w="530636">
                  <a:extLst>
                    <a:ext uri="{9D8B030D-6E8A-4147-A177-3AD203B41FA5}">
                      <a16:colId xmlns:a16="http://schemas.microsoft.com/office/drawing/2014/main" xmlns="" val="1552291301"/>
                    </a:ext>
                  </a:extLst>
                </a:gridCol>
                <a:gridCol w="530636">
                  <a:extLst>
                    <a:ext uri="{9D8B030D-6E8A-4147-A177-3AD203B41FA5}">
                      <a16:colId xmlns:a16="http://schemas.microsoft.com/office/drawing/2014/main" xmlns="" val="2762298941"/>
                    </a:ext>
                  </a:extLst>
                </a:gridCol>
                <a:gridCol w="404294">
                  <a:extLst>
                    <a:ext uri="{9D8B030D-6E8A-4147-A177-3AD203B41FA5}">
                      <a16:colId xmlns:a16="http://schemas.microsoft.com/office/drawing/2014/main" xmlns="" val="1692460853"/>
                    </a:ext>
                  </a:extLst>
                </a:gridCol>
                <a:gridCol w="437985">
                  <a:extLst>
                    <a:ext uri="{9D8B030D-6E8A-4147-A177-3AD203B41FA5}">
                      <a16:colId xmlns:a16="http://schemas.microsoft.com/office/drawing/2014/main" xmlns="" val="2861406783"/>
                    </a:ext>
                  </a:extLst>
                </a:gridCol>
                <a:gridCol w="404294">
                  <a:extLst>
                    <a:ext uri="{9D8B030D-6E8A-4147-A177-3AD203B41FA5}">
                      <a16:colId xmlns:a16="http://schemas.microsoft.com/office/drawing/2014/main" xmlns="" val="215525379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355625145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15066080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196317539"/>
                    </a:ext>
                  </a:extLst>
                </a:gridCol>
                <a:gridCol w="429563">
                  <a:extLst>
                    <a:ext uri="{9D8B030D-6E8A-4147-A177-3AD203B41FA5}">
                      <a16:colId xmlns:a16="http://schemas.microsoft.com/office/drawing/2014/main" xmlns="" val="640905843"/>
                    </a:ext>
                  </a:extLst>
                </a:gridCol>
                <a:gridCol w="614865">
                  <a:extLst>
                    <a:ext uri="{9D8B030D-6E8A-4147-A177-3AD203B41FA5}">
                      <a16:colId xmlns:a16="http://schemas.microsoft.com/office/drawing/2014/main" xmlns="" val="12884511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93310056"/>
                    </a:ext>
                  </a:extLst>
                </a:gridCol>
                <a:gridCol w="429563">
                  <a:extLst>
                    <a:ext uri="{9D8B030D-6E8A-4147-A177-3AD203B41FA5}">
                      <a16:colId xmlns:a16="http://schemas.microsoft.com/office/drawing/2014/main" xmlns="" val="565414931"/>
                    </a:ext>
                  </a:extLst>
                </a:gridCol>
                <a:gridCol w="429563">
                  <a:extLst>
                    <a:ext uri="{9D8B030D-6E8A-4147-A177-3AD203B41FA5}">
                      <a16:colId xmlns:a16="http://schemas.microsoft.com/office/drawing/2014/main" xmlns="" val="33070962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1789096217"/>
                    </a:ext>
                  </a:extLst>
                </a:gridCol>
              </a:tblGrid>
              <a:tr h="6574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ОБЛАСТЬ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</a:rPr>
                        <a:t>Параметр 1. </a:t>
                      </a:r>
                    </a:p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Кількість об’єднаних територіальних громад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Площа області, </a:t>
                      </a:r>
                      <a:r>
                        <a:rPr lang="uk-UA" sz="900" u="none" strike="noStrike" noProof="0" dirty="0" err="1">
                          <a:effectLst/>
                        </a:rPr>
                        <a:t>кв.км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</a:rPr>
                        <a:t>Параметр 2.</a:t>
                      </a:r>
                      <a:r>
                        <a:rPr lang="uk-UA" sz="900" u="none" strike="noStrike" noProof="0" dirty="0" smtClean="0">
                          <a:effectLst/>
                        </a:rPr>
                        <a:t> Площа ОТГ, </a:t>
                      </a:r>
                      <a:r>
                        <a:rPr lang="uk-UA" sz="900" u="none" strike="noStrike" noProof="0" dirty="0" err="1" smtClean="0">
                          <a:effectLst/>
                        </a:rPr>
                        <a:t>кв.км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К-сть територіальних громад в області до утворення ОТГ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</a:rPr>
                        <a:t>Параметр 3.  </a:t>
                      </a:r>
                      <a:r>
                        <a:rPr lang="uk-UA" sz="900" u="none" strike="noStrike" noProof="0" dirty="0" smtClean="0">
                          <a:effectLst/>
                        </a:rPr>
                        <a:t>Територіальні громади, що об'єдналися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900" b="1" u="none" strike="noStrike" noProof="0" dirty="0">
                          <a:effectLst/>
                        </a:rPr>
                        <a:t>Параметр 4.  </a:t>
                      </a:r>
                    </a:p>
                    <a:p>
                      <a:pPr algn="ctr" rtl="0" fontAlgn="ctr"/>
                      <a:r>
                        <a:rPr lang="uk-UA" sz="900" u="none" strike="noStrike" noProof="0" dirty="0">
                          <a:effectLst/>
                        </a:rPr>
                        <a:t>Кількість ОТГ, з кількістю жителів менше 5 тис. осіб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</a:rPr>
                        <a:t>Параметр 5.</a:t>
                      </a:r>
                    </a:p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Перспективні плани </a:t>
                      </a:r>
                    </a:p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затверджені Урядом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noProof="0" dirty="0">
                          <a:effectLst/>
                        </a:rPr>
                        <a:t>ЗАГАЛЬНЕ МІСЦЕ </a:t>
                      </a:r>
                      <a:endParaRPr lang="uk-UA" sz="800" b="1" u="none" strike="noStrike" noProof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uk-UA" sz="800" b="1" u="none" strike="noStrike" noProof="0" dirty="0" smtClean="0">
                          <a:effectLst/>
                        </a:rPr>
                        <a:t>ЗА </a:t>
                      </a:r>
                      <a:r>
                        <a:rPr lang="uk-UA" sz="800" b="1" u="none" strike="noStrike" noProof="0" dirty="0">
                          <a:effectLst/>
                        </a:rPr>
                        <a:t>ПАРАМЕТРАМИ </a:t>
                      </a:r>
                      <a:endParaRPr lang="uk-UA" sz="800" b="1" u="none" strike="noStrike" noProof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</a:rPr>
                        <a:t>1-5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254704"/>
                  </a:ext>
                </a:extLst>
              </a:tr>
              <a:tr h="2861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2015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2016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2017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2018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Всього кількість ОТГ за 2015-2018 роки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Всього 2015-2018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Всього за 2015-2018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noProof="0" dirty="0">
                          <a:effectLst/>
                        </a:rPr>
                        <a:t>Всього за 2015-2018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noProof="0" dirty="0">
                          <a:effectLst/>
                        </a:rPr>
                        <a:t>Всього за 2015-2018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4252298"/>
                  </a:ext>
                </a:extLst>
              </a:tr>
              <a:tr h="7846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К-сть ОТГ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К-сть ОТГ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К-сть ОТГ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К-сть ОТГ, що в ЦВК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Площа ОТГ 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%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ТГ, що </a:t>
                      </a:r>
                      <a:r>
                        <a:rPr lang="uk-UA" sz="900" u="none" strike="noStrike" noProof="0" dirty="0" smtClean="0">
                          <a:effectLst/>
                        </a:rPr>
                        <a:t>об'єдналися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%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noProof="0" dirty="0">
                          <a:effectLst/>
                        </a:rPr>
                        <a:t>К-сть ОТГ  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noProof="0" dirty="0">
                          <a:effectLst/>
                        </a:rPr>
                        <a:t>%  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 smtClean="0">
                          <a:effectLst/>
                        </a:rPr>
                        <a:t>ОТГ в планах, затверджених Урядом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Площа перспективних громад, </a:t>
                      </a:r>
                      <a:r>
                        <a:rPr lang="uk-UA" sz="900" u="none" strike="noStrike" noProof="0" dirty="0" err="1">
                          <a:effectLst/>
                        </a:rPr>
                        <a:t>кв.км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noProof="0" dirty="0">
                          <a:effectLst/>
                        </a:rPr>
                        <a:t>%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292056"/>
                  </a:ext>
                </a:extLst>
              </a:tr>
              <a:tr h="158945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Вінницька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26513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3894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14,7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707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14,6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49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467785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Волинська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20144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9045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44,9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412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175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42,5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34,1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74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021673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Дніпропетровська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60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31914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16517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51,8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348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176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50,6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41,7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85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150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Донецька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26517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5293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386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85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21,4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37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044890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Житомирська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29832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16653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55,8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631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348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55,2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34,8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600433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Закарпатська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12777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616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4,8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337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5,9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942431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Запорізька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27180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14369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52,9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299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152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50,8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61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558522"/>
                  </a:ext>
                </a:extLst>
              </a:tr>
              <a:tr h="161898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Івано-франківська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13900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2418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17,4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516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21,5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12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437154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Київська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28131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2614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9,3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659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16,7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29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874038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Кіровоградська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24588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2792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11,4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46,7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5217977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Луганська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26684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5377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20,2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332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18,4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18,2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501239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Львівська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21833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3832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17,6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711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19,3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31,4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72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255715"/>
                  </a:ext>
                </a:extLst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Миколаївська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24598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8606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32,6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41,4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40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2943690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Одеська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25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33310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8387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25,2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490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20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649334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Полтавська 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28748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7528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26,2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503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153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30,4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54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319754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Рівненська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20047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4777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23,8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365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96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26,3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34,6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66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313251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Сумська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23834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8190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34,4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419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32,2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37,9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867174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Тернопільська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13823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5477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39,6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246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47,6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36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359622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Харківська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31415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3753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11,9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458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12,4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70039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Херсонська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28461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8215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28,9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298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97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32,6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39,3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49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940313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Хмельницька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40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20645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10738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52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605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53,2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46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118861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Черкаська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26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20900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3725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17,8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556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97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17,4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effectLst/>
                        </a:rPr>
                        <a:t>55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048139"/>
                  </a:ext>
                </a:extLst>
              </a:tr>
              <a:tr h="158945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Чернівецька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8097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3149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38,9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271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36,9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21,4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538884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u="none" strike="noStrike" cap="all" baseline="0" dirty="0">
                          <a:effectLst/>
                        </a:rPr>
                        <a:t>Чернігівська</a:t>
                      </a:r>
                      <a:endParaRPr lang="uk-UA" sz="10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 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37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31865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>
                          <a:effectLst/>
                        </a:rPr>
                        <a:t>16396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u="none" strike="noStrike" dirty="0">
                          <a:effectLst/>
                        </a:rPr>
                        <a:t>51,5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569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297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52,2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37,8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>
                          <a:effectLst/>
                        </a:rPr>
                        <a:t>51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865301"/>
                  </a:ext>
                </a:extLst>
              </a:tr>
              <a:tr h="1624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ВСЬОГО: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159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207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299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40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705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b="1" u="none" strike="noStrike">
                          <a:effectLst/>
                        </a:rPr>
                        <a:t>575756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b="1" u="none" strike="noStrike" dirty="0">
                          <a:effectLst/>
                        </a:rPr>
                        <a:t>172361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900" b="1" u="none" strike="noStrike" dirty="0">
                          <a:effectLst/>
                        </a:rPr>
                        <a:t>29,9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11215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3289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effectLst/>
                        </a:rPr>
                        <a:t>29,3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u="none" strike="noStrike" dirty="0">
                          <a:effectLst/>
                        </a:rPr>
                        <a:t>253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u="none" strike="noStrike" dirty="0">
                          <a:effectLst/>
                        </a:rPr>
                        <a:t>35,9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u="none" strike="noStrike" dirty="0">
                          <a:effectLst/>
                        </a:rPr>
                        <a:t>1164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 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0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50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BD912E-D915-4C8E-8C04-7869B391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4" y="40144"/>
            <a:ext cx="9169763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EBDE1D9-D85B-4886-A7C4-0217203193F4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30084236-1D71-49B5-B062-8FBA93D87288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Open Sans" pitchFamily="34" charset="0"/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C99C90-9615-495B-A8DB-AD6FFE3895FB}"/>
              </a:ext>
            </a:extLst>
          </p:cNvPr>
          <p:cNvSpPr/>
          <p:nvPr/>
        </p:nvSpPr>
        <p:spPr>
          <a:xfrm>
            <a:off x="323528" y="165268"/>
            <a:ext cx="8432696" cy="455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>
              <a:defRPr/>
            </a:pPr>
            <a:r>
              <a:rPr lang="uk-UA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</a:t>
            </a:r>
            <a:r>
              <a:rPr lang="uk-UA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uk-UA" sz="1400" b="1" dirty="0" smtClean="0">
              <a:solidFill>
                <a:srgbClr val="0066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uk-UA" sz="1400" b="1" dirty="0" smtClean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ФОРМУВАННЯ </a:t>
            </a:r>
            <a:r>
              <a:rPr lang="uk-UA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ЕФЕКТИВНОГО МІСЦЕВОГО САМОВРЯДУВАННЯ БАЗОВОГО РІВНЯ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B5DDA1-3EE1-4A05-8DF8-8695D7C7A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6" y="764704"/>
            <a:ext cx="3870416" cy="2736304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55090"/>
              </p:ext>
            </p:extLst>
          </p:nvPr>
        </p:nvGraphicFramePr>
        <p:xfrm>
          <a:off x="3203848" y="1484784"/>
          <a:ext cx="571031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51920" y="1052736"/>
            <a:ext cx="4904304" cy="55399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Стан затвердження </a:t>
            </a:r>
            <a:r>
              <a:rPr lang="uk-UA" sz="1600" b="1" dirty="0" smtClean="0"/>
              <a:t>Урядом перспективних </a:t>
            </a:r>
            <a:r>
              <a:rPr lang="uk-UA" sz="1600" b="1" dirty="0"/>
              <a:t>планів,</a:t>
            </a:r>
          </a:p>
          <a:p>
            <a:pPr algn="ctr"/>
            <a:r>
              <a:rPr lang="uk-UA" sz="1400" b="1" dirty="0"/>
              <a:t>% покриття площі області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913873"/>
            <a:ext cx="8640960" cy="1631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</a:p>
          <a:p>
            <a:r>
              <a:rPr lang="uk-UA" sz="2000" b="1" dirty="0"/>
              <a:t>Забезпечити розробку, супроводження, погодження та внесення для затвердження Урядом перспективних планів </a:t>
            </a:r>
            <a:r>
              <a:rPr lang="uk-UA" sz="2000" dirty="0"/>
              <a:t>формування спроможних територіальних громад в межах 100% території відповідного регіону</a:t>
            </a:r>
          </a:p>
          <a:p>
            <a:r>
              <a:rPr lang="uk-UA" sz="2000" b="1" dirty="0"/>
              <a:t>Строк: </a:t>
            </a:r>
            <a:r>
              <a:rPr lang="uk-UA" sz="2000" b="1" dirty="0">
                <a:solidFill>
                  <a:srgbClr val="FF0000"/>
                </a:solidFill>
              </a:rPr>
              <a:t>01.04.2018</a:t>
            </a:r>
          </a:p>
        </p:txBody>
      </p:sp>
    </p:spTree>
    <p:extLst>
      <p:ext uri="{BB962C8B-B14F-4D97-AF65-F5344CB8AC3E}">
        <p14:creationId xmlns:p14="http://schemas.microsoft.com/office/powerpoint/2010/main" val="105843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42C3F5-630C-4D88-A042-676F39E31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5" y="561753"/>
            <a:ext cx="3781152" cy="2523787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61C99C90-9615-495B-A8DB-AD6FFE3895FB}"/>
              </a:ext>
            </a:extLst>
          </p:cNvPr>
          <p:cNvSpPr/>
          <p:nvPr/>
        </p:nvSpPr>
        <p:spPr>
          <a:xfrm>
            <a:off x="1115616" y="11877"/>
            <a:ext cx="8028384" cy="455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>
              <a:defRPr/>
            </a:pPr>
            <a:r>
              <a:rPr lang="uk-UA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</a:t>
            </a:r>
            <a:r>
              <a:rPr lang="uk-UA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14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АКТИВІЗАЦІЯ ПРОЦЕСУ СТВОРЕННЯ СПРОМОЖНИХ ГРОМАД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64954"/>
              </p:ext>
            </p:extLst>
          </p:nvPr>
        </p:nvGraphicFramePr>
        <p:xfrm>
          <a:off x="4211958" y="344697"/>
          <a:ext cx="4756302" cy="4860285"/>
        </p:xfrm>
        <a:graphic>
          <a:graphicData uri="http://schemas.openxmlformats.org/drawingml/2006/table">
            <a:tbl>
              <a:tblPr/>
              <a:tblGrid>
                <a:gridCol w="1260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8692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</a:t>
                      </a:r>
                    </a:p>
                  </a:txBody>
                  <a:tcPr marL="6166" marR="6166" marT="616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Загальна к-сть районів в області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Райони, де не створено жодної ОТГ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Покриття території району ОТГ (% від загальної площі)</a:t>
                      </a:r>
                    </a:p>
                  </a:txBody>
                  <a:tcPr marL="6166" marR="6166" marT="616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1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50-99%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</a:t>
                      </a:r>
                      <a:r>
                        <a:rPr lang="uk-UA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50%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971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 Крим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731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Вінницька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Волинська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Дніпропетровська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Донецька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Житомирська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Закарпатська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Запорізька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Івано-Франківська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Київська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Кіровоградська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Луганська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Львівська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Миколаївська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Одеська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Полтавська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Рівненська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Сумська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Тернопільська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Харківська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Херсонська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Хмельницька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Черкаська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093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Чернівецька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8944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Чернігівська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8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042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5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РАЗОМ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F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5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0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6176" y="355138"/>
            <a:ext cx="864096" cy="4802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49693"/>
              </p:ext>
            </p:extLst>
          </p:nvPr>
        </p:nvGraphicFramePr>
        <p:xfrm>
          <a:off x="251520" y="3056706"/>
          <a:ext cx="3816424" cy="183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7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546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15</a:t>
                      </a:r>
                    </a:p>
                  </a:txBody>
                  <a:tcPr>
                    <a:solidFill>
                      <a:srgbClr val="03EF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 де 100%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території покрито ОТГ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98</a:t>
                      </a:r>
                    </a:p>
                  </a:txBody>
                  <a:tcPr>
                    <a:solidFill>
                      <a:srgbClr val="E5A5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де 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99% території покрито ОТГ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202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 де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49% території покрито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152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де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 не утворено ОТГ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30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Окупованих районів АРК, Донецької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та Луганської обл.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/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1520" y="5185510"/>
            <a:ext cx="8727410" cy="1461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uk-UA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</a:p>
          <a:p>
            <a:pPr marL="342900" indent="-342900">
              <a:lnSpc>
                <a:spcPts val="1900"/>
              </a:lnSpc>
              <a:buFont typeface="Wingdings" pitchFamily="2" charset="2"/>
              <a:buChar char="§"/>
            </a:pPr>
            <a:r>
              <a:rPr lang="uk-UA" sz="1600" dirty="0"/>
              <a:t>Активізувати на рівні районів, особливо в тих, де не створено ОТГ, та в тих, де триває добровільне об'єднання, роз'яснювальну роботу щодо преваг об’єднання, в т.ч. за участю РДА та відокремлених підрозділів </a:t>
            </a:r>
            <a:r>
              <a:rPr lang="uk-UA" sz="1600" dirty="0" smtClean="0"/>
              <a:t>Центру </a:t>
            </a:r>
            <a:r>
              <a:rPr lang="uk-UA" sz="1600" dirty="0"/>
              <a:t>розвитку місцевого </a:t>
            </a:r>
            <a:r>
              <a:rPr lang="uk-UA" sz="1600" dirty="0" smtClean="0"/>
              <a:t>самоврядування»</a:t>
            </a:r>
            <a:endParaRPr lang="uk-UA" sz="1600" dirty="0"/>
          </a:p>
          <a:p>
            <a:pPr marL="342900" indent="-342900">
              <a:lnSpc>
                <a:spcPts val="1900"/>
              </a:lnSpc>
              <a:buFont typeface="Wingdings" pitchFamily="2" charset="2"/>
              <a:buChar char="§"/>
            </a:pPr>
            <a:r>
              <a:rPr lang="uk-UA" sz="1600" dirty="0"/>
              <a:t>На основі пропозицій громад підготувати план-графік утворення до кінця 2018 р. ОТГ в області </a:t>
            </a:r>
          </a:p>
          <a:p>
            <a:pPr>
              <a:lnSpc>
                <a:spcPts val="1900"/>
              </a:lnSpc>
            </a:pPr>
            <a:r>
              <a:rPr lang="uk-UA" b="1" dirty="0"/>
              <a:t>Строк: </a:t>
            </a:r>
            <a:r>
              <a:rPr lang="uk-UA" b="1" dirty="0">
                <a:solidFill>
                  <a:srgbClr val="FF0000"/>
                </a:solidFill>
              </a:rPr>
              <a:t>01.04.2018</a:t>
            </a:r>
            <a:endParaRPr lang="uk-U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DB46A8-3DE6-4591-BF10-62214C0BC25F}"/>
              </a:ext>
            </a:extLst>
          </p:cNvPr>
          <p:cNvSpPr/>
          <p:nvPr/>
        </p:nvSpPr>
        <p:spPr>
          <a:xfrm>
            <a:off x="8679346" y="6549622"/>
            <a:ext cx="288915" cy="296501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68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BD912E-D915-4C8E-8C04-7869B3919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763" cy="685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EBDE1D9-D85B-4886-A7C4-0217203193F4}"/>
              </a:ext>
            </a:extLst>
          </p:cNvPr>
          <p:cNvSpPr/>
          <p:nvPr/>
        </p:nvSpPr>
        <p:spPr>
          <a:xfrm>
            <a:off x="8368762" y="6432823"/>
            <a:ext cx="258680" cy="257312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30084236-1D71-49B5-B062-8FBA93D87288}"/>
              </a:ext>
            </a:extLst>
          </p:cNvPr>
          <p:cNvSpPr/>
          <p:nvPr/>
        </p:nvSpPr>
        <p:spPr>
          <a:xfrm>
            <a:off x="8368761" y="6421851"/>
            <a:ext cx="288915" cy="29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Open Sans" pitchFamily="34" charset="0"/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C99C90-9615-495B-A8DB-AD6FFE3895FB}"/>
              </a:ext>
            </a:extLst>
          </p:cNvPr>
          <p:cNvSpPr/>
          <p:nvPr/>
        </p:nvSpPr>
        <p:spPr>
          <a:xfrm>
            <a:off x="301003" y="456927"/>
            <a:ext cx="8701134" cy="455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>
              <a:defRPr/>
            </a:pP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</a:t>
            </a:r>
            <a:r>
              <a:rPr lang="uk-UA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БЕЗУМОВНЕ ДОТРИМАННЯ ПОЛОЖЕНЬ ЗАКОНОДАВСТВА ЩОДО ПРОЦЕДУРИ НАДАННЯ ВИСНОВКІВ ТА ЗВЕРНЕНЯ ДО ЦВК</a:t>
            </a:r>
          </a:p>
          <a:p>
            <a:pPr>
              <a:defRPr/>
            </a:pPr>
            <a:endParaRPr lang="uk-UA" sz="1600" b="1" dirty="0">
              <a:solidFill>
                <a:srgbClr val="0066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3187" y="1312494"/>
            <a:ext cx="2868950" cy="286232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По </a:t>
            </a:r>
            <a:r>
              <a:rPr lang="uk-UA" sz="2000" b="1" dirty="0">
                <a:solidFill>
                  <a:srgbClr val="FF0000"/>
                </a:solidFill>
              </a:rPr>
              <a:t>16 ОТГ </a:t>
            </a:r>
            <a:r>
              <a:rPr lang="uk-UA" sz="2000" b="1" dirty="0"/>
              <a:t>порушені строки щодо надання висновків ОДА та подачі відповідних звернень до ЦВК: ПРИКЛАДИ!!!</a:t>
            </a:r>
            <a:r>
              <a:rPr lang="uk-UA" sz="2000" b="1" dirty="0">
                <a:solidFill>
                  <a:srgbClr val="FF0000"/>
                </a:solidFill>
              </a:rPr>
              <a:t> Харківська ОДА – звернення до ЦВК 120 днів</a:t>
            </a:r>
            <a:endParaRPr lang="uk-UA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1003" y="5117914"/>
            <a:ext cx="871296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</a:p>
          <a:p>
            <a:r>
              <a:rPr lang="uk-UA" dirty="0"/>
              <a:t>Терміново забезпечити ОДА надання висновків щодо ОТГ та подання відповідних  звернень до ЦВК, по яких порушено передбачені Законом  строки</a:t>
            </a:r>
          </a:p>
          <a:p>
            <a:r>
              <a:rPr lang="uk-UA" b="1" dirty="0"/>
              <a:t>Строк: </a:t>
            </a:r>
            <a:r>
              <a:rPr lang="uk-UA" b="1" dirty="0">
                <a:solidFill>
                  <a:srgbClr val="FF0000"/>
                </a:solidFill>
              </a:rPr>
              <a:t>15.02.2018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19064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58750"/>
              </p:ext>
            </p:extLst>
          </p:nvPr>
        </p:nvGraphicFramePr>
        <p:xfrm>
          <a:off x="417571" y="1187903"/>
          <a:ext cx="5184576" cy="3111504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4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Кількість прострочених висновків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Кількість </a:t>
                      </a:r>
                    </a:p>
                    <a:p>
                      <a:pPr algn="ctr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прострочених подань до ЦВК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Закарпатська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Київська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Львівська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Рівненська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Харківська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Чернігівська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36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Всього: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" name="Правая фигурная скобка 21"/>
          <p:cNvSpPr/>
          <p:nvPr/>
        </p:nvSpPr>
        <p:spPr>
          <a:xfrm>
            <a:off x="5720452" y="1196752"/>
            <a:ext cx="347269" cy="3027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395536" y="442148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* - найдовший термін порушення</a:t>
            </a:r>
          </a:p>
        </p:txBody>
      </p:sp>
    </p:spTree>
    <p:extLst>
      <p:ext uri="{BB962C8B-B14F-4D97-AF65-F5344CB8AC3E}">
        <p14:creationId xmlns:p14="http://schemas.microsoft.com/office/powerpoint/2010/main" val="27989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BD912E-D915-4C8E-8C04-7869B3919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3" y="0"/>
            <a:ext cx="9169763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EBDE1D9-D85B-4886-A7C4-0217203193F4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30084236-1D71-49B5-B062-8FBA93D87288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Open Sans" pitchFamily="34" charset="0"/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C99C90-9615-495B-A8DB-AD6FFE3895FB}"/>
              </a:ext>
            </a:extLst>
          </p:cNvPr>
          <p:cNvSpPr/>
          <p:nvPr/>
        </p:nvSpPr>
        <p:spPr>
          <a:xfrm>
            <a:off x="237049" y="93260"/>
            <a:ext cx="8644138" cy="455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>
              <a:defRPr/>
            </a:pP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</a:t>
            </a:r>
            <a:r>
              <a:rPr lang="uk-UA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ЗМІЦНЕННЯ ІНФРАСТРУКТУРИ ОТГ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776" y="5472491"/>
            <a:ext cx="836844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</a:p>
          <a:p>
            <a:r>
              <a:rPr lang="uk-UA" dirty="0"/>
              <a:t>Забезпечити передачу об’єктів спільної комунальної власності районів у комунальну власність ОТГ</a:t>
            </a:r>
          </a:p>
          <a:p>
            <a:r>
              <a:rPr lang="uk-UA" b="1" dirty="0"/>
              <a:t>Термін: </a:t>
            </a:r>
            <a:r>
              <a:rPr lang="uk-UA" b="1" dirty="0">
                <a:solidFill>
                  <a:srgbClr val="FF0000"/>
                </a:solidFill>
              </a:rPr>
              <a:t>01.04.2018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94814"/>
              </p:ext>
            </p:extLst>
          </p:nvPr>
        </p:nvGraphicFramePr>
        <p:xfrm>
          <a:off x="5508104" y="622436"/>
          <a:ext cx="3248120" cy="4850055"/>
        </p:xfrm>
        <a:graphic>
          <a:graphicData uri="http://schemas.openxmlformats.org/drawingml/2006/table">
            <a:tbl>
              <a:tblPr/>
              <a:tblGrid>
                <a:gridCol w="1406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455"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 </a:t>
                      </a:r>
                    </a:p>
                  </a:txBody>
                  <a:tcPr marL="6183" marR="6183" marT="61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К-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об’єктів</a:t>
                      </a:r>
                      <a:r>
                        <a:rPr lang="uk-UA" sz="1200" dirty="0"/>
                        <a:t>, </a:t>
                      </a:r>
                      <a:r>
                        <a:rPr lang="uk-UA" sz="1200" b="1" dirty="0"/>
                        <a:t>що необхідно передати  у комунальну власність ОТГ</a:t>
                      </a:r>
                    </a:p>
                  </a:txBody>
                  <a:tcPr marL="6183" marR="6183" marT="61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Вінницька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Волинська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Дніпропетровська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Донецька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Житомирська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Закарпатська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Запорізька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Івано-Франківська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Київська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Кіровоградська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Луганська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Львівська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Миколаївська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Одеська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Полтавська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Рівненська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Сумська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Тернопільська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Харківська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Херсонська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Хмельницька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Черкаська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Чернівецька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Чернігівська 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664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ВСЬОГО: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3182</a:t>
                      </a: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3255" y="486916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Всього </a:t>
            </a:r>
            <a:r>
              <a:rPr lang="uk-UA" b="1" dirty="0"/>
              <a:t>треба передати </a:t>
            </a:r>
            <a:r>
              <a:rPr lang="uk-UA" sz="2400" b="1" dirty="0">
                <a:solidFill>
                  <a:srgbClr val="FF0000"/>
                </a:solidFill>
              </a:rPr>
              <a:t>3182</a:t>
            </a:r>
            <a:r>
              <a:rPr lang="uk-UA" b="1" dirty="0"/>
              <a:t> об’єкти до ОТГ</a:t>
            </a: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xmlns="" id="{CA962410-4F66-4031-A6D2-7E7D5C0AC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770873"/>
              </p:ext>
            </p:extLst>
          </p:nvPr>
        </p:nvGraphicFramePr>
        <p:xfrm>
          <a:off x="102161" y="620688"/>
          <a:ext cx="529366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34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42C3F5-630C-4D88-A042-676F39E31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924436" cy="2664296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61C99C90-9615-495B-A8DB-AD6FFE3895FB}"/>
              </a:ext>
            </a:extLst>
          </p:cNvPr>
          <p:cNvSpPr/>
          <p:nvPr/>
        </p:nvSpPr>
        <p:spPr>
          <a:xfrm>
            <a:off x="65701" y="381292"/>
            <a:ext cx="5802443" cy="455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>
              <a:defRPr/>
            </a:pP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</a:t>
            </a:r>
            <a:r>
              <a:rPr lang="uk-UA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uk-UA" sz="1600" b="1" dirty="0" smtClean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ОПТИМІЗАЦІЯ </a:t>
            </a:r>
            <a:r>
              <a:rPr lang="uk-UA" sz="1600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 РДА У РАЙОНАХ, ДЕ ЗАВЕРШЕНО ПРОЦЕС СТВОРЕННЯ ОТГ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54077"/>
              </p:ext>
            </p:extLst>
          </p:nvPr>
        </p:nvGraphicFramePr>
        <p:xfrm>
          <a:off x="251520" y="3256384"/>
          <a:ext cx="47525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1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449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15</a:t>
                      </a:r>
                    </a:p>
                  </a:txBody>
                  <a:tcPr>
                    <a:solidFill>
                      <a:srgbClr val="03EF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 де 100%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території покрито ОТГ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49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98</a:t>
                      </a:r>
                    </a:p>
                  </a:txBody>
                  <a:tcPr>
                    <a:solidFill>
                      <a:srgbClr val="E5A5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де 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99% території покрито ОТГ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449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202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 де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49% території покрито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449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152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Районів, де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 не утворено ОТГ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449">
                <a:tc>
                  <a:txBody>
                    <a:bodyPr/>
                    <a:lstStyle/>
                    <a:p>
                      <a:pPr algn="l"/>
                      <a:r>
                        <a:rPr lang="uk-UA" sz="1400" dirty="0"/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Окупованих районів АРК, Донецької та Луганської обл.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449">
                <a:tc>
                  <a:txBody>
                    <a:bodyPr/>
                    <a:lstStyle/>
                    <a:p>
                      <a:pPr algn="l"/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1520" y="5152405"/>
            <a:ext cx="8712968" cy="1461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rIns="10800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uk-UA" b="1" dirty="0">
                <a:solidFill>
                  <a:srgbClr val="006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</a:p>
          <a:p>
            <a:pPr marL="342900" indent="-342900">
              <a:lnSpc>
                <a:spcPts val="1900"/>
              </a:lnSpc>
              <a:buFont typeface="Wingdings" pitchFamily="2" charset="2"/>
              <a:buChar char="§"/>
            </a:pPr>
            <a:r>
              <a:rPr lang="uk-UA" sz="1600" b="1" dirty="0"/>
              <a:t>Розглянути питання щодо оптимізації структури </a:t>
            </a:r>
            <a:r>
              <a:rPr lang="uk-UA" sz="1600" dirty="0"/>
              <a:t>та граничної чисельності     працівників </a:t>
            </a:r>
            <a:r>
              <a:rPr lang="uk-UA" sz="1600" b="1" dirty="0"/>
              <a:t>РДА у районах , де 100% територій покрито ОТГ</a:t>
            </a:r>
          </a:p>
          <a:p>
            <a:pPr marL="342900" indent="-342900">
              <a:lnSpc>
                <a:spcPts val="1900"/>
              </a:lnSpc>
              <a:buFont typeface="Wingdings" pitchFamily="2" charset="2"/>
              <a:buChar char="§"/>
            </a:pPr>
            <a:r>
              <a:rPr lang="uk-UA" sz="1600" dirty="0"/>
              <a:t>Проаналізувати структуру та граничну чисельність працівників РДА та </a:t>
            </a:r>
            <a:r>
              <a:rPr lang="uk-UA" sz="1600" b="1" dirty="0"/>
              <a:t>сформувати пропозиції щодо перехідного етапу для районів, де більше 50% території району покрито ОТГ</a:t>
            </a:r>
          </a:p>
          <a:p>
            <a:pPr>
              <a:lnSpc>
                <a:spcPts val="1900"/>
              </a:lnSpc>
            </a:pPr>
            <a:r>
              <a:rPr lang="uk-UA" sz="2000" b="1" dirty="0"/>
              <a:t>Термін: </a:t>
            </a:r>
            <a:r>
              <a:rPr lang="uk-UA" sz="2000" b="1" dirty="0">
                <a:solidFill>
                  <a:srgbClr val="FF0000"/>
                </a:solidFill>
              </a:rPr>
              <a:t>01.04.2018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31454"/>
              </p:ext>
            </p:extLst>
          </p:nvPr>
        </p:nvGraphicFramePr>
        <p:xfrm>
          <a:off x="5910811" y="372092"/>
          <a:ext cx="3053677" cy="4558273"/>
        </p:xfrm>
        <a:graphic>
          <a:graphicData uri="http://schemas.openxmlformats.org/drawingml/2006/table">
            <a:tbl>
              <a:tblPr/>
              <a:tblGrid>
                <a:gridCol w="155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504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</a:t>
                      </a:r>
                    </a:p>
                  </a:txBody>
                  <a:tcPr marL="5847" marR="5847" marT="584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Покриття території району ОТГ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50-99%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1-49%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 Крим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Вінницька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Волинська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Дніпропетровська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Донецька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Житомирська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Закарпатська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Запорізька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Івано-Франківська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Київська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Кіровоградська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Луганська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Львівська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Миколаївська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Одеська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Полтавська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Рівненська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Сумська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Тернопільська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Харківська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Херсонська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Хмельницька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Черкаська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Чернівецька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1767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uk-UA" sz="1200" b="0" i="0" u="none" strike="noStrike" cap="all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Чернігівська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461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РАЗОМ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F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5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200"/>
                        </a:lnSpc>
                      </a:pP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52320" y="692696"/>
            <a:ext cx="1014989" cy="4271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BB4CBC-0530-4E78-A6C7-D93814DA7546}"/>
              </a:ext>
            </a:extLst>
          </p:cNvPr>
          <p:cNvSpPr/>
          <p:nvPr/>
        </p:nvSpPr>
        <p:spPr>
          <a:xfrm>
            <a:off x="8467309" y="6561499"/>
            <a:ext cx="288915" cy="296501"/>
          </a:xfrm>
          <a:prstGeom prst="rect">
            <a:avLst/>
          </a:prstGeom>
          <a:solidFill>
            <a:srgbClr val="65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8134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17800</TotalTime>
  <Words>1725</Words>
  <Application>Microsoft Office PowerPoint</Application>
  <PresentationFormat>Екран (4:3)</PresentationFormat>
  <Paragraphs>1164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Шпильчин Ярослав Богданович</dc:creator>
  <cp:lastModifiedBy>Негода В'ячеслав Андронович</cp:lastModifiedBy>
  <cp:revision>661</cp:revision>
  <cp:lastPrinted>2017-12-20T09:13:34Z</cp:lastPrinted>
  <dcterms:created xsi:type="dcterms:W3CDTF">2017-09-06T12:56:35Z</dcterms:created>
  <dcterms:modified xsi:type="dcterms:W3CDTF">2018-02-09T09:12:33Z</dcterms:modified>
</cp:coreProperties>
</file>